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drawings/drawing1.xml" ContentType="application/vnd.openxmlformats-officedocument.drawingml.chartshapes+xml"/>
  <Override PartName="/ppt/notesSlides/notesSlide5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drawings/drawing2.xml" ContentType="application/vnd.openxmlformats-officedocument.drawingml.chartshape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drawings/drawing3.xml" ContentType="application/vnd.openxmlformats-officedocument.drawingml.chartshapes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drawings/drawing4.xml" ContentType="application/vnd.openxmlformats-officedocument.drawingml.chartshapes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drawings/drawing5.xml" ContentType="application/vnd.openxmlformats-officedocument.drawingml.chartshapes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drawings/drawing6.xml" ContentType="application/vnd.openxmlformats-officedocument.drawingml.chartshapes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drawings/drawing7.xml" ContentType="application/vnd.openxmlformats-officedocument.drawingml.chartshape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drawings/drawing8.xml" ContentType="application/vnd.openxmlformats-officedocument.drawingml.chartshapes+xml"/>
  <Override PartName="/ppt/notesSlides/notesSlide12.xml" ContentType="application/vnd.openxmlformats-officedocument.presentationml.notesSlid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drawings/drawing9.xml" ContentType="application/vnd.openxmlformats-officedocument.drawingml.chartshapes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notesSlides/notesSlide13.xml" ContentType="application/vnd.openxmlformats-officedocument.presentationml.notesSlide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rts/chart17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drawings/drawing10.xml" ContentType="application/vnd.openxmlformats-officedocument.drawingml.chartshapes+xml"/>
  <Override PartName="/ppt/charts/chart18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drawings/drawing11.xml" ContentType="application/vnd.openxmlformats-officedocument.drawingml.chartshapes+xml"/>
  <Override PartName="/ppt/notesSlides/notesSlide16.xml" ContentType="application/vnd.openxmlformats-officedocument.presentationml.notesSlide+xml"/>
  <Override PartName="/ppt/charts/chart19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drawings/drawing12.xml" ContentType="application/vnd.openxmlformats-officedocument.drawingml.chartshapes+xml"/>
  <Override PartName="/ppt/charts/chart20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drawings/drawing13.xml" ContentType="application/vnd.openxmlformats-officedocument.drawingml.chartshapes+xml"/>
  <Override PartName="/ppt/notesSlides/notesSlide17.xml" ContentType="application/vnd.openxmlformats-officedocument.presentationml.notesSlide+xml"/>
  <Override PartName="/ppt/charts/chart21.xml" ContentType="application/vnd.openxmlformats-officedocument.drawingml.chart+xml"/>
  <Override PartName="/ppt/charts/style21.xml" ContentType="application/vnd.ms-office.chartstyle+xml"/>
  <Override PartName="/ppt/charts/colors21.xml" ContentType="application/vnd.ms-office.chartcolorstyle+xml"/>
  <Override PartName="/ppt/drawings/drawing14.xml" ContentType="application/vnd.openxmlformats-officedocument.drawingml.chartshapes+xml"/>
  <Override PartName="/ppt/charts/chart22.xml" ContentType="application/vnd.openxmlformats-officedocument.drawingml.chart+xml"/>
  <Override PartName="/ppt/charts/style22.xml" ContentType="application/vnd.ms-office.chartstyle+xml"/>
  <Override PartName="/ppt/charts/colors22.xml" ContentType="application/vnd.ms-office.chartcolorstyle+xml"/>
  <Override PartName="/ppt/notesSlides/notesSlide18.xml" ContentType="application/vnd.openxmlformats-officedocument.presentationml.notesSlide+xml"/>
  <Override PartName="/ppt/charts/chart23.xml" ContentType="application/vnd.openxmlformats-officedocument.drawingml.chart+xml"/>
  <Override PartName="/ppt/charts/style23.xml" ContentType="application/vnd.ms-office.chartstyle+xml"/>
  <Override PartName="/ppt/charts/colors23.xml" ContentType="application/vnd.ms-office.chartcolorstyle+xml"/>
  <Override PartName="/ppt/drawings/drawing15.xml" ContentType="application/vnd.openxmlformats-officedocument.drawingml.chartshapes+xml"/>
  <Override PartName="/ppt/charts/chart24.xml" ContentType="application/vnd.openxmlformats-officedocument.drawingml.chart+xml"/>
  <Override PartName="/ppt/charts/style24.xml" ContentType="application/vnd.ms-office.chartstyle+xml"/>
  <Override PartName="/ppt/charts/colors24.xml" ContentType="application/vnd.ms-office.chartcolorstyle+xml"/>
  <Override PartName="/ppt/drawings/drawing16.xml" ContentType="application/vnd.openxmlformats-officedocument.drawingml.chartshapes+xml"/>
  <Override PartName="/ppt/charts/chart25.xml" ContentType="application/vnd.openxmlformats-officedocument.drawingml.chart+xml"/>
  <Override PartName="/ppt/charts/style25.xml" ContentType="application/vnd.ms-office.chartstyle+xml"/>
  <Override PartName="/ppt/charts/colors25.xml" ContentType="application/vnd.ms-office.chartcolorstyle+xml"/>
  <Override PartName="/ppt/charts/chart26.xml" ContentType="application/vnd.openxmlformats-officedocument.drawingml.chart+xml"/>
  <Override PartName="/ppt/charts/style26.xml" ContentType="application/vnd.ms-office.chartstyle+xml"/>
  <Override PartName="/ppt/charts/colors26.xml" ContentType="application/vnd.ms-office.chartcolorstyle+xml"/>
  <Override PartName="/ppt/drawings/drawing17.xml" ContentType="application/vnd.openxmlformats-officedocument.drawingml.chartshapes+xml"/>
  <Override PartName="/ppt/comments/modernComment_3CF_A0E854A9.xml" ContentType="application/vnd.ms-powerpoint.comments+xml"/>
  <Override PartName="/ppt/charts/chart27.xml" ContentType="application/vnd.openxmlformats-officedocument.drawingml.chart+xml"/>
  <Override PartName="/ppt/charts/style27.xml" ContentType="application/vnd.ms-office.chartstyle+xml"/>
  <Override PartName="/ppt/charts/colors27.xml" ContentType="application/vnd.ms-office.chartcolorstyle+xml"/>
  <Override PartName="/ppt/charts/chart28.xml" ContentType="application/vnd.openxmlformats-officedocument.drawingml.chart+xml"/>
  <Override PartName="/ppt/charts/style28.xml" ContentType="application/vnd.ms-office.chartstyle+xml"/>
  <Override PartName="/ppt/charts/colors28.xml" ContentType="application/vnd.ms-office.chartcolorstyle+xml"/>
  <Override PartName="/ppt/drawings/drawing18.xml" ContentType="application/vnd.openxmlformats-officedocument.drawingml.chartshapes+xml"/>
  <Override PartName="/ppt/charts/chart29.xml" ContentType="application/vnd.openxmlformats-officedocument.drawingml.chart+xml"/>
  <Override PartName="/ppt/charts/style29.xml" ContentType="application/vnd.ms-office.chartstyle+xml"/>
  <Override PartName="/ppt/charts/colors29.xml" ContentType="application/vnd.ms-office.chartcolorstyle+xml"/>
  <Override PartName="/ppt/charts/chart30.xml" ContentType="application/vnd.openxmlformats-officedocument.drawingml.chart+xml"/>
  <Override PartName="/ppt/charts/style30.xml" ContentType="application/vnd.ms-office.chartstyle+xml"/>
  <Override PartName="/ppt/charts/colors30.xml" ContentType="application/vnd.ms-office.chartcolorstyle+xml"/>
  <Override PartName="/ppt/charts/chart31.xml" ContentType="application/vnd.openxmlformats-officedocument.drawingml.chart+xml"/>
  <Override PartName="/ppt/charts/style31.xml" ContentType="application/vnd.ms-office.chartstyle+xml"/>
  <Override PartName="/ppt/charts/colors31.xml" ContentType="application/vnd.ms-office.chartcolorstyle+xml"/>
  <Override PartName="/ppt/drawings/drawing19.xml" ContentType="application/vnd.openxmlformats-officedocument.drawingml.chartshapes+xml"/>
  <Override PartName="/ppt/charts/chart32.xml" ContentType="application/vnd.openxmlformats-officedocument.drawingml.chart+xml"/>
  <Override PartName="/ppt/charts/style32.xml" ContentType="application/vnd.ms-office.chartstyle+xml"/>
  <Override PartName="/ppt/charts/colors32.xml" ContentType="application/vnd.ms-office.chartcolorstyle+xml"/>
  <Override PartName="/ppt/drawings/drawing20.xml" ContentType="application/vnd.openxmlformats-officedocument.drawingml.chartshapes+xml"/>
  <Override PartName="/ppt/charts/chart33.xml" ContentType="application/vnd.openxmlformats-officedocument.drawingml.chart+xml"/>
  <Override PartName="/ppt/charts/style33.xml" ContentType="application/vnd.ms-office.chartstyle+xml"/>
  <Override PartName="/ppt/charts/colors33.xml" ContentType="application/vnd.ms-office.chartcolorstyle+xml"/>
  <Override PartName="/ppt/notesSlides/notesSlide19.xml" ContentType="application/vnd.openxmlformats-officedocument.presentationml.notesSlide+xml"/>
  <Override PartName="/ppt/charts/chart34.xml" ContentType="application/vnd.openxmlformats-officedocument.drawingml.chart+xml"/>
  <Override PartName="/ppt/charts/style34.xml" ContentType="application/vnd.ms-office.chartstyle+xml"/>
  <Override PartName="/ppt/charts/colors34.xml" ContentType="application/vnd.ms-office.chartcolorstyle+xml"/>
  <Override PartName="/ppt/drawings/drawing21.xml" ContentType="application/vnd.openxmlformats-officedocument.drawingml.chartshapes+xml"/>
  <Override PartName="/ppt/notesSlides/notesSlide20.xml" ContentType="application/vnd.openxmlformats-officedocument.presentationml.notesSlide+xml"/>
  <Override PartName="/ppt/charts/chart35.xml" ContentType="application/vnd.openxmlformats-officedocument.drawingml.chart+xml"/>
  <Override PartName="/ppt/charts/style35.xml" ContentType="application/vnd.ms-office.chartstyle+xml"/>
  <Override PartName="/ppt/charts/colors35.xml" ContentType="application/vnd.ms-office.chartcolorstyle+xml"/>
  <Override PartName="/ppt/drawings/drawing22.xml" ContentType="application/vnd.openxmlformats-officedocument.drawingml.chartshapes+xml"/>
  <Override PartName="/ppt/notesSlides/notesSlide21.xml" ContentType="application/vnd.openxmlformats-officedocument.presentationml.notesSlide+xml"/>
  <Override PartName="/ppt/charts/chart36.xml" ContentType="application/vnd.openxmlformats-officedocument.drawingml.chart+xml"/>
  <Override PartName="/ppt/charts/style36.xml" ContentType="application/vnd.ms-office.chartstyle+xml"/>
  <Override PartName="/ppt/charts/colors36.xml" ContentType="application/vnd.ms-office.chartcolorstyle+xml"/>
  <Override PartName="/ppt/charts/chart37.xml" ContentType="application/vnd.openxmlformats-officedocument.drawingml.chart+xml"/>
  <Override PartName="/ppt/charts/style37.xml" ContentType="application/vnd.ms-office.chartstyle+xml"/>
  <Override PartName="/ppt/charts/colors37.xml" ContentType="application/vnd.ms-office.chartcolorstyle+xml"/>
  <Override PartName="/ppt/drawings/drawing23.xml" ContentType="application/vnd.openxmlformats-officedocument.drawingml.chartshapes+xml"/>
  <Override PartName="/ppt/charts/chart38.xml" ContentType="application/vnd.openxmlformats-officedocument.drawingml.chart+xml"/>
  <Override PartName="/ppt/charts/style38.xml" ContentType="application/vnd.ms-office.chartstyle+xml"/>
  <Override PartName="/ppt/charts/colors38.xml" ContentType="application/vnd.ms-office.chartcolorstyle+xml"/>
  <Override PartName="/ppt/drawings/drawing24.xml" ContentType="application/vnd.openxmlformats-officedocument.drawingml.chartshapes+xml"/>
  <Override PartName="/ppt/charts/chart39.xml" ContentType="application/vnd.openxmlformats-officedocument.drawingml.chart+xml"/>
  <Override PartName="/ppt/charts/style39.xml" ContentType="application/vnd.ms-office.chartstyle+xml"/>
  <Override PartName="/ppt/charts/colors39.xml" ContentType="application/vnd.ms-office.chartcolorstyle+xml"/>
  <Override PartName="/ppt/charts/chart40.xml" ContentType="application/vnd.openxmlformats-officedocument.drawingml.chart+xml"/>
  <Override PartName="/ppt/charts/style40.xml" ContentType="application/vnd.ms-office.chartstyle+xml"/>
  <Override PartName="/ppt/charts/colors40.xml" ContentType="application/vnd.ms-office.chartcolorstyle+xml"/>
  <Override PartName="/ppt/charts/chart41.xml" ContentType="application/vnd.openxmlformats-officedocument.drawingml.chart+xml"/>
  <Override PartName="/ppt/charts/style41.xml" ContentType="application/vnd.ms-office.chartstyle+xml"/>
  <Override PartName="/ppt/charts/colors41.xml" ContentType="application/vnd.ms-office.chartcolorstyle+xml"/>
  <Override PartName="/ppt/drawings/drawing25.xml" ContentType="application/vnd.openxmlformats-officedocument.drawingml.chartshapes+xml"/>
  <Override PartName="/ppt/charts/chart42.xml" ContentType="application/vnd.openxmlformats-officedocument.drawingml.chart+xml"/>
  <Override PartName="/ppt/charts/style42.xml" ContentType="application/vnd.ms-office.chartstyle+xml"/>
  <Override PartName="/ppt/charts/colors42.xml" ContentType="application/vnd.ms-office.chartcolorstyle+xml"/>
  <Override PartName="/ppt/notesSlides/notesSlide22.xml" ContentType="application/vnd.openxmlformats-officedocument.presentationml.notesSlide+xml"/>
  <Override PartName="/ppt/charts/chart43.xml" ContentType="application/vnd.openxmlformats-officedocument.drawingml.chart+xml"/>
  <Override PartName="/ppt/charts/style43.xml" ContentType="application/vnd.ms-office.chartstyle+xml"/>
  <Override PartName="/ppt/charts/colors43.xml" ContentType="application/vnd.ms-office.chartcolorstyle+xml"/>
  <Override PartName="/ppt/charts/chart44.xml" ContentType="application/vnd.openxmlformats-officedocument.drawingml.chart+xml"/>
  <Override PartName="/ppt/charts/style44.xml" ContentType="application/vnd.ms-office.chartstyle+xml"/>
  <Override PartName="/ppt/charts/colors44.xml" ContentType="application/vnd.ms-office.chartcolorstyle+xml"/>
  <Override PartName="/ppt/drawings/drawing26.xml" ContentType="application/vnd.openxmlformats-officedocument.drawingml.chartshapes+xml"/>
  <Override PartName="/ppt/charts/chart45.xml" ContentType="application/vnd.openxmlformats-officedocument.drawingml.chart+xml"/>
  <Override PartName="/ppt/charts/style45.xml" ContentType="application/vnd.ms-office.chartstyle+xml"/>
  <Override PartName="/ppt/charts/colors45.xml" ContentType="application/vnd.ms-office.chartcolorstyle+xml"/>
  <Override PartName="/ppt/charts/chart46.xml" ContentType="application/vnd.openxmlformats-officedocument.drawingml.chart+xml"/>
  <Override PartName="/ppt/charts/style46.xml" ContentType="application/vnd.ms-office.chartstyle+xml"/>
  <Override PartName="/ppt/charts/colors46.xml" ContentType="application/vnd.ms-office.chartcolorstyle+xml"/>
  <Override PartName="/ppt/notesSlides/notesSlide23.xml" ContentType="application/vnd.openxmlformats-officedocument.presentationml.notesSlide+xml"/>
  <Override PartName="/ppt/charts/chart47.xml" ContentType="application/vnd.openxmlformats-officedocument.drawingml.chart+xml"/>
  <Override PartName="/ppt/charts/style47.xml" ContentType="application/vnd.ms-office.chartstyle+xml"/>
  <Override PartName="/ppt/charts/colors47.xml" ContentType="application/vnd.ms-office.chartcolorstyle+xml"/>
  <Override PartName="/ppt/charts/chart48.xml" ContentType="application/vnd.openxmlformats-officedocument.drawingml.chart+xml"/>
  <Override PartName="/ppt/charts/style48.xml" ContentType="application/vnd.ms-office.chartstyle+xml"/>
  <Override PartName="/ppt/charts/colors48.xml" ContentType="application/vnd.ms-office.chartcolorstyle+xml"/>
  <Override PartName="/ppt/drawings/drawing27.xml" ContentType="application/vnd.openxmlformats-officedocument.drawingml.chartshapes+xml"/>
  <Override PartName="/ppt/charts/chart49.xml" ContentType="application/vnd.openxmlformats-officedocument.drawingml.chart+xml"/>
  <Override PartName="/ppt/charts/style49.xml" ContentType="application/vnd.ms-office.chartstyle+xml"/>
  <Override PartName="/ppt/charts/colors49.xml" ContentType="application/vnd.ms-office.chartcolorstyl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charts/chart50.xml" ContentType="application/vnd.openxmlformats-officedocument.drawingml.chart+xml"/>
  <Override PartName="/ppt/charts/style50.xml" ContentType="application/vnd.ms-office.chartstyle+xml"/>
  <Override PartName="/ppt/charts/colors50.xml" ContentType="application/vnd.ms-office.chartcolorstyl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</p:sldMasterIdLst>
  <p:notesMasterIdLst>
    <p:notesMasterId r:id="rId92"/>
  </p:notesMasterIdLst>
  <p:sldIdLst>
    <p:sldId id="504" r:id="rId6"/>
    <p:sldId id="1116" r:id="rId7"/>
    <p:sldId id="1117" r:id="rId8"/>
    <p:sldId id="889" r:id="rId9"/>
    <p:sldId id="861" r:id="rId10"/>
    <p:sldId id="870" r:id="rId11"/>
    <p:sldId id="318" r:id="rId12"/>
    <p:sldId id="287" r:id="rId13"/>
    <p:sldId id="1084" r:id="rId14"/>
    <p:sldId id="1070" r:id="rId15"/>
    <p:sldId id="1085" r:id="rId16"/>
    <p:sldId id="290" r:id="rId17"/>
    <p:sldId id="1086" r:id="rId18"/>
    <p:sldId id="964" r:id="rId19"/>
    <p:sldId id="293" r:id="rId20"/>
    <p:sldId id="1087" r:id="rId21"/>
    <p:sldId id="1088" r:id="rId22"/>
    <p:sldId id="1089" r:id="rId23"/>
    <p:sldId id="1090" r:id="rId24"/>
    <p:sldId id="263" r:id="rId25"/>
    <p:sldId id="1074" r:id="rId26"/>
    <p:sldId id="1135" r:id="rId27"/>
    <p:sldId id="1073" r:id="rId28"/>
    <p:sldId id="1072" r:id="rId29"/>
    <p:sldId id="961" r:id="rId30"/>
    <p:sldId id="1092" r:id="rId31"/>
    <p:sldId id="942" r:id="rId32"/>
    <p:sldId id="945" r:id="rId33"/>
    <p:sldId id="951" r:id="rId34"/>
    <p:sldId id="973" r:id="rId35"/>
    <p:sldId id="485" r:id="rId36"/>
    <p:sldId id="952" r:id="rId37"/>
    <p:sldId id="1096" r:id="rId38"/>
    <p:sldId id="1097" r:id="rId39"/>
    <p:sldId id="899" r:id="rId40"/>
    <p:sldId id="902" r:id="rId41"/>
    <p:sldId id="975" r:id="rId42"/>
    <p:sldId id="1112" r:id="rId43"/>
    <p:sldId id="968" r:id="rId44"/>
    <p:sldId id="958" r:id="rId45"/>
    <p:sldId id="1071" r:id="rId46"/>
    <p:sldId id="1120" r:id="rId47"/>
    <p:sldId id="1118" r:id="rId48"/>
    <p:sldId id="912" r:id="rId49"/>
    <p:sldId id="913" r:id="rId50"/>
    <p:sldId id="1101" r:id="rId51"/>
    <p:sldId id="1122" r:id="rId52"/>
    <p:sldId id="1129" r:id="rId53"/>
    <p:sldId id="1102" r:id="rId54"/>
    <p:sldId id="1103" r:id="rId55"/>
    <p:sldId id="972" r:id="rId56"/>
    <p:sldId id="1104" r:id="rId57"/>
    <p:sldId id="1105" r:id="rId58"/>
    <p:sldId id="950" r:id="rId59"/>
    <p:sldId id="1121" r:id="rId60"/>
    <p:sldId id="486" r:id="rId61"/>
    <p:sldId id="926" r:id="rId62"/>
    <p:sldId id="1106" r:id="rId63"/>
    <p:sldId id="929" r:id="rId64"/>
    <p:sldId id="1109" r:id="rId65"/>
    <p:sldId id="1110" r:id="rId66"/>
    <p:sldId id="1113" r:id="rId67"/>
    <p:sldId id="1115" r:id="rId68"/>
    <p:sldId id="938" r:id="rId69"/>
    <p:sldId id="1114" r:id="rId70"/>
    <p:sldId id="1111" r:id="rId71"/>
    <p:sldId id="965" r:id="rId72"/>
    <p:sldId id="1133" r:id="rId73"/>
    <p:sldId id="967" r:id="rId74"/>
    <p:sldId id="1078" r:id="rId75"/>
    <p:sldId id="261" r:id="rId76"/>
    <p:sldId id="1076" r:id="rId77"/>
    <p:sldId id="949" r:id="rId78"/>
    <p:sldId id="1127" r:id="rId79"/>
    <p:sldId id="1128" r:id="rId80"/>
    <p:sldId id="1134" r:id="rId81"/>
    <p:sldId id="1130" r:id="rId82"/>
    <p:sldId id="321" r:id="rId83"/>
    <p:sldId id="672" r:id="rId84"/>
    <p:sldId id="1004" r:id="rId85"/>
    <p:sldId id="675" r:id="rId86"/>
    <p:sldId id="676" r:id="rId87"/>
    <p:sldId id="677" r:id="rId88"/>
    <p:sldId id="690" r:id="rId89"/>
    <p:sldId id="678" r:id="rId90"/>
    <p:sldId id="1005" r:id="rId91"/>
  </p:sldIdLst>
  <p:sldSz cx="12192000" cy="6858000"/>
  <p:notesSz cx="6858000" cy="9144000"/>
  <p:defaultTextStyle>
    <a:defPPr>
      <a:defRPr lang="he-I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058CE59-CD6C-A5E4-040D-326A239D5D0D}" name="Ela Ein-mor" initials="EE" userId="S::ela.einmor@israelhealthindicators.org::0eeff72f-de5f-460a-80f9-7786e3244475" providerId="AD"/>
  <p188:author id="{E6822298-1127-DB94-4B60-FB16926D23AF}" name="Ronit Calderon Margalit" initials="RC" userId="S::ronit@israelhealthindicators.org::5ca0a3ce-3352-481a-8bd5-ceecb5ea0cdb" providerId="AD"/>
  <p188:author id="{E2384EA6-C590-0C6A-2688-C9277F26BD1C}" name="Avital Yunerman" initials="AY" userId="S::avital@israelhealthindicators.org::0855fb3e-cb10-4102-bf3b-384d09884a90" providerId="AD"/>
  <p188:author id="{61D90DCE-FBA1-D76A-D5C9-BF8F7DF21A84}" name="Tali Shapiro" initials="TS" userId="S::tali@israelhealthindicators.org::a68c6a65-48c0-4be2-89b6-99182533286f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9900"/>
    <a:srgbClr val="8A0407"/>
    <a:srgbClr val="156082"/>
    <a:srgbClr val="7E9ECB"/>
    <a:srgbClr val="ABB7CB"/>
    <a:srgbClr val="E47E79"/>
    <a:srgbClr val="EE563A"/>
    <a:srgbClr val="C7CFDC"/>
    <a:srgbClr val="FFFFFF"/>
    <a:srgbClr val="FF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383" autoAdjust="0"/>
    <p:restoredTop sz="91595" autoAdjust="0"/>
  </p:normalViewPr>
  <p:slideViewPr>
    <p:cSldViewPr snapToGrid="0">
      <p:cViewPr varScale="1">
        <p:scale>
          <a:sx n="58" d="100"/>
          <a:sy n="58" d="100"/>
        </p:scale>
        <p:origin x="820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102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84" Type="http://schemas.openxmlformats.org/officeDocument/2006/relationships/slide" Target="slides/slide79.xml"/><Relationship Id="rId89" Type="http://schemas.openxmlformats.org/officeDocument/2006/relationships/slide" Target="slides/slide84.xml"/><Relationship Id="rId16" Type="http://schemas.openxmlformats.org/officeDocument/2006/relationships/slide" Target="slides/slide11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74" Type="http://schemas.openxmlformats.org/officeDocument/2006/relationships/slide" Target="slides/slide69.xml"/><Relationship Id="rId79" Type="http://schemas.openxmlformats.org/officeDocument/2006/relationships/slide" Target="slides/slide74.xml"/><Relationship Id="rId5" Type="http://schemas.openxmlformats.org/officeDocument/2006/relationships/slideMaster" Target="slideMasters/slideMaster2.xml"/><Relationship Id="rId90" Type="http://schemas.openxmlformats.org/officeDocument/2006/relationships/slide" Target="slides/slide85.xml"/><Relationship Id="rId95" Type="http://schemas.openxmlformats.org/officeDocument/2006/relationships/theme" Target="theme/theme1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80" Type="http://schemas.openxmlformats.org/officeDocument/2006/relationships/slide" Target="slides/slide75.xml"/><Relationship Id="rId85" Type="http://schemas.openxmlformats.org/officeDocument/2006/relationships/slide" Target="slides/slide80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83" Type="http://schemas.openxmlformats.org/officeDocument/2006/relationships/slide" Target="slides/slide78.xml"/><Relationship Id="rId88" Type="http://schemas.openxmlformats.org/officeDocument/2006/relationships/slide" Target="slides/slide83.xml"/><Relationship Id="rId91" Type="http://schemas.openxmlformats.org/officeDocument/2006/relationships/slide" Target="slides/slide86.xml"/><Relationship Id="rId9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81" Type="http://schemas.openxmlformats.org/officeDocument/2006/relationships/slide" Target="slides/slide76.xml"/><Relationship Id="rId86" Type="http://schemas.openxmlformats.org/officeDocument/2006/relationships/slide" Target="slides/slide81.xml"/><Relationship Id="rId94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slide" Target="slides/slide71.xml"/><Relationship Id="rId97" Type="http://schemas.microsoft.com/office/2018/10/relationships/authors" Target="authors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92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66" Type="http://schemas.openxmlformats.org/officeDocument/2006/relationships/slide" Target="slides/slide61.xml"/><Relationship Id="rId87" Type="http://schemas.openxmlformats.org/officeDocument/2006/relationships/slide" Target="slides/slide82.xml"/><Relationship Id="rId61" Type="http://schemas.openxmlformats.org/officeDocument/2006/relationships/slide" Target="slides/slide56.xml"/><Relationship Id="rId82" Type="http://schemas.openxmlformats.org/officeDocument/2006/relationships/slide" Target="slides/slide77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56" Type="http://schemas.openxmlformats.org/officeDocument/2006/relationships/slide" Target="slides/slide51.xml"/><Relationship Id="rId77" Type="http://schemas.openxmlformats.org/officeDocument/2006/relationships/slide" Target="slides/slide72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93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10.xml"/><Relationship Id="rId1" Type="http://schemas.microsoft.com/office/2011/relationships/chartStyle" Target="style10.xml"/><Relationship Id="rId4" Type="http://schemas.openxmlformats.org/officeDocument/2006/relationships/chartUserShapes" Target="../drawings/drawing6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11.xml"/><Relationship Id="rId1" Type="http://schemas.microsoft.com/office/2011/relationships/chartStyle" Target="style11.xml"/><Relationship Id="rId4" Type="http://schemas.openxmlformats.org/officeDocument/2006/relationships/chartUserShapes" Target="../drawings/drawing7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12.xml"/><Relationship Id="rId1" Type="http://schemas.microsoft.com/office/2011/relationships/chartStyle" Target="style12.xml"/><Relationship Id="rId4" Type="http://schemas.openxmlformats.org/officeDocument/2006/relationships/chartUserShapes" Target="../drawings/drawing8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13.xml"/><Relationship Id="rId1" Type="http://schemas.microsoft.com/office/2011/relationships/chartStyle" Target="style13.xml"/><Relationship Id="rId4" Type="http://schemas.openxmlformats.org/officeDocument/2006/relationships/chartUserShapes" Target="../drawings/drawing9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owner\Desktop\&#1514;&#1493;&#1505;&#1508;&#1514;%20&#1497;&#1500;&#1491;&#1497;&#1501;%20&#1493;&#1489;&#1504;&#1497;%20&#1504;&#1493;&#1506;&#1512;.xlsx" TargetMode="External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owner\Desktop\&#1514;&#1493;&#1505;&#1508;&#1514;%20&#1497;&#1500;&#1491;&#1497;&#1501;%20&#1493;&#1489;&#1504;&#1497;%20&#1504;&#1493;&#1506;&#1512;.xlsx" TargetMode="External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.xlsx"/><Relationship Id="rId2" Type="http://schemas.microsoft.com/office/2011/relationships/chartColorStyle" Target="colors17.xml"/><Relationship Id="rId1" Type="http://schemas.microsoft.com/office/2011/relationships/chartStyle" Target="style17.xml"/><Relationship Id="rId4" Type="http://schemas.openxmlformats.org/officeDocument/2006/relationships/chartUserShapes" Target="../drawings/drawing10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2.xlsx"/><Relationship Id="rId2" Type="http://schemas.microsoft.com/office/2011/relationships/chartColorStyle" Target="colors18.xml"/><Relationship Id="rId1" Type="http://schemas.microsoft.com/office/2011/relationships/chartStyle" Target="style18.xml"/><Relationship Id="rId4" Type="http://schemas.openxmlformats.org/officeDocument/2006/relationships/chartUserShapes" Target="../drawings/drawing11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3.xlsx"/><Relationship Id="rId2" Type="http://schemas.microsoft.com/office/2011/relationships/chartColorStyle" Target="colors19.xml"/><Relationship Id="rId1" Type="http://schemas.microsoft.com/office/2011/relationships/chartStyle" Target="style19.xml"/><Relationship Id="rId4" Type="http://schemas.openxmlformats.org/officeDocument/2006/relationships/chartUserShapes" Target="../drawings/drawing12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4.xlsx"/><Relationship Id="rId2" Type="http://schemas.microsoft.com/office/2011/relationships/chartColorStyle" Target="colors20.xml"/><Relationship Id="rId1" Type="http://schemas.microsoft.com/office/2011/relationships/chartStyle" Target="style20.xml"/><Relationship Id="rId4" Type="http://schemas.openxmlformats.org/officeDocument/2006/relationships/chartUserShapes" Target="../drawings/drawing13.xml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5.xlsx"/><Relationship Id="rId2" Type="http://schemas.microsoft.com/office/2011/relationships/chartColorStyle" Target="colors21.xml"/><Relationship Id="rId1" Type="http://schemas.microsoft.com/office/2011/relationships/chartStyle" Target="style21.xml"/><Relationship Id="rId4" Type="http://schemas.openxmlformats.org/officeDocument/2006/relationships/chartUserShapes" Target="../drawings/drawing14.xml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6.xlsx"/><Relationship Id="rId2" Type="http://schemas.microsoft.com/office/2011/relationships/chartColorStyle" Target="colors22.xml"/><Relationship Id="rId1" Type="http://schemas.microsoft.com/office/2011/relationships/chartStyle" Target="style22.xml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7.xlsx"/><Relationship Id="rId2" Type="http://schemas.microsoft.com/office/2011/relationships/chartColorStyle" Target="colors23.xml"/><Relationship Id="rId1" Type="http://schemas.microsoft.com/office/2011/relationships/chartStyle" Target="style23.xml"/><Relationship Id="rId4" Type="http://schemas.openxmlformats.org/officeDocument/2006/relationships/chartUserShapes" Target="../drawings/drawing15.xml"/></Relationships>
</file>

<file path=ppt/charts/_rels/chart2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8.xlsx"/><Relationship Id="rId2" Type="http://schemas.microsoft.com/office/2011/relationships/chartColorStyle" Target="colors24.xml"/><Relationship Id="rId1" Type="http://schemas.microsoft.com/office/2011/relationships/chartStyle" Target="style24.xml"/><Relationship Id="rId4" Type="http://schemas.openxmlformats.org/officeDocument/2006/relationships/chartUserShapes" Target="../drawings/drawing16.xml"/></Relationships>
</file>

<file path=ppt/charts/_rels/chart2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9.xlsx"/><Relationship Id="rId2" Type="http://schemas.microsoft.com/office/2011/relationships/chartColorStyle" Target="colors25.xml"/><Relationship Id="rId1" Type="http://schemas.microsoft.com/office/2011/relationships/chartStyle" Target="style25.xml"/></Relationships>
</file>

<file path=ppt/charts/_rels/chart2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0.xlsx"/><Relationship Id="rId2" Type="http://schemas.microsoft.com/office/2011/relationships/chartColorStyle" Target="colors26.xml"/><Relationship Id="rId1" Type="http://schemas.microsoft.com/office/2011/relationships/chartStyle" Target="style26.xml"/><Relationship Id="rId4" Type="http://schemas.openxmlformats.org/officeDocument/2006/relationships/chartUserShapes" Target="../drawings/drawing17.xml"/></Relationships>
</file>

<file path=ppt/charts/_rels/chart2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1.xlsx"/><Relationship Id="rId2" Type="http://schemas.microsoft.com/office/2011/relationships/chartColorStyle" Target="colors27.xml"/><Relationship Id="rId1" Type="http://schemas.microsoft.com/office/2011/relationships/chartStyle" Target="style27.xml"/></Relationships>
</file>

<file path=ppt/charts/_rels/chart28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elianae\Downloads\67sxt4.xlsx" TargetMode="External"/><Relationship Id="rId2" Type="http://schemas.microsoft.com/office/2011/relationships/chartColorStyle" Target="colors28.xml"/><Relationship Id="rId1" Type="http://schemas.microsoft.com/office/2011/relationships/chartStyle" Target="style28.xml"/><Relationship Id="rId4" Type="http://schemas.openxmlformats.org/officeDocument/2006/relationships/chartUserShapes" Target="../drawings/drawing18.xml"/></Relationships>
</file>

<file path=ppt/charts/_rels/chart2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2.xlsx"/><Relationship Id="rId2" Type="http://schemas.microsoft.com/office/2011/relationships/chartColorStyle" Target="colors29.xml"/><Relationship Id="rId1" Type="http://schemas.microsoft.com/office/2011/relationships/chartStyle" Target="style29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https://hebrewuniversityof.sharepoint.com/sites/Healthdisparities/Shared%20Documents/report%202025%20(%202024%20data)/&#1502;&#1510;&#1490;&#1514;%20&#1500;&#1492;&#1497;&#1490;&#1493;&#1497;/data%20for%20presentation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3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3.xlsx"/><Relationship Id="rId2" Type="http://schemas.microsoft.com/office/2011/relationships/chartColorStyle" Target="colors30.xml"/><Relationship Id="rId1" Type="http://schemas.microsoft.com/office/2011/relationships/chartStyle" Target="style30.xml"/></Relationships>
</file>

<file path=ppt/charts/_rels/chart3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4.xlsx"/><Relationship Id="rId2" Type="http://schemas.microsoft.com/office/2011/relationships/chartColorStyle" Target="colors31.xml"/><Relationship Id="rId1" Type="http://schemas.microsoft.com/office/2011/relationships/chartStyle" Target="style31.xml"/><Relationship Id="rId4" Type="http://schemas.openxmlformats.org/officeDocument/2006/relationships/chartUserShapes" Target="../drawings/drawing19.xml"/></Relationships>
</file>

<file path=ppt/charts/_rels/chart3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5.xlsx"/><Relationship Id="rId2" Type="http://schemas.microsoft.com/office/2011/relationships/chartColorStyle" Target="colors32.xml"/><Relationship Id="rId1" Type="http://schemas.microsoft.com/office/2011/relationships/chartStyle" Target="style32.xml"/><Relationship Id="rId4" Type="http://schemas.openxmlformats.org/officeDocument/2006/relationships/chartUserShapes" Target="../drawings/drawing20.xml"/></Relationships>
</file>

<file path=ppt/charts/_rels/chart3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6.xlsx"/><Relationship Id="rId2" Type="http://schemas.microsoft.com/office/2011/relationships/chartColorStyle" Target="colors33.xml"/><Relationship Id="rId1" Type="http://schemas.microsoft.com/office/2011/relationships/chartStyle" Target="style33.xml"/></Relationships>
</file>

<file path=ppt/charts/_rels/chart3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7.xlsx"/><Relationship Id="rId2" Type="http://schemas.microsoft.com/office/2011/relationships/chartColorStyle" Target="colors34.xml"/><Relationship Id="rId1" Type="http://schemas.microsoft.com/office/2011/relationships/chartStyle" Target="style34.xml"/><Relationship Id="rId4" Type="http://schemas.openxmlformats.org/officeDocument/2006/relationships/chartUserShapes" Target="../drawings/drawing21.xml"/></Relationships>
</file>

<file path=ppt/charts/_rels/chart3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8.xlsx"/><Relationship Id="rId2" Type="http://schemas.microsoft.com/office/2011/relationships/chartColorStyle" Target="colors35.xml"/><Relationship Id="rId1" Type="http://schemas.microsoft.com/office/2011/relationships/chartStyle" Target="style35.xml"/><Relationship Id="rId4" Type="http://schemas.openxmlformats.org/officeDocument/2006/relationships/chartUserShapes" Target="../drawings/drawing22.xml"/></Relationships>
</file>

<file path=ppt/charts/_rels/chart3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9.xlsx"/><Relationship Id="rId2" Type="http://schemas.microsoft.com/office/2011/relationships/chartColorStyle" Target="colors36.xml"/><Relationship Id="rId1" Type="http://schemas.microsoft.com/office/2011/relationships/chartStyle" Target="style36.xml"/></Relationships>
</file>

<file path=ppt/charts/_rels/chart3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0.xlsx"/><Relationship Id="rId2" Type="http://schemas.microsoft.com/office/2011/relationships/chartColorStyle" Target="colors37.xml"/><Relationship Id="rId1" Type="http://schemas.microsoft.com/office/2011/relationships/chartStyle" Target="style37.xml"/><Relationship Id="rId4" Type="http://schemas.openxmlformats.org/officeDocument/2006/relationships/chartUserShapes" Target="../drawings/drawing23.xml"/></Relationships>
</file>

<file path=ppt/charts/_rels/chart3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1.xlsx"/><Relationship Id="rId2" Type="http://schemas.microsoft.com/office/2011/relationships/chartColorStyle" Target="colors38.xml"/><Relationship Id="rId1" Type="http://schemas.microsoft.com/office/2011/relationships/chartStyle" Target="style38.xml"/><Relationship Id="rId4" Type="http://schemas.openxmlformats.org/officeDocument/2006/relationships/chartUserShapes" Target="../drawings/drawing24.xml"/></Relationships>
</file>

<file path=ppt/charts/_rels/chart3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2.xlsx"/><Relationship Id="rId2" Type="http://schemas.microsoft.com/office/2011/relationships/chartColorStyle" Target="colors39.xml"/><Relationship Id="rId1" Type="http://schemas.microsoft.com/office/2011/relationships/chartStyle" Target="style39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chartUserShapes" Target="../drawings/drawing1.xml"/></Relationships>
</file>

<file path=ppt/charts/_rels/chart4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3.xlsx"/><Relationship Id="rId2" Type="http://schemas.microsoft.com/office/2011/relationships/chartColorStyle" Target="colors40.xml"/><Relationship Id="rId1" Type="http://schemas.microsoft.com/office/2011/relationships/chartStyle" Target="style40.xml"/></Relationships>
</file>

<file path=ppt/charts/_rels/chart4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4.xlsx"/><Relationship Id="rId2" Type="http://schemas.microsoft.com/office/2011/relationships/chartColorStyle" Target="colors41.xml"/><Relationship Id="rId1" Type="http://schemas.microsoft.com/office/2011/relationships/chartStyle" Target="style41.xml"/><Relationship Id="rId4" Type="http://schemas.openxmlformats.org/officeDocument/2006/relationships/chartUserShapes" Target="../drawings/drawing25.xml"/></Relationships>
</file>

<file path=ppt/charts/_rels/chart4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5.xlsx"/><Relationship Id="rId2" Type="http://schemas.microsoft.com/office/2011/relationships/chartColorStyle" Target="colors42.xml"/><Relationship Id="rId1" Type="http://schemas.microsoft.com/office/2011/relationships/chartStyle" Target="style42.xml"/></Relationships>
</file>

<file path=ppt/charts/_rels/chart4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6.xlsx"/><Relationship Id="rId2" Type="http://schemas.microsoft.com/office/2011/relationships/chartColorStyle" Target="colors43.xml"/><Relationship Id="rId1" Type="http://schemas.microsoft.com/office/2011/relationships/chartStyle" Target="style43.xml"/></Relationships>
</file>

<file path=ppt/charts/_rels/chart4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7.xlsx"/><Relationship Id="rId2" Type="http://schemas.microsoft.com/office/2011/relationships/chartColorStyle" Target="colors44.xml"/><Relationship Id="rId1" Type="http://schemas.microsoft.com/office/2011/relationships/chartStyle" Target="style44.xml"/><Relationship Id="rId4" Type="http://schemas.openxmlformats.org/officeDocument/2006/relationships/chartUserShapes" Target="../drawings/drawing26.xml"/></Relationships>
</file>

<file path=ppt/charts/_rels/chart4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8.xlsx"/><Relationship Id="rId2" Type="http://schemas.microsoft.com/office/2011/relationships/chartColorStyle" Target="colors45.xml"/><Relationship Id="rId1" Type="http://schemas.microsoft.com/office/2011/relationships/chartStyle" Target="style45.xml"/></Relationships>
</file>

<file path=ppt/charts/_rels/chart4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9.xlsx"/><Relationship Id="rId2" Type="http://schemas.microsoft.com/office/2011/relationships/chartColorStyle" Target="colors46.xml"/><Relationship Id="rId1" Type="http://schemas.microsoft.com/office/2011/relationships/chartStyle" Target="style46.xml"/></Relationships>
</file>

<file path=ppt/charts/_rels/chart4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0.xlsx"/><Relationship Id="rId2" Type="http://schemas.microsoft.com/office/2011/relationships/chartColorStyle" Target="colors47.xml"/><Relationship Id="rId1" Type="http://schemas.microsoft.com/office/2011/relationships/chartStyle" Target="style47.xml"/></Relationships>
</file>

<file path=ppt/charts/_rels/chart4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1.xlsx"/><Relationship Id="rId2" Type="http://schemas.microsoft.com/office/2011/relationships/chartColorStyle" Target="colors48.xml"/><Relationship Id="rId1" Type="http://schemas.microsoft.com/office/2011/relationships/chartStyle" Target="style48.xml"/><Relationship Id="rId4" Type="http://schemas.openxmlformats.org/officeDocument/2006/relationships/chartUserShapes" Target="../drawings/drawing27.xml"/></Relationships>
</file>

<file path=ppt/charts/_rels/chart49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RONIT\Downloads\&#1504;&#1514;&#1493;&#1504;&#1497;&#1501;%20&#1506;&#1489;&#1493;&#1512;%20&#1512;&#1493;&#1504;&#1497;&#1514;%20&#1511;&#1500;&#1491;&#1512;&#1493;&#1503;.xlsx" TargetMode="External"/><Relationship Id="rId2" Type="http://schemas.microsoft.com/office/2011/relationships/chartColorStyle" Target="colors49.xml"/><Relationship Id="rId1" Type="http://schemas.microsoft.com/office/2011/relationships/chartStyle" Target="style49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chartUserShapes" Target="../drawings/drawing2.xml"/></Relationships>
</file>

<file path=ppt/charts/_rels/chart50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RONIT\Downloads\st03_03_&#1502;&#1493;&#1499;&#1503;_&#1495;&#1491;&#1513;new%20(3).xlsx" TargetMode="External"/><Relationship Id="rId2" Type="http://schemas.microsoft.com/office/2011/relationships/chartColorStyle" Target="colors50.xml"/><Relationship Id="rId1" Type="http://schemas.microsoft.com/office/2011/relationships/chartStyle" Target="style50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chartUserShapes" Target="../drawings/drawing3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chartUserShapes" Target="../drawings/drawing4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9.xml"/><Relationship Id="rId1" Type="http://schemas.microsoft.com/office/2011/relationships/chartStyle" Target="style9.xml"/><Relationship Id="rId4" Type="http://schemas.openxmlformats.org/officeDocument/2006/relationships/chartUserShapes" Target="../drawings/drawing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'Slide 5'!$B$16</c:f>
              <c:strCache>
                <c:ptCount val="1"/>
                <c:pt idx="0">
                  <c:v>percent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C04F1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1AB0-444D-9CF1-400D4DD1DE17}"/>
              </c:ext>
            </c:extLst>
          </c:dPt>
          <c:dPt>
            <c:idx val="1"/>
            <c:invertIfNegative val="0"/>
            <c:bubble3D val="0"/>
            <c:spPr>
              <a:solidFill>
                <a:srgbClr val="C04F1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1AB0-444D-9CF1-400D4DD1DE17}"/>
              </c:ext>
            </c:extLst>
          </c:dPt>
          <c:dPt>
            <c:idx val="4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1AB0-444D-9CF1-400D4DD1DE17}"/>
              </c:ext>
            </c:extLst>
          </c:dPt>
          <c:dPt>
            <c:idx val="5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1AB0-444D-9CF1-400D4DD1DE17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1AB0-444D-9CF1-400D4DD1DE17}"/>
              </c:ext>
            </c:extLst>
          </c:dPt>
          <c:dPt>
            <c:idx val="7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1AB0-444D-9CF1-400D4DD1DE17}"/>
              </c:ext>
            </c:extLst>
          </c:dPt>
          <c:dPt>
            <c:idx val="8"/>
            <c:invertIfNegative val="0"/>
            <c:bubble3D val="0"/>
            <c:spPr>
              <a:solidFill>
                <a:schemeClr val="accent6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1AB0-444D-9CF1-400D4DD1DE17}"/>
              </c:ext>
            </c:extLst>
          </c:dPt>
          <c:dPt>
            <c:idx val="9"/>
            <c:invertIfNegative val="0"/>
            <c:bubble3D val="0"/>
            <c:spPr>
              <a:solidFill>
                <a:schemeClr val="accent6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1AB0-444D-9CF1-400D4DD1DE17}"/>
              </c:ext>
            </c:extLst>
          </c:dPt>
          <c:dPt>
            <c:idx val="10"/>
            <c:invertIfNegative val="0"/>
            <c:bubble3D val="0"/>
            <c:spPr>
              <a:solidFill>
                <a:schemeClr val="bg2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1-1AB0-444D-9CF1-400D4DD1DE1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he-I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'Slide 5'!$A$17:$A$27</c:f>
              <c:numCache>
                <c:formatCode>General</c:formatCode>
                <c:ptCount val="11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99</c:v>
                </c:pt>
              </c:numCache>
            </c:numRef>
          </c:cat>
          <c:val>
            <c:numRef>
              <c:f>'Slide 5'!$B$17:$B$27</c:f>
              <c:numCache>
                <c:formatCode>0.0%</c:formatCode>
                <c:ptCount val="11"/>
                <c:pt idx="0">
                  <c:v>1.7790467154931832E-2</c:v>
                </c:pt>
                <c:pt idx="1">
                  <c:v>6.4343997584254867E-2</c:v>
                </c:pt>
                <c:pt idx="2">
                  <c:v>0.13691711615860003</c:v>
                </c:pt>
                <c:pt idx="3">
                  <c:v>0.12664596007281151</c:v>
                </c:pt>
                <c:pt idx="4">
                  <c:v>0.14100281684751784</c:v>
                </c:pt>
                <c:pt idx="5">
                  <c:v>0.13984070691415734</c:v>
                </c:pt>
                <c:pt idx="6">
                  <c:v>0.1211580315155605</c:v>
                </c:pt>
                <c:pt idx="7">
                  <c:v>0.11055338433674514</c:v>
                </c:pt>
                <c:pt idx="8">
                  <c:v>7.9901226634155276E-2</c:v>
                </c:pt>
                <c:pt idx="9">
                  <c:v>2.6277967652233575E-2</c:v>
                </c:pt>
                <c:pt idx="10">
                  <c:v>3.5568325129032137E-2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1AB0-444D-9CF1-400D4DD1DE17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69"/>
        <c:overlap val="-27"/>
        <c:axId val="676409199"/>
        <c:axId val="676416399"/>
      </c:barChart>
      <c:catAx>
        <c:axId val="67640919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he-IL"/>
          </a:p>
        </c:txPr>
        <c:crossAx val="676416399"/>
        <c:crosses val="autoZero"/>
        <c:auto val="1"/>
        <c:lblAlgn val="ctr"/>
        <c:lblOffset val="100"/>
        <c:noMultiLvlLbl val="0"/>
      </c:catAx>
      <c:valAx>
        <c:axId val="67641639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he-IL"/>
          </a:p>
        </c:txPr>
        <c:crossAx val="67640919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solidFill>
        <a:srgbClr val="002060"/>
      </a:solidFill>
    </a:ln>
    <a:effectLst/>
  </c:spPr>
  <c:txPr>
    <a:bodyPr/>
    <a:lstStyle/>
    <a:p>
      <a:pPr>
        <a:defRPr sz="1800"/>
      </a:pPr>
      <a:endParaRPr lang="he-IL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1+2</c:v>
                </c:pt>
              </c:strCache>
            </c:strRef>
          </c:tx>
          <c:spPr>
            <a:ln w="38100" cap="rnd">
              <a:solidFill>
                <a:srgbClr val="EE563A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4.4509442984705196E-2"/>
                  <c:y val="5.101488899247025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F1A8-4024-A60E-6EE830FD9D1F}"/>
                </c:ext>
              </c:extLst>
            </c:dLbl>
            <c:dLbl>
              <c:idx val="1"/>
              <c:layout>
                <c:manualLayout>
                  <c:x val="-4.0257630803207545E-2"/>
                  <c:y val="2.714522113795879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1A8-4024-A60E-6EE830FD9D1F}"/>
                </c:ext>
              </c:extLst>
            </c:dLbl>
            <c:dLbl>
              <c:idx val="2"/>
              <c:layout>
                <c:manualLayout>
                  <c:x val="-2.7502194258714401E-2"/>
                  <c:y val="4.173224038238246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defRPr>
                  </a:pPr>
                  <a:endParaRPr lang="he-IL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6.4925172011469856E-2"/>
                      <c:h val="6.2405920512961864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6-F1A8-4024-A60E-6EE830FD9D1F}"/>
                </c:ext>
              </c:extLst>
            </c:dLbl>
            <c:dLbl>
              <c:idx val="3"/>
              <c:layout>
                <c:manualLayout>
                  <c:x val="-5.7264823731138212E-2"/>
                  <c:y val="3.775385798988577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6.7759713465801633E-2"/>
                      <c:h val="5.9753735195793911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7-F1A8-4024-A60E-6EE830FD9D1F}"/>
                </c:ext>
              </c:extLst>
            </c:dLbl>
            <c:dLbl>
              <c:idx val="4"/>
              <c:layout>
                <c:manualLayout>
                  <c:x val="-6.2933962437861993E-2"/>
                  <c:y val="4.571051835813439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F1A8-4024-A60E-6EE830FD9D1F}"/>
                </c:ext>
              </c:extLst>
            </c:dLbl>
            <c:dLbl>
              <c:idx val="5"/>
              <c:layout>
                <c:manualLayout>
                  <c:x val="-4.5926713711871195E-2"/>
                  <c:y val="2.714522113795869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F1A8-4024-A60E-6EE830FD9D1F}"/>
                </c:ext>
              </c:extLst>
            </c:dLbl>
            <c:dLbl>
              <c:idx val="6"/>
              <c:layout>
                <c:manualLayout>
                  <c:x val="-4.0257630803207496E-2"/>
                  <c:y val="4.571051835813444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defRPr>
                  </a:pPr>
                  <a:endParaRPr lang="he-IL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F1A8-4024-A60E-6EE830FD9D1F}"/>
                </c:ext>
              </c:extLst>
            </c:dLbl>
            <c:dLbl>
              <c:idx val="7"/>
              <c:layout>
                <c:manualLayout>
                  <c:x val="-1.5108887124430231E-2"/>
                  <c:y val="1.653647986928694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defRPr>
                  </a:pPr>
                  <a:endParaRPr lang="he-IL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F1A8-4024-A60E-6EE830FD9D1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endParaRPr lang="he-IL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Sheet1!$A$2:$A$9</c:f>
              <c:numCache>
                <c:formatCode>General</c:formatCode>
                <c:ptCount val="8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  <c:pt idx="7">
                  <c:v>2024</c:v>
                </c:pt>
              </c:numCache>
            </c:numRef>
          </c:cat>
          <c:val>
            <c:numRef>
              <c:f>Sheet1!$B$2:$B$9</c:f>
              <c:numCache>
                <c:formatCode>0.0%</c:formatCode>
                <c:ptCount val="8"/>
                <c:pt idx="0">
                  <c:v>0.47</c:v>
                </c:pt>
                <c:pt idx="1">
                  <c:v>0.51100000000000001</c:v>
                </c:pt>
                <c:pt idx="2">
                  <c:v>0.52900000000000003</c:v>
                </c:pt>
                <c:pt idx="3">
                  <c:v>0.52200000000000002</c:v>
                </c:pt>
                <c:pt idx="4">
                  <c:v>0.499</c:v>
                </c:pt>
                <c:pt idx="5">
                  <c:v>0.47899999999999998</c:v>
                </c:pt>
                <c:pt idx="6">
                  <c:v>0.46500000000000002</c:v>
                </c:pt>
                <c:pt idx="7">
                  <c:v>0.501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1A8-4024-A60E-6EE830FD9D1F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3+4</c:v>
                </c:pt>
              </c:strCache>
            </c:strRef>
          </c:tx>
          <c:spPr>
            <a:ln w="38100" cap="rnd">
              <a:solidFill>
                <a:srgbClr val="E47E79"/>
              </a:solidFill>
              <a:round/>
            </a:ln>
            <a:effectLst/>
          </c:spPr>
          <c:marker>
            <c:symbol val="none"/>
          </c:marker>
          <c:cat>
            <c:numRef>
              <c:f>Sheet1!$A$2:$A$9</c:f>
              <c:numCache>
                <c:formatCode>General</c:formatCode>
                <c:ptCount val="8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  <c:pt idx="7">
                  <c:v>2024</c:v>
                </c:pt>
              </c:numCache>
            </c:numRef>
          </c:cat>
          <c:val>
            <c:numRef>
              <c:f>Sheet1!$C$2:$C$9</c:f>
              <c:numCache>
                <c:formatCode>0.0%</c:formatCode>
                <c:ptCount val="8"/>
                <c:pt idx="0">
                  <c:v>0.55900000000000005</c:v>
                </c:pt>
                <c:pt idx="1">
                  <c:v>0.57199999999999995</c:v>
                </c:pt>
                <c:pt idx="2">
                  <c:v>0.59</c:v>
                </c:pt>
                <c:pt idx="3">
                  <c:v>0.58599999999999997</c:v>
                </c:pt>
                <c:pt idx="4">
                  <c:v>0.58899999999999997</c:v>
                </c:pt>
                <c:pt idx="5">
                  <c:v>0.57499999999999996</c:v>
                </c:pt>
                <c:pt idx="6">
                  <c:v>0.58599999999999997</c:v>
                </c:pt>
                <c:pt idx="7">
                  <c:v>0.59899999999999998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1A8-4024-A60E-6EE830FD9D1F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5+6</c:v>
                </c:pt>
              </c:strCache>
            </c:strRef>
          </c:tx>
          <c:spPr>
            <a:ln w="38100" cap="rnd">
              <a:solidFill>
                <a:srgbClr val="ABB7CB"/>
              </a:solidFill>
              <a:round/>
            </a:ln>
            <a:effectLst/>
          </c:spPr>
          <c:marker>
            <c:symbol val="none"/>
          </c:marker>
          <c:cat>
            <c:numRef>
              <c:f>Sheet1!$A$2:$A$9</c:f>
              <c:numCache>
                <c:formatCode>General</c:formatCode>
                <c:ptCount val="8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  <c:pt idx="7">
                  <c:v>2024</c:v>
                </c:pt>
              </c:numCache>
            </c:numRef>
          </c:cat>
          <c:val>
            <c:numRef>
              <c:f>Sheet1!$D$2:$D$9</c:f>
              <c:numCache>
                <c:formatCode>0.0%</c:formatCode>
                <c:ptCount val="8"/>
                <c:pt idx="0">
                  <c:v>0.65</c:v>
                </c:pt>
                <c:pt idx="1">
                  <c:v>0.67100000000000004</c:v>
                </c:pt>
                <c:pt idx="2">
                  <c:v>0.68100000000000005</c:v>
                </c:pt>
                <c:pt idx="3">
                  <c:v>0.66700000000000004</c:v>
                </c:pt>
                <c:pt idx="4">
                  <c:v>0.67900000000000005</c:v>
                </c:pt>
                <c:pt idx="5">
                  <c:v>0.66400000000000003</c:v>
                </c:pt>
                <c:pt idx="6">
                  <c:v>0.66200000000000003</c:v>
                </c:pt>
                <c:pt idx="7">
                  <c:v>0.68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F1A8-4024-A60E-6EE830FD9D1F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7+8</c:v>
                </c:pt>
              </c:strCache>
            </c:strRef>
          </c:tx>
          <c:spPr>
            <a:ln w="38100" cap="rnd">
              <a:solidFill>
                <a:srgbClr val="7E9ECB"/>
              </a:solidFill>
              <a:round/>
            </a:ln>
            <a:effectLst/>
          </c:spPr>
          <c:marker>
            <c:symbol val="none"/>
          </c:marker>
          <c:cat>
            <c:numRef>
              <c:f>Sheet1!$A$2:$A$9</c:f>
              <c:numCache>
                <c:formatCode>General</c:formatCode>
                <c:ptCount val="8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  <c:pt idx="7">
                  <c:v>2024</c:v>
                </c:pt>
              </c:numCache>
            </c:numRef>
          </c:cat>
          <c:val>
            <c:numRef>
              <c:f>Sheet1!$E$2:$E$9</c:f>
              <c:numCache>
                <c:formatCode>0.0%</c:formatCode>
                <c:ptCount val="8"/>
                <c:pt idx="0">
                  <c:v>0.71899999999999997</c:v>
                </c:pt>
                <c:pt idx="1">
                  <c:v>0.73199999999999998</c:v>
                </c:pt>
                <c:pt idx="2">
                  <c:v>0.74299999999999999</c:v>
                </c:pt>
                <c:pt idx="3">
                  <c:v>0.75</c:v>
                </c:pt>
                <c:pt idx="4">
                  <c:v>0.75900000000000001</c:v>
                </c:pt>
                <c:pt idx="5">
                  <c:v>0.74399999999999999</c:v>
                </c:pt>
                <c:pt idx="6">
                  <c:v>0.73099999999999998</c:v>
                </c:pt>
                <c:pt idx="7">
                  <c:v>0.74299999999999999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F1A8-4024-A60E-6EE830FD9D1F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9+10</c:v>
                </c:pt>
              </c:strCache>
            </c:strRef>
          </c:tx>
          <c:spPr>
            <a:ln w="38100" cap="rnd">
              <a:solidFill>
                <a:srgbClr val="2C3C9C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endParaRPr lang="he-IL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Sheet1!$A$2:$A$9</c:f>
              <c:numCache>
                <c:formatCode>General</c:formatCode>
                <c:ptCount val="8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  <c:pt idx="7">
                  <c:v>2024</c:v>
                </c:pt>
              </c:numCache>
            </c:numRef>
          </c:cat>
          <c:val>
            <c:numRef>
              <c:f>Sheet1!$F$2:$F$9</c:f>
              <c:numCache>
                <c:formatCode>0.0%</c:formatCode>
                <c:ptCount val="8"/>
                <c:pt idx="0">
                  <c:v>0.72499999999999998</c:v>
                </c:pt>
                <c:pt idx="1">
                  <c:v>0.72699999999999998</c:v>
                </c:pt>
                <c:pt idx="2">
                  <c:v>0.76</c:v>
                </c:pt>
                <c:pt idx="3">
                  <c:v>0.77900000000000003</c:v>
                </c:pt>
                <c:pt idx="4">
                  <c:v>0.76900000000000002</c:v>
                </c:pt>
                <c:pt idx="5">
                  <c:v>0.75800000000000001</c:v>
                </c:pt>
                <c:pt idx="6">
                  <c:v>0.76100000000000001</c:v>
                </c:pt>
                <c:pt idx="7">
                  <c:v>0.75900000000000001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F1A8-4024-A60E-6EE830FD9D1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406652799"/>
        <c:axId val="1406644639"/>
      </c:lineChart>
      <c:catAx>
        <c:axId val="140665279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pPr>
            <a:endParaRPr lang="he-IL"/>
          </a:p>
        </c:txPr>
        <c:crossAx val="1406644639"/>
        <c:crosses val="autoZero"/>
        <c:auto val="1"/>
        <c:lblAlgn val="ctr"/>
        <c:lblOffset val="100"/>
        <c:noMultiLvlLbl val="0"/>
      </c:catAx>
      <c:valAx>
        <c:axId val="140664463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 rtl="1"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r>
                  <a:rPr lang="he-IL"/>
                  <a:t>שיעור מתוקנן*</a:t>
                </a:r>
                <a:endParaRPr 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 rtl="1"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defRPr>
              </a:pPr>
              <a:endParaRPr lang="en-US"/>
            </a:p>
          </c:txPr>
        </c:title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pPr>
            <a:endParaRPr lang="he-IL"/>
          </a:p>
        </c:txPr>
        <c:crossAx val="140665279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defRPr>
          </a:pPr>
          <a:endParaRPr lang="he-IL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15875">
      <a:solidFill>
        <a:schemeClr val="accent1"/>
      </a:solidFill>
    </a:ln>
    <a:effectLst/>
  </c:spPr>
  <c:txPr>
    <a:bodyPr/>
    <a:lstStyle/>
    <a:p>
      <a:pPr>
        <a:defRPr sz="1600"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pPr>
      <a:endParaRPr lang="he-IL"/>
    </a:p>
  </c:txPr>
  <c:externalData r:id="rId3">
    <c:autoUpdate val="0"/>
  </c:externalData>
  <c:userShapes r:id="rId4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כללי</c:v>
                </c:pt>
              </c:strCache>
            </c:strRef>
          </c:tx>
          <c:spPr>
            <a:ln w="38100" cap="rnd">
              <a:solidFill>
                <a:srgbClr val="7030A0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B8D4-4A4F-B125-8F3781502581}"/>
                </c:ext>
              </c:extLst>
            </c:dLbl>
            <c:dLbl>
              <c:idx val="3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B8D4-4A4F-B125-8F3781502581}"/>
                </c:ext>
              </c:extLst>
            </c:dLbl>
            <c:dLbl>
              <c:idx val="4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B8D4-4A4F-B125-8F378150258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endParaRPr lang="he-IL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Sheet1!$A$2:$A$6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Sheet1!$B$2:$B$6</c:f>
              <c:numCache>
                <c:formatCode>0.0%</c:formatCode>
                <c:ptCount val="5"/>
                <c:pt idx="0">
                  <c:v>0.68899999999999995</c:v>
                </c:pt>
                <c:pt idx="1">
                  <c:v>0.69699999999999995</c:v>
                </c:pt>
                <c:pt idx="2">
                  <c:v>0.67700000000000005</c:v>
                </c:pt>
                <c:pt idx="3">
                  <c:v>0.67500000000000004</c:v>
                </c:pt>
                <c:pt idx="4">
                  <c:v>0.68200000000000005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8D4-4A4F-B125-8F3781502581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חרדי</c:v>
                </c:pt>
              </c:strCache>
            </c:strRef>
          </c:tx>
          <c:spPr>
            <a:ln w="38100" cap="rnd">
              <a:solidFill>
                <a:srgbClr val="0075A2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7.0566820925825752E-2"/>
                  <c:y val="-3.222856950577469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B8D4-4A4F-B125-8F3781502581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defRPr>
                  </a:pPr>
                  <a:endParaRPr lang="he-IL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B8D4-4A4F-B125-8F3781502581}"/>
                </c:ext>
              </c:extLst>
            </c:dLbl>
            <c:dLbl>
              <c:idx val="4"/>
              <c:layout>
                <c:manualLayout>
                  <c:x val="7.1260410487483349E-3"/>
                  <c:y val="-3.222856950577467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defRPr>
                  </a:pPr>
                  <a:endParaRPr lang="he-IL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B8D4-4A4F-B125-8F378150258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endParaRPr lang="he-IL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Sheet1!$A$2:$A$6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Sheet1!$C$2:$C$6</c:f>
              <c:numCache>
                <c:formatCode>0.0%</c:formatCode>
                <c:ptCount val="5"/>
                <c:pt idx="0">
                  <c:v>0.62</c:v>
                </c:pt>
                <c:pt idx="1">
                  <c:v>0.63</c:v>
                </c:pt>
                <c:pt idx="2">
                  <c:v>0.60299999999999998</c:v>
                </c:pt>
                <c:pt idx="3">
                  <c:v>0.60199999999999998</c:v>
                </c:pt>
                <c:pt idx="4">
                  <c:v>0.622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B8D4-4A4F-B125-8F3781502581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ערבי</c:v>
                </c:pt>
              </c:strCache>
            </c:strRef>
          </c:tx>
          <c:spPr>
            <a:ln w="38100" cap="rnd">
              <a:solidFill>
                <a:srgbClr val="387025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5.0188365325937449E-2"/>
                  <c:y val="3.625565776781539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8D4-4A4F-B125-8F3781502581}"/>
                </c:ext>
              </c:extLst>
            </c:dLbl>
            <c:dLbl>
              <c:idx val="3"/>
              <c:layout>
                <c:manualLayout>
                  <c:x val="-3.6178177101014258E-2"/>
                  <c:y val="2.255881231309737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defRPr>
                  </a:pPr>
                  <a:endParaRPr lang="he-IL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B8D4-4A4F-B125-8F3781502581}"/>
                </c:ext>
              </c:extLst>
            </c:dLbl>
            <c:dLbl>
              <c:idx val="4"/>
              <c:layout>
                <c:manualLayout>
                  <c:x val="-3.3630870151028225E-2"/>
                  <c:y val="4.72131341315897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defRPr>
                  </a:pPr>
                  <a:endParaRPr lang="he-IL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B8D4-4A4F-B125-8F378150258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endParaRPr lang="he-IL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Sheet1!$A$2:$A$6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Sheet1!$D$2:$D$6</c:f>
              <c:numCache>
                <c:formatCode>0.0%</c:formatCode>
                <c:ptCount val="5"/>
                <c:pt idx="0">
                  <c:v>0.55800000000000005</c:v>
                </c:pt>
                <c:pt idx="1">
                  <c:v>0.54500000000000004</c:v>
                </c:pt>
                <c:pt idx="2">
                  <c:v>0.54900000000000004</c:v>
                </c:pt>
                <c:pt idx="3">
                  <c:v>0.55100000000000005</c:v>
                </c:pt>
                <c:pt idx="4">
                  <c:v>0.58199999999999996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B8D4-4A4F-B125-8F378150258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531607744"/>
        <c:axId val="1948604192"/>
      </c:lineChart>
      <c:catAx>
        <c:axId val="15316077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pPr>
            <a:endParaRPr lang="he-IL"/>
          </a:p>
        </c:txPr>
        <c:crossAx val="1948604192"/>
        <c:crosses val="autoZero"/>
        <c:auto val="1"/>
        <c:lblAlgn val="ctr"/>
        <c:lblOffset val="100"/>
        <c:noMultiLvlLbl val="0"/>
      </c:catAx>
      <c:valAx>
        <c:axId val="1948604192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 rtl="1"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r>
                  <a:rPr lang="he-IL"/>
                  <a:t>שיעור מתוקנן*</a:t>
                </a:r>
                <a:endParaRPr 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 rtl="1"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defRPr>
              </a:pPr>
              <a:endParaRPr lang="en-US"/>
            </a:p>
          </c:txPr>
        </c:title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pPr>
            <a:endParaRPr lang="he-IL"/>
          </a:p>
        </c:txPr>
        <c:crossAx val="15316077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defRPr>
          </a:pPr>
          <a:endParaRPr lang="he-IL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15875">
      <a:solidFill>
        <a:schemeClr val="accent1"/>
      </a:solidFill>
    </a:ln>
    <a:effectLst/>
  </c:spPr>
  <c:txPr>
    <a:bodyPr/>
    <a:lstStyle/>
    <a:p>
      <a:pPr>
        <a:defRPr sz="1600"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pPr>
      <a:endParaRPr lang="he-IL"/>
    </a:p>
  </c:txPr>
  <c:externalData r:id="rId3">
    <c:autoUpdate val="0"/>
  </c:externalData>
  <c:userShapes r:id="rId4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1+2</c:v>
                </c:pt>
              </c:strCache>
            </c:strRef>
          </c:tx>
          <c:spPr>
            <a:ln w="38100" cap="rnd">
              <a:solidFill>
                <a:srgbClr val="EE563A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1A80-4973-B469-16EA69171221}"/>
                </c:ext>
              </c:extLst>
            </c:dLbl>
            <c:dLbl>
              <c:idx val="2"/>
              <c:layout>
                <c:manualLayout>
                  <c:x val="-1.8538647342995169E-2"/>
                  <c:y val="-2.850042906342830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47F-49CC-B905-7C4D338492BF}"/>
                </c:ext>
              </c:extLst>
            </c:dLbl>
            <c:dLbl>
              <c:idx val="3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547F-49CC-B905-7C4D338492BF}"/>
                </c:ext>
              </c:extLst>
            </c:dLbl>
            <c:dLbl>
              <c:idx val="4"/>
              <c:layout>
                <c:manualLayout>
                  <c:x val="5.6159420289853303E-3"/>
                  <c:y val="-6.352413901195448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CD9-4302-8FEB-1F4EC381778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endParaRPr lang="en-IL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Sheet1!$A$2:$A$11</c:f>
              <c:strCach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strCache>
              <c:extLst/>
            </c:strRef>
          </c:cat>
          <c:val>
            <c:numRef>
              <c:f>Sheet1!$B$2:$B$11</c:f>
              <c:numCache>
                <c:formatCode>0.0%</c:formatCode>
                <c:ptCount val="5"/>
                <c:pt idx="0">
                  <c:v>8.2699999999999996E-2</c:v>
                </c:pt>
                <c:pt idx="1">
                  <c:v>7.6100000000000001E-2</c:v>
                </c:pt>
                <c:pt idx="2">
                  <c:v>9.6699999999999994E-2</c:v>
                </c:pt>
                <c:pt idx="3">
                  <c:v>9.1600000000000001E-2</c:v>
                </c:pt>
                <c:pt idx="4">
                  <c:v>9.2999999999999999E-2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0-1A80-4973-B469-16EA69171221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3+4</c:v>
                </c:pt>
              </c:strCache>
            </c:strRef>
          </c:tx>
          <c:spPr>
            <a:ln w="38100" cap="rnd">
              <a:solidFill>
                <a:srgbClr val="E47E79"/>
              </a:solidFill>
              <a:round/>
            </a:ln>
            <a:effectLst/>
          </c:spPr>
          <c:marker>
            <c:symbol val="none"/>
          </c:marker>
          <c:dLbls>
            <c:dLbl>
              <c:idx val="2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47F-49CC-B905-7C4D338492BF}"/>
                </c:ext>
              </c:extLst>
            </c:dLbl>
            <c:dLbl>
              <c:idx val="3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47F-49CC-B905-7C4D338492BF}"/>
                </c:ext>
              </c:extLst>
            </c:dLbl>
            <c:dLbl>
              <c:idx val="4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4C8E-488B-9588-EB60D3F83AB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endParaRPr lang="en-IL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Sheet1!$A$2:$A$11</c:f>
              <c:strCach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strCache>
              <c:extLst/>
            </c:strRef>
          </c:cat>
          <c:val>
            <c:numRef>
              <c:f>Sheet1!$C$2:$C$11</c:f>
              <c:numCache>
                <c:formatCode>0.0%</c:formatCode>
                <c:ptCount val="5"/>
                <c:pt idx="0">
                  <c:v>8.6400000000000005E-2</c:v>
                </c:pt>
                <c:pt idx="1">
                  <c:v>8.1299999999999997E-2</c:v>
                </c:pt>
                <c:pt idx="2">
                  <c:v>0.1077</c:v>
                </c:pt>
                <c:pt idx="3">
                  <c:v>0.1096</c:v>
                </c:pt>
                <c:pt idx="4">
                  <c:v>0.1069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1-1A80-4973-B469-16EA69171221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5+6</c:v>
                </c:pt>
              </c:strCache>
            </c:strRef>
          </c:tx>
          <c:spPr>
            <a:ln w="38100" cap="rnd">
              <a:solidFill>
                <a:srgbClr val="ABB7CB"/>
              </a:solidFill>
              <a:round/>
            </a:ln>
            <a:effectLst/>
          </c:spPr>
          <c:marker>
            <c:symbol val="none"/>
          </c:marker>
          <c:cat>
            <c:strRef>
              <c:f>Sheet1!$A$2:$A$11</c:f>
              <c:strCach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strCache>
              <c:extLst/>
            </c:strRef>
          </c:cat>
          <c:val>
            <c:numRef>
              <c:f>Sheet1!$D$2:$D$11</c:f>
              <c:numCache>
                <c:formatCode>0.0%</c:formatCode>
                <c:ptCount val="5"/>
                <c:pt idx="0">
                  <c:v>8.1100000000000005E-2</c:v>
                </c:pt>
                <c:pt idx="1">
                  <c:v>6.5100000000000005E-2</c:v>
                </c:pt>
                <c:pt idx="2">
                  <c:v>8.6199999999999999E-2</c:v>
                </c:pt>
                <c:pt idx="3">
                  <c:v>8.7999999999999995E-2</c:v>
                </c:pt>
                <c:pt idx="4">
                  <c:v>8.4400000000000003E-2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2-1A80-4973-B469-16EA69171221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7+8</c:v>
                </c:pt>
              </c:strCache>
            </c:strRef>
          </c:tx>
          <c:spPr>
            <a:ln w="38100" cap="rnd">
              <a:solidFill>
                <a:srgbClr val="7E9ECB"/>
              </a:solidFill>
              <a:round/>
            </a:ln>
            <a:effectLst/>
          </c:spPr>
          <c:marker>
            <c:symbol val="none"/>
          </c:marker>
          <c:cat>
            <c:strRef>
              <c:f>Sheet1!$A$2:$A$11</c:f>
              <c:strCach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strCache>
              <c:extLst/>
            </c:strRef>
          </c:cat>
          <c:val>
            <c:numRef>
              <c:f>Sheet1!$E$2:$E$11</c:f>
              <c:numCache>
                <c:formatCode>0.0%</c:formatCode>
                <c:ptCount val="5"/>
                <c:pt idx="0">
                  <c:v>7.8299999999999995E-2</c:v>
                </c:pt>
                <c:pt idx="1">
                  <c:v>6.0699999999999997E-2</c:v>
                </c:pt>
                <c:pt idx="2">
                  <c:v>8.8300000000000003E-2</c:v>
                </c:pt>
                <c:pt idx="3">
                  <c:v>8.7099999999999997E-2</c:v>
                </c:pt>
                <c:pt idx="4">
                  <c:v>7.9799999999999996E-2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3-1A80-4973-B469-16EA69171221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9+10</c:v>
                </c:pt>
              </c:strCache>
            </c:strRef>
          </c:tx>
          <c:spPr>
            <a:ln w="38100" cap="rnd">
              <a:solidFill>
                <a:srgbClr val="2C3C9C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3CD9-4302-8FEB-1F4EC3817789}"/>
                </c:ext>
              </c:extLst>
            </c:dLbl>
            <c:dLbl>
              <c:idx val="2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47F-49CC-B905-7C4D338492BF}"/>
                </c:ext>
              </c:extLst>
            </c:dLbl>
            <c:dLbl>
              <c:idx val="3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47F-49CC-B905-7C4D338492BF}"/>
                </c:ext>
              </c:extLst>
            </c:dLbl>
            <c:dLbl>
              <c:idx val="4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3CD9-4302-8FEB-1F4EC381778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endParaRPr lang="he-IL"/>
              </a:p>
            </c:txPr>
            <c:dLblPos val="b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Sheet1!$A$2:$A$11</c:f>
              <c:strCach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strCache>
              <c:extLst/>
            </c:strRef>
          </c:cat>
          <c:val>
            <c:numRef>
              <c:f>Sheet1!$F$2:$F$11</c:f>
              <c:numCache>
                <c:formatCode>0.0%</c:formatCode>
                <c:ptCount val="5"/>
                <c:pt idx="0">
                  <c:v>7.9100000000000004E-2</c:v>
                </c:pt>
                <c:pt idx="1">
                  <c:v>6.3399999999999998E-2</c:v>
                </c:pt>
                <c:pt idx="2">
                  <c:v>8.5900000000000004E-2</c:v>
                </c:pt>
                <c:pt idx="3">
                  <c:v>8.7999999999999995E-2</c:v>
                </c:pt>
                <c:pt idx="4">
                  <c:v>7.8899999999999998E-2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4-1A80-4973-B469-16EA6917122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527480512"/>
        <c:axId val="1527470912"/>
      </c:lineChart>
      <c:catAx>
        <c:axId val="15274805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pPr>
            <a:endParaRPr lang="he-IL"/>
          </a:p>
        </c:txPr>
        <c:crossAx val="1527470912"/>
        <c:crosses val="autoZero"/>
        <c:auto val="1"/>
        <c:lblAlgn val="ctr"/>
        <c:lblOffset val="100"/>
        <c:noMultiLvlLbl val="0"/>
      </c:catAx>
      <c:valAx>
        <c:axId val="15274709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r>
                  <a:rPr lang="he-IL"/>
                  <a:t>שיעור</a:t>
                </a:r>
                <a:endParaRPr 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defRPr>
              </a:pPr>
              <a:endParaRPr lang="en-US"/>
            </a:p>
          </c:txPr>
        </c:title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pPr>
            <a:endParaRPr lang="he-IL"/>
          </a:p>
        </c:txPr>
        <c:crossAx val="15274805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defRPr>
          </a:pPr>
          <a:endParaRPr lang="he-IL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15875">
      <a:solidFill>
        <a:schemeClr val="accent1"/>
      </a:solidFill>
    </a:ln>
    <a:effectLst/>
  </c:spPr>
  <c:txPr>
    <a:bodyPr/>
    <a:lstStyle/>
    <a:p>
      <a:pPr>
        <a:defRPr sz="1600"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pPr>
      <a:endParaRPr lang="he-IL"/>
    </a:p>
  </c:txPr>
  <c:externalData r:id="rId3">
    <c:autoUpdate val="0"/>
  </c:externalData>
  <c:userShapes r:id="rId4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ביצוע כללי</c:v>
                </c:pt>
              </c:strCache>
            </c:strRef>
          </c:tx>
          <c:spPr>
            <a:ln w="38100" cap="rnd">
              <a:solidFill>
                <a:srgbClr val="7030A0"/>
              </a:solidFill>
              <a:prstDash val="sysDash"/>
              <a:round/>
            </a:ln>
            <a:effectLst/>
          </c:spPr>
          <c:marker>
            <c:symbol val="none"/>
          </c:marker>
          <c:dLbls>
            <c:dLbl>
              <c:idx val="0"/>
              <c:dLblPos val="l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7F1-4664-BFC3-BF38C1896BFB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9615-43EA-AC43-B6F5A234F771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615-43EA-AC43-B6F5A234F771}"/>
                </c:ext>
              </c:extLst>
            </c:dLbl>
            <c:dLbl>
              <c:idx val="3"/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615-43EA-AC43-B6F5A234F77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endParaRPr lang="en-IL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Sheet1!$A$2:$A$6</c:f>
              <c:numCache>
                <c:formatCode>General</c:formatCode>
                <c:ptCount val="4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</c:numCache>
            </c:numRef>
          </c:cat>
          <c:val>
            <c:numRef>
              <c:f>Sheet1!$B$2:$B$6</c:f>
              <c:numCache>
                <c:formatCode>0.0%</c:formatCode>
                <c:ptCount val="4"/>
                <c:pt idx="0">
                  <c:v>0.85589999999999999</c:v>
                </c:pt>
                <c:pt idx="1">
                  <c:v>0.84760000000000002</c:v>
                </c:pt>
                <c:pt idx="2">
                  <c:v>0.83099999999999996</c:v>
                </c:pt>
                <c:pt idx="3">
                  <c:v>0.83130000000000004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9C1-4880-A8AF-3B391DB48C2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ביצוע חרדי</c:v>
                </c:pt>
              </c:strCache>
            </c:strRef>
          </c:tx>
          <c:spPr>
            <a:ln w="38100" cap="rnd">
              <a:solidFill>
                <a:srgbClr val="0075A2"/>
              </a:solidFill>
              <a:prstDash val="sysDash"/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3.1823671497584582E-2"/>
                  <c:y val="3.570970584220301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39C1-4880-A8AF-3B391DB48C23}"/>
                </c:ext>
              </c:extLst>
            </c:dLbl>
            <c:dLbl>
              <c:idx val="1"/>
              <c:layout>
                <c:manualLayout>
                  <c:x val="-2.9408212560386563E-2"/>
                  <c:y val="5.030291832075554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39C1-4880-A8AF-3B391DB48C23}"/>
                </c:ext>
              </c:extLst>
            </c:dLbl>
            <c:dLbl>
              <c:idx val="2"/>
              <c:layout>
                <c:manualLayout>
                  <c:x val="-1.6123188405797191E-2"/>
                  <c:y val="5.030291832075559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39C1-4880-A8AF-3B391DB48C23}"/>
                </c:ext>
              </c:extLst>
            </c:dLbl>
            <c:dLbl>
              <c:idx val="3"/>
              <c:layout>
                <c:manualLayout>
                  <c:x val="-5.3200958575831967E-3"/>
                  <c:y val="9.4419233808083862E-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39C1-4880-A8AF-3B391DB48C2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endParaRPr lang="he-IL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Sheet1!$A$2:$A$6</c:f>
              <c:numCache>
                <c:formatCode>General</c:formatCode>
                <c:ptCount val="4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</c:numCache>
            </c:numRef>
          </c:cat>
          <c:val>
            <c:numRef>
              <c:f>Sheet1!$C$2:$C$6</c:f>
              <c:numCache>
                <c:formatCode>0.0%</c:formatCode>
                <c:ptCount val="4"/>
                <c:pt idx="0">
                  <c:v>0.77339999999999998</c:v>
                </c:pt>
                <c:pt idx="1">
                  <c:v>0.75339999999999996</c:v>
                </c:pt>
                <c:pt idx="2">
                  <c:v>0.76890000000000003</c:v>
                </c:pt>
                <c:pt idx="3">
                  <c:v>0.79920000000000002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39C1-4880-A8AF-3B391DB48C23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ביצוע ערבי</c:v>
                </c:pt>
              </c:strCache>
            </c:strRef>
          </c:tx>
          <c:spPr>
            <a:ln w="38100" cap="rnd">
              <a:solidFill>
                <a:srgbClr val="387025"/>
              </a:solidFill>
              <a:prstDash val="sysDash"/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endParaRPr lang="he-IL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Sheet1!$A$2:$A$6</c:f>
              <c:numCache>
                <c:formatCode>General</c:formatCode>
                <c:ptCount val="4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</c:numCache>
            </c:numRef>
          </c:cat>
          <c:val>
            <c:numRef>
              <c:f>Sheet1!$D$2:$D$6</c:f>
              <c:numCache>
                <c:formatCode>0.0%</c:formatCode>
                <c:ptCount val="4"/>
                <c:pt idx="0">
                  <c:v>0.87419999999999998</c:v>
                </c:pt>
                <c:pt idx="1">
                  <c:v>0.88639999999999997</c:v>
                </c:pt>
                <c:pt idx="2">
                  <c:v>0.89190000000000003</c:v>
                </c:pt>
                <c:pt idx="3">
                  <c:v>0.89849999999999997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39C1-4880-A8AF-3B391DB48C23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כללי</c:v>
                </c:pt>
              </c:strCache>
            </c:strRef>
          </c:tx>
          <c:spPr>
            <a:ln w="28575" cap="rnd">
              <a:solidFill>
                <a:srgbClr val="78206E"/>
              </a:solidFill>
              <a:round/>
            </a:ln>
            <a:effectLst/>
          </c:spPr>
          <c:marker>
            <c:symbol val="none"/>
          </c:marker>
          <c:dLbls>
            <c:delete val="1"/>
          </c:dLbls>
          <c:cat>
            <c:numRef>
              <c:f>Sheet1!$A$2:$A$6</c:f>
              <c:numCache>
                <c:formatCode>General</c:formatCode>
                <c:ptCount val="4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</c:numCache>
            </c:numRef>
          </c:cat>
          <c:val>
            <c:numRef>
              <c:f>Sheet1!$E$2:$E$6</c:f>
              <c:numCache>
                <c:formatCode>0.0%</c:formatCode>
                <c:ptCount val="4"/>
                <c:pt idx="0">
                  <c:v>6.0999999999999999E-2</c:v>
                </c:pt>
                <c:pt idx="1">
                  <c:v>8.5999999999999993E-2</c:v>
                </c:pt>
                <c:pt idx="2">
                  <c:v>8.7999999999999995E-2</c:v>
                </c:pt>
                <c:pt idx="3">
                  <c:v>8.3000000000000004E-2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555-4C10-8EC0-D3294DABC3D2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חרדי</c:v>
                </c:pt>
              </c:strCache>
            </c:strRef>
          </c:tx>
          <c:spPr>
            <a:ln w="38100" cap="rnd">
              <a:solidFill>
                <a:schemeClr val="tx2">
                  <a:lumMod val="75000"/>
                  <a:lumOff val="25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endParaRPr lang="he-IL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Sheet1!$A$2:$A$6</c:f>
              <c:numCache>
                <c:formatCode>General</c:formatCode>
                <c:ptCount val="4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</c:numCache>
            </c:numRef>
          </c:cat>
          <c:val>
            <c:numRef>
              <c:f>Sheet1!$F$2:$F$6</c:f>
              <c:numCache>
                <c:formatCode>0.0%</c:formatCode>
                <c:ptCount val="4"/>
                <c:pt idx="0">
                  <c:v>0.112</c:v>
                </c:pt>
                <c:pt idx="1">
                  <c:v>0.13400000000000001</c:v>
                </c:pt>
                <c:pt idx="2">
                  <c:v>0.13900000000000001</c:v>
                </c:pt>
                <c:pt idx="3">
                  <c:v>0.14299999999999999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9555-4C10-8EC0-D3294DABC3D2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ערבי</c:v>
                </c:pt>
              </c:strCache>
            </c:strRef>
          </c:tx>
          <c:spPr>
            <a:ln w="38100" cap="rnd">
              <a:solidFill>
                <a:srgbClr val="387025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endParaRPr lang="he-IL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Sheet1!$A$2:$A$6</c:f>
              <c:numCache>
                <c:formatCode>General</c:formatCode>
                <c:ptCount val="4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</c:numCache>
            </c:numRef>
          </c:cat>
          <c:val>
            <c:numRef>
              <c:f>Sheet1!$G$2:$G$6</c:f>
              <c:numCache>
                <c:formatCode>0.0%</c:formatCode>
                <c:ptCount val="4"/>
                <c:pt idx="0">
                  <c:v>5.8999999999999997E-2</c:v>
                </c:pt>
                <c:pt idx="1">
                  <c:v>8.3000000000000004E-2</c:v>
                </c:pt>
                <c:pt idx="2">
                  <c:v>7.8E-2</c:v>
                </c:pt>
                <c:pt idx="3">
                  <c:v>7.1999999999999995E-2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9555-4C10-8EC0-D3294DABC3D2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549914784"/>
        <c:axId val="549918144"/>
      </c:lineChart>
      <c:catAx>
        <c:axId val="5499147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pPr>
            <a:endParaRPr lang="he-IL"/>
          </a:p>
        </c:txPr>
        <c:crossAx val="549918144"/>
        <c:crosses val="autoZero"/>
        <c:auto val="1"/>
        <c:lblAlgn val="ctr"/>
        <c:lblOffset val="100"/>
        <c:noMultiLvlLbl val="0"/>
      </c:catAx>
      <c:valAx>
        <c:axId val="549918144"/>
        <c:scaling>
          <c:orientation val="minMax"/>
          <c:min val="0"/>
        </c:scaling>
        <c:delete val="0"/>
        <c:axPos val="l"/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pPr>
            <a:endParaRPr lang="he-IL"/>
          </a:p>
        </c:txPr>
        <c:crossAx val="5499147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15875">
      <a:solidFill>
        <a:schemeClr val="accent1"/>
      </a:solidFill>
    </a:ln>
    <a:effectLst/>
  </c:spPr>
  <c:txPr>
    <a:bodyPr/>
    <a:lstStyle/>
    <a:p>
      <a:pPr>
        <a:defRPr sz="1600"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pPr>
      <a:endParaRPr lang="he-IL"/>
    </a:p>
  </c:txPr>
  <c:externalData r:id="rId3">
    <c:autoUpdate val="0"/>
  </c:externalData>
  <c:userShapes r:id="rId4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920" b="0" i="0" u="none" strike="noStrike" kern="1200" baseline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pPr>
            <a:r>
              <a:rPr lang="he-IL"/>
              <a:t>תרחיש מיטבי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0" i="0" u="none" strike="noStrike" kern="1200" baseline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'70.31 MIN&amp;MAX'!$B$59</c:f>
              <c:strCache>
                <c:ptCount val="1"/>
                <c:pt idx="0">
                  <c:v>כללי</c:v>
                </c:pt>
              </c:strCache>
            </c:strRef>
          </c:tx>
          <c:spPr>
            <a:ln w="38100" cap="rnd" cmpd="sng" algn="ctr">
              <a:solidFill>
                <a:srgbClr val="7030A0"/>
              </a:solidFill>
              <a:prstDash val="solid"/>
              <a:round/>
            </a:ln>
            <a:effectLst/>
          </c:spPr>
          <c:marker>
            <c:symbol val="none"/>
          </c:marker>
          <c:cat>
            <c:numRef>
              <c:f>'70.31 MIN&amp;MAX'!$A$54:$A$58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'70.31 MIN&amp;MAX'!$D$59:$D$63</c:f>
              <c:numCache>
                <c:formatCode>0.00%</c:formatCode>
                <c:ptCount val="5"/>
                <c:pt idx="0">
                  <c:v>6.6752928474108603E-2</c:v>
                </c:pt>
                <c:pt idx="1">
                  <c:v>5.2516691174455885E-2</c:v>
                </c:pt>
                <c:pt idx="2">
                  <c:v>7.2670423626419234E-2</c:v>
                </c:pt>
                <c:pt idx="3">
                  <c:v>7.3317993875750387E-2</c:v>
                </c:pt>
                <c:pt idx="4">
                  <c:v>6.871147195910389E-2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EC2-4920-88B1-31E13E344999}"/>
            </c:ext>
          </c:extLst>
        </c:ser>
        <c:ser>
          <c:idx val="1"/>
          <c:order val="1"/>
          <c:tx>
            <c:strRef>
              <c:f>'70.31 MIN&amp;MAX'!$B$54</c:f>
              <c:strCache>
                <c:ptCount val="1"/>
                <c:pt idx="0">
                  <c:v>חרדי</c:v>
                </c:pt>
              </c:strCache>
            </c:strRef>
          </c:tx>
          <c:spPr>
            <a:ln w="38100" cap="rnd" cmpd="sng" algn="ctr">
              <a:solidFill>
                <a:srgbClr val="0075A2"/>
              </a:solidFill>
              <a:prstDash val="solid"/>
              <a:round/>
            </a:ln>
            <a:effectLst/>
          </c:spPr>
          <c:marker>
            <c:symbol val="none"/>
          </c:marker>
          <c:cat>
            <c:numRef>
              <c:f>'70.31 MIN&amp;MAX'!$A$54:$A$58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'70.31 MIN&amp;MAX'!$D$54:$D$58</c:f>
              <c:numCache>
                <c:formatCode>0.00%</c:formatCode>
                <c:ptCount val="5"/>
                <c:pt idx="0">
                  <c:v>9.8264483011488629E-2</c:v>
                </c:pt>
                <c:pt idx="1">
                  <c:v>8.6589550586672573E-2</c:v>
                </c:pt>
                <c:pt idx="2">
                  <c:v>0.10128531824927893</c:v>
                </c:pt>
                <c:pt idx="3">
                  <c:v>0.1068672255682334</c:v>
                </c:pt>
                <c:pt idx="4">
                  <c:v>0.11462301274988194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EEC2-4920-88B1-31E13E344999}"/>
            </c:ext>
          </c:extLst>
        </c:ser>
        <c:ser>
          <c:idx val="2"/>
          <c:order val="2"/>
          <c:tx>
            <c:strRef>
              <c:f>'70.31 MIN&amp;MAX'!$B$64</c:f>
              <c:strCache>
                <c:ptCount val="1"/>
                <c:pt idx="0">
                  <c:v>ערבי</c:v>
                </c:pt>
              </c:strCache>
            </c:strRef>
          </c:tx>
          <c:spPr>
            <a:ln w="38100" cap="rnd" cmpd="sng" algn="ctr">
              <a:solidFill>
                <a:srgbClr val="387025"/>
              </a:solidFill>
              <a:prstDash val="solid"/>
              <a:round/>
            </a:ln>
            <a:effectLst/>
          </c:spPr>
          <c:marker>
            <c:symbol val="none"/>
          </c:marker>
          <c:cat>
            <c:numRef>
              <c:f>'70.31 MIN&amp;MAX'!$A$54:$A$58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'70.31 MIN&amp;MAX'!$D$64:$D$68</c:f>
              <c:numCache>
                <c:formatCode>0.00%</c:formatCode>
                <c:ptCount val="5"/>
                <c:pt idx="0">
                  <c:v>5.7731351103543126E-2</c:v>
                </c:pt>
                <c:pt idx="1">
                  <c:v>5.1216352382323305E-2</c:v>
                </c:pt>
                <c:pt idx="2">
                  <c:v>7.330539095244977E-2</c:v>
                </c:pt>
                <c:pt idx="3">
                  <c:v>6.9481820784425996E-2</c:v>
                </c:pt>
                <c:pt idx="4">
                  <c:v>6.5039217414294526E-2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EEC2-4920-88B1-31E13E34499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439471328"/>
        <c:axId val="1439466048"/>
      </c:lineChart>
      <c:catAx>
        <c:axId val="14394713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pPr>
            <a:endParaRPr lang="he-IL"/>
          </a:p>
        </c:txPr>
        <c:crossAx val="1439466048"/>
        <c:crosses val="autoZero"/>
        <c:auto val="1"/>
        <c:lblAlgn val="ctr"/>
        <c:lblOffset val="100"/>
        <c:noMultiLvlLbl val="0"/>
      </c:catAx>
      <c:valAx>
        <c:axId val="1439466048"/>
        <c:scaling>
          <c:orientation val="minMax"/>
          <c:max val="0.4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olid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r>
                  <a:rPr lang="he-IL"/>
                  <a:t>שיעור</a:t>
                </a:r>
                <a:endParaRPr 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defRPr>
              </a:pPr>
              <a:endParaRPr lang="en-US"/>
            </a:p>
          </c:txPr>
        </c:title>
        <c:numFmt formatCode="0%" sourceLinked="0"/>
        <c:majorTickMark val="none"/>
        <c:minorTickMark val="none"/>
        <c:tickLblPos val="nextTo"/>
        <c:spPr>
          <a:noFill/>
          <a:ln w="12700" cap="flat" cmpd="sng" algn="ctr">
            <a:noFill/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pPr>
            <a:endParaRPr lang="he-IL"/>
          </a:p>
        </c:txPr>
        <c:crossAx val="1439471328"/>
        <c:crosses val="autoZero"/>
        <c:crossBetween val="between"/>
        <c:majorUnit val="0.1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defRPr>
          </a:pPr>
          <a:endParaRPr lang="he-IL"/>
        </a:p>
      </c:txPr>
    </c:legend>
    <c:plotVisOnly val="1"/>
    <c:dispBlanksAs val="gap"/>
    <c:showDLblsOverMax val="0"/>
    <c:extLst/>
  </c:chart>
  <c:spPr>
    <a:noFill/>
    <a:ln w="15875" cap="flat" cmpd="sng" algn="ctr">
      <a:solidFill>
        <a:schemeClr val="accent1"/>
      </a:solidFill>
      <a:prstDash val="solid"/>
      <a:miter lim="800000"/>
    </a:ln>
    <a:effectLst/>
  </c:spPr>
  <c:txPr>
    <a:bodyPr/>
    <a:lstStyle/>
    <a:p>
      <a:pPr>
        <a:defRPr sz="1600" b="0"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pPr>
      <a:endParaRPr lang="he-IL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920" b="0" i="0" u="none" strike="noStrike" kern="1200" baseline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pPr>
            <a:r>
              <a:rPr lang="he-IL"/>
              <a:t>תרחיש מחמיר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0" i="0" u="none" strike="noStrike" kern="1200" baseline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'70.31 MIN&amp;MAX'!$B$59</c:f>
              <c:strCache>
                <c:ptCount val="1"/>
                <c:pt idx="0">
                  <c:v>כללי</c:v>
                </c:pt>
              </c:strCache>
            </c:strRef>
          </c:tx>
          <c:spPr>
            <a:ln w="38100" cap="rnd" cmpd="sng" algn="ctr">
              <a:solidFill>
                <a:srgbClr val="7030A0"/>
              </a:solidFill>
              <a:prstDash val="solid"/>
              <a:round/>
            </a:ln>
            <a:effectLst/>
          </c:spPr>
          <c:marker>
            <c:symbol val="none"/>
          </c:marker>
          <c:cat>
            <c:numRef>
              <c:f>'70.31 MIN&amp;MAX'!$A$54:$A$58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'70.31 MIN&amp;MAX'!$E$59:$E$63</c:f>
              <c:numCache>
                <c:formatCode>0.00%</c:formatCode>
                <c:ptCount val="5"/>
                <c:pt idx="0">
                  <c:v>0.21370363070806092</c:v>
                </c:pt>
                <c:pt idx="1">
                  <c:v>0.19656769173158947</c:v>
                </c:pt>
                <c:pt idx="2">
                  <c:v>0.22506709954713569</c:v>
                </c:pt>
                <c:pt idx="3">
                  <c:v>0.2422971126066121</c:v>
                </c:pt>
                <c:pt idx="4">
                  <c:v>0.23741675289872377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C1C-4879-BB92-F02AF7AC3B7D}"/>
            </c:ext>
          </c:extLst>
        </c:ser>
        <c:ser>
          <c:idx val="1"/>
          <c:order val="1"/>
          <c:tx>
            <c:strRef>
              <c:f>'70.31 MIN&amp;MAX'!$B$54</c:f>
              <c:strCache>
                <c:ptCount val="1"/>
                <c:pt idx="0">
                  <c:v>חרדי</c:v>
                </c:pt>
              </c:strCache>
            </c:strRef>
          </c:tx>
          <c:spPr>
            <a:ln w="38100" cap="rnd" cmpd="sng" algn="ctr">
              <a:solidFill>
                <a:srgbClr val="0075A2"/>
              </a:solidFill>
              <a:prstDash val="solid"/>
              <a:round/>
            </a:ln>
            <a:effectLst/>
          </c:spPr>
          <c:marker>
            <c:symbol val="none"/>
          </c:marker>
          <c:cat>
            <c:numRef>
              <c:f>'70.31 MIN&amp;MAX'!$A$54:$A$58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'70.31 MIN&amp;MAX'!$E$54:$E$58</c:f>
              <c:numCache>
                <c:formatCode>0.00%</c:formatCode>
                <c:ptCount val="5"/>
                <c:pt idx="0">
                  <c:v>0.29914446345636764</c:v>
                </c:pt>
                <c:pt idx="1">
                  <c:v>0.31323334071286252</c:v>
                </c:pt>
                <c:pt idx="2">
                  <c:v>0.34784800201618549</c:v>
                </c:pt>
                <c:pt idx="3">
                  <c:v>0.33797403226294603</c:v>
                </c:pt>
                <c:pt idx="4">
                  <c:v>0.31547300487958446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0C1C-4879-BB92-F02AF7AC3B7D}"/>
            </c:ext>
          </c:extLst>
        </c:ser>
        <c:ser>
          <c:idx val="2"/>
          <c:order val="2"/>
          <c:tx>
            <c:strRef>
              <c:f>'70.31 MIN&amp;MAX'!$B$64</c:f>
              <c:strCache>
                <c:ptCount val="1"/>
                <c:pt idx="0">
                  <c:v>ערבי</c:v>
                </c:pt>
              </c:strCache>
            </c:strRef>
          </c:tx>
          <c:spPr>
            <a:ln w="38100" cap="rnd" cmpd="sng" algn="ctr">
              <a:solidFill>
                <a:srgbClr val="387025"/>
              </a:solidFill>
              <a:prstDash val="solid"/>
              <a:round/>
            </a:ln>
            <a:effectLst/>
          </c:spPr>
          <c:marker>
            <c:symbol val="none"/>
          </c:marker>
          <c:cat>
            <c:numRef>
              <c:f>'70.31 MIN&amp;MAX'!$A$54:$A$58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'70.31 MIN&amp;MAX'!$E$64:$E$68</c:f>
              <c:numCache>
                <c:formatCode>0.00%</c:formatCode>
                <c:ptCount val="5"/>
                <c:pt idx="0">
                  <c:v>0.17859715763966205</c:v>
                </c:pt>
                <c:pt idx="1">
                  <c:v>0.17702605441197639</c:v>
                </c:pt>
                <c:pt idx="2">
                  <c:v>0.18687671628848099</c:v>
                </c:pt>
                <c:pt idx="3">
                  <c:v>0.17755511022044088</c:v>
                </c:pt>
                <c:pt idx="4">
                  <c:v>0.16650509679504127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0C1C-4879-BB92-F02AF7AC3B7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439471328"/>
        <c:axId val="1439466048"/>
      </c:lineChart>
      <c:catAx>
        <c:axId val="14394713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pPr>
            <a:endParaRPr lang="he-IL"/>
          </a:p>
        </c:txPr>
        <c:crossAx val="1439466048"/>
        <c:crosses val="autoZero"/>
        <c:auto val="1"/>
        <c:lblAlgn val="ctr"/>
        <c:lblOffset val="100"/>
        <c:noMultiLvlLbl val="0"/>
      </c:catAx>
      <c:valAx>
        <c:axId val="14394660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olid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r>
                  <a:rPr lang="he-IL"/>
                  <a:t>שיעור</a:t>
                </a:r>
                <a:endParaRPr 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defRPr>
              </a:pPr>
              <a:endParaRPr lang="en-US"/>
            </a:p>
          </c:txPr>
        </c:title>
        <c:numFmt formatCode="0%" sourceLinked="0"/>
        <c:majorTickMark val="none"/>
        <c:minorTickMark val="none"/>
        <c:tickLblPos val="nextTo"/>
        <c:spPr>
          <a:noFill/>
          <a:ln w="12700" cap="flat" cmpd="sng" algn="ctr">
            <a:noFill/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pPr>
            <a:endParaRPr lang="he-IL"/>
          </a:p>
        </c:txPr>
        <c:crossAx val="14394713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defRPr>
          </a:pPr>
          <a:endParaRPr lang="he-IL"/>
        </a:p>
      </c:txPr>
    </c:legend>
    <c:plotVisOnly val="1"/>
    <c:dispBlanksAs val="gap"/>
    <c:showDLblsOverMax val="0"/>
    <c:extLst/>
  </c:chart>
  <c:spPr>
    <a:noFill/>
    <a:ln w="15875" cap="flat" cmpd="sng" algn="ctr">
      <a:solidFill>
        <a:schemeClr val="accent1"/>
      </a:solidFill>
      <a:prstDash val="solid"/>
      <a:miter lim="800000"/>
    </a:ln>
    <a:effectLst/>
  </c:spPr>
  <c:txPr>
    <a:bodyPr/>
    <a:lstStyle/>
    <a:p>
      <a:pPr>
        <a:defRPr sz="1600" b="0"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pPr>
      <a:endParaRPr lang="he-IL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חרדי</c:v>
                </c:pt>
              </c:strCache>
            </c:strRef>
          </c:tx>
          <c:spPr>
            <a:solidFill>
              <a:srgbClr val="0075A2"/>
            </a:solidFill>
            <a:ln>
              <a:noFill/>
            </a:ln>
            <a:effectLst/>
          </c:spPr>
          <c:invertIfNegative val="0"/>
          <c:dPt>
            <c:idx val="18"/>
            <c:invertIfNegative val="0"/>
            <c:bubble3D val="0"/>
            <c:spPr>
              <a:solidFill>
                <a:srgbClr val="0075A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1FBC-4B85-97DB-1BC5714EACDF}"/>
              </c:ext>
            </c:extLst>
          </c:dPt>
          <c:cat>
            <c:strRef>
              <c:f>Sheet1!$A$2:$A$21</c:f>
              <c:strCache>
                <c:ptCount val="19"/>
                <c:pt idx="0">
                  <c:v>גולן </c:v>
                </c:pt>
                <c:pt idx="1">
                  <c:v>תל אביב </c:v>
                </c:pt>
                <c:pt idx="2">
                  <c:v>חדרה </c:v>
                </c:pt>
                <c:pt idx="3">
                  <c:v>עכו </c:v>
                </c:pt>
                <c:pt idx="4">
                  <c:v>חולון </c:v>
                </c:pt>
                <c:pt idx="5">
                  <c:v>באר שבע </c:v>
                </c:pt>
                <c:pt idx="6">
                  <c:v>אשקלון </c:v>
                </c:pt>
                <c:pt idx="7">
                  <c:v>צפת </c:v>
                </c:pt>
                <c:pt idx="8">
                  <c:v>נגב מערבי </c:v>
                </c:pt>
                <c:pt idx="9">
                  <c:v>השרון </c:v>
                </c:pt>
                <c:pt idx="10">
                  <c:v>חיפה </c:v>
                </c:pt>
                <c:pt idx="11">
                  <c:v>יזרעאל </c:v>
                </c:pt>
                <c:pt idx="12">
                  <c:v>יהודה ושומרון </c:v>
                </c:pt>
                <c:pt idx="13">
                  <c:v>ירושלים </c:v>
                </c:pt>
                <c:pt idx="14">
                  <c:v>רחובות </c:v>
                </c:pt>
                <c:pt idx="15">
                  <c:v>רמלה </c:v>
                </c:pt>
                <c:pt idx="16">
                  <c:v>פתח תקווה </c:v>
                </c:pt>
                <c:pt idx="17">
                  <c:v>רמת גן </c:v>
                </c:pt>
                <c:pt idx="18">
                  <c:v>כנרת </c:v>
                </c:pt>
              </c:strCache>
              <c:extLst/>
            </c:strRef>
          </c:cat>
          <c:val>
            <c:numRef>
              <c:f>Sheet1!$B$2:$B$21</c:f>
              <c:numCache>
                <c:formatCode>0.0%</c:formatCode>
                <c:ptCount val="19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7.69230769230769E-2</c:v>
                </c:pt>
                <c:pt idx="5">
                  <c:v>8.2152974504249299E-2</c:v>
                </c:pt>
                <c:pt idx="6">
                  <c:v>0.109179415855355</c:v>
                </c:pt>
                <c:pt idx="7">
                  <c:v>0.11078717201166199</c:v>
                </c:pt>
                <c:pt idx="8">
                  <c:v>0.11126564673157199</c:v>
                </c:pt>
                <c:pt idx="9">
                  <c:v>0.113207547169811</c:v>
                </c:pt>
                <c:pt idx="10">
                  <c:v>0.125</c:v>
                </c:pt>
                <c:pt idx="11">
                  <c:v>0.125</c:v>
                </c:pt>
                <c:pt idx="12">
                  <c:v>0.139747191011236</c:v>
                </c:pt>
                <c:pt idx="13">
                  <c:v>0.143504372563481</c:v>
                </c:pt>
                <c:pt idx="14">
                  <c:v>0.14393939393939401</c:v>
                </c:pt>
                <c:pt idx="15">
                  <c:v>0.15211267605633799</c:v>
                </c:pt>
                <c:pt idx="16">
                  <c:v>0.157679738562091</c:v>
                </c:pt>
                <c:pt idx="17">
                  <c:v>0.16211504938988999</c:v>
                </c:pt>
                <c:pt idx="18">
                  <c:v>0.18079096045197701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0-4EE7-406A-ADD1-77F03AE69F4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כללי</c:v>
                </c:pt>
              </c:strCache>
            </c:strRef>
          </c:tx>
          <c:spPr>
            <a:solidFill>
              <a:srgbClr val="7030A0"/>
            </a:solidFill>
            <a:ln>
              <a:noFill/>
            </a:ln>
            <a:effectLst/>
          </c:spPr>
          <c:invertIfNegative val="0"/>
          <c:cat>
            <c:strRef>
              <c:f>Sheet1!$A$2:$A$21</c:f>
              <c:strCache>
                <c:ptCount val="19"/>
                <c:pt idx="0">
                  <c:v>גולן </c:v>
                </c:pt>
                <c:pt idx="1">
                  <c:v>תל אביב </c:v>
                </c:pt>
                <c:pt idx="2">
                  <c:v>חדרה </c:v>
                </c:pt>
                <c:pt idx="3">
                  <c:v>עכו </c:v>
                </c:pt>
                <c:pt idx="4">
                  <c:v>חולון </c:v>
                </c:pt>
                <c:pt idx="5">
                  <c:v>באר שבע </c:v>
                </c:pt>
                <c:pt idx="6">
                  <c:v>אשקלון </c:v>
                </c:pt>
                <c:pt idx="7">
                  <c:v>צפת </c:v>
                </c:pt>
                <c:pt idx="8">
                  <c:v>נגב מערבי </c:v>
                </c:pt>
                <c:pt idx="9">
                  <c:v>השרון </c:v>
                </c:pt>
                <c:pt idx="10">
                  <c:v>חיפה </c:v>
                </c:pt>
                <c:pt idx="11">
                  <c:v>יזרעאל </c:v>
                </c:pt>
                <c:pt idx="12">
                  <c:v>יהודה ושומרון </c:v>
                </c:pt>
                <c:pt idx="13">
                  <c:v>ירושלים </c:v>
                </c:pt>
                <c:pt idx="14">
                  <c:v>רחובות </c:v>
                </c:pt>
                <c:pt idx="15">
                  <c:v>רמלה </c:v>
                </c:pt>
                <c:pt idx="16">
                  <c:v>פתח תקווה </c:v>
                </c:pt>
                <c:pt idx="17">
                  <c:v>רמת גן </c:v>
                </c:pt>
                <c:pt idx="18">
                  <c:v>כנרת </c:v>
                </c:pt>
              </c:strCache>
              <c:extLst/>
            </c:strRef>
          </c:cat>
          <c:val>
            <c:numRef>
              <c:f>Sheet1!$C$2:$C$21</c:f>
              <c:numCache>
                <c:formatCode>0.0%</c:formatCode>
                <c:ptCount val="19"/>
                <c:pt idx="0">
                  <c:v>9.0909090909090898E-2</c:v>
                </c:pt>
                <c:pt idx="1">
                  <c:v>7.95121198085533E-2</c:v>
                </c:pt>
                <c:pt idx="2">
                  <c:v>8.4207896051973999E-2</c:v>
                </c:pt>
                <c:pt idx="3">
                  <c:v>7.8963992419456702E-2</c:v>
                </c:pt>
                <c:pt idx="4">
                  <c:v>5.900718076803E-2</c:v>
                </c:pt>
                <c:pt idx="5">
                  <c:v>7.72801747678864E-2</c:v>
                </c:pt>
                <c:pt idx="6">
                  <c:v>7.1135624381275603E-2</c:v>
                </c:pt>
                <c:pt idx="7">
                  <c:v>9.0295358649789006E-2</c:v>
                </c:pt>
                <c:pt idx="8">
                  <c:v>8.6741696404062596E-2</c:v>
                </c:pt>
                <c:pt idx="9">
                  <c:v>7.78923253150057E-2</c:v>
                </c:pt>
                <c:pt idx="10">
                  <c:v>7.6610049539985806E-2</c:v>
                </c:pt>
                <c:pt idx="11">
                  <c:v>9.8686220592728399E-2</c:v>
                </c:pt>
                <c:pt idx="12">
                  <c:v>0.115315609199152</c:v>
                </c:pt>
                <c:pt idx="13">
                  <c:v>9.2950654582074493E-2</c:v>
                </c:pt>
                <c:pt idx="14">
                  <c:v>7.7216021011162206E-2</c:v>
                </c:pt>
                <c:pt idx="15">
                  <c:v>7.4764306073229606E-2</c:v>
                </c:pt>
                <c:pt idx="16">
                  <c:v>8.16489665410529E-2</c:v>
                </c:pt>
                <c:pt idx="17">
                  <c:v>7.5778388278388301E-2</c:v>
                </c:pt>
                <c:pt idx="18">
                  <c:v>0.12924528301886801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1-4EE7-406A-ADD1-77F03AE69F46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ערבי</c:v>
                </c:pt>
              </c:strCache>
            </c:strRef>
          </c:tx>
          <c:spPr>
            <a:solidFill>
              <a:srgbClr val="387025"/>
            </a:solidFill>
            <a:ln>
              <a:noFill/>
            </a:ln>
            <a:effectLst/>
          </c:spPr>
          <c:invertIfNegative val="0"/>
          <c:dPt>
            <c:idx val="11"/>
            <c:invertIfNegative val="0"/>
            <c:bubble3D val="0"/>
            <c:spPr>
              <a:solidFill>
                <a:schemeClr val="bg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1FBC-4B85-97DB-1BC5714EACDF}"/>
              </c:ext>
            </c:extLst>
          </c:dPt>
          <c:cat>
            <c:strRef>
              <c:f>Sheet1!$A$2:$A$21</c:f>
              <c:strCache>
                <c:ptCount val="19"/>
                <c:pt idx="0">
                  <c:v>גולן </c:v>
                </c:pt>
                <c:pt idx="1">
                  <c:v>תל אביב </c:v>
                </c:pt>
                <c:pt idx="2">
                  <c:v>חדרה </c:v>
                </c:pt>
                <c:pt idx="3">
                  <c:v>עכו </c:v>
                </c:pt>
                <c:pt idx="4">
                  <c:v>חולון </c:v>
                </c:pt>
                <c:pt idx="5">
                  <c:v>באר שבע </c:v>
                </c:pt>
                <c:pt idx="6">
                  <c:v>אשקלון </c:v>
                </c:pt>
                <c:pt idx="7">
                  <c:v>צפת </c:v>
                </c:pt>
                <c:pt idx="8">
                  <c:v>נגב מערבי </c:v>
                </c:pt>
                <c:pt idx="9">
                  <c:v>השרון </c:v>
                </c:pt>
                <c:pt idx="10">
                  <c:v>חיפה </c:v>
                </c:pt>
                <c:pt idx="11">
                  <c:v>יזרעאל </c:v>
                </c:pt>
                <c:pt idx="12">
                  <c:v>יהודה ושומרון </c:v>
                </c:pt>
                <c:pt idx="13">
                  <c:v>ירושלים </c:v>
                </c:pt>
                <c:pt idx="14">
                  <c:v>רחובות </c:v>
                </c:pt>
                <c:pt idx="15">
                  <c:v>רמלה </c:v>
                </c:pt>
                <c:pt idx="16">
                  <c:v>פתח תקווה </c:v>
                </c:pt>
                <c:pt idx="17">
                  <c:v>רמת גן </c:v>
                </c:pt>
                <c:pt idx="18">
                  <c:v>כנרת </c:v>
                </c:pt>
              </c:strCache>
              <c:extLst/>
            </c:strRef>
          </c:cat>
          <c:val>
            <c:numRef>
              <c:f>Sheet1!$D$2:$D$21</c:f>
              <c:numCache>
                <c:formatCode>0.0%</c:formatCode>
                <c:ptCount val="19"/>
                <c:pt idx="0">
                  <c:v>2.7522935779816501E-2</c:v>
                </c:pt>
                <c:pt idx="1">
                  <c:v>9.13705583756345E-2</c:v>
                </c:pt>
                <c:pt idx="2">
                  <c:v>8.0618071884447404E-2</c:v>
                </c:pt>
                <c:pt idx="3">
                  <c:v>6.5808556925308195E-2</c:v>
                </c:pt>
                <c:pt idx="4">
                  <c:v>0</c:v>
                </c:pt>
                <c:pt idx="5">
                  <c:v>7.5398867730313901E-2</c:v>
                </c:pt>
                <c:pt idx="6">
                  <c:v>0</c:v>
                </c:pt>
                <c:pt idx="7">
                  <c:v>8.17610062893082E-2</c:v>
                </c:pt>
                <c:pt idx="8">
                  <c:v>7.1565802113352506E-2</c:v>
                </c:pt>
                <c:pt idx="9">
                  <c:v>8.4993359893758294E-2</c:v>
                </c:pt>
                <c:pt idx="10">
                  <c:v>6.2691131498470901E-2</c:v>
                </c:pt>
                <c:pt idx="11">
                  <c:v>8.17490494296578E-2</c:v>
                </c:pt>
                <c:pt idx="12">
                  <c:v>0</c:v>
                </c:pt>
                <c:pt idx="13">
                  <c:v>5.9928733398121201E-2</c:v>
                </c:pt>
                <c:pt idx="14">
                  <c:v>0</c:v>
                </c:pt>
                <c:pt idx="15">
                  <c:v>6.3444108761329304E-2</c:v>
                </c:pt>
                <c:pt idx="16">
                  <c:v>9.0909090909090898E-2</c:v>
                </c:pt>
                <c:pt idx="17">
                  <c:v>0</c:v>
                </c:pt>
                <c:pt idx="18">
                  <c:v>6.7114093959731502E-2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2-4EE7-406A-ADD1-77F03AE69F4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083523071"/>
        <c:axId val="1083543231"/>
      </c:barChart>
      <c:catAx>
        <c:axId val="108352307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pPr>
            <a:endParaRPr lang="he-IL"/>
          </a:p>
        </c:txPr>
        <c:crossAx val="1083543231"/>
        <c:crosses val="autoZero"/>
        <c:auto val="1"/>
        <c:lblAlgn val="ctr"/>
        <c:lblOffset val="100"/>
        <c:noMultiLvlLbl val="0"/>
      </c:catAx>
      <c:valAx>
        <c:axId val="1083543231"/>
        <c:scaling>
          <c:orientation val="minMax"/>
          <c:max val="0.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r>
                  <a:rPr lang="he-IL"/>
                  <a:t>שיעור מתוקנן</a:t>
                </a:r>
                <a:endParaRPr lang="en-US"/>
              </a:p>
            </c:rich>
          </c:tx>
          <c:layout>
            <c:manualLayout>
              <c:xMode val="edge"/>
              <c:yMode val="edge"/>
              <c:x val="9.0968168124932955E-3"/>
              <c:y val="0.2619217124940663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defRPr>
              </a:pPr>
              <a:endParaRPr lang="en-US"/>
            </a:p>
          </c:txPr>
        </c:title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pPr>
            <a:endParaRPr lang="he-IL"/>
          </a:p>
        </c:txPr>
        <c:crossAx val="108352307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defRPr>
          </a:pPr>
          <a:endParaRPr lang="he-IL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15875">
      <a:solidFill>
        <a:schemeClr val="accent1"/>
      </a:solidFill>
    </a:ln>
    <a:effectLst/>
  </c:spPr>
  <c:txPr>
    <a:bodyPr/>
    <a:lstStyle/>
    <a:p>
      <a:pPr>
        <a:defRPr sz="1800"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pPr>
      <a:endParaRPr lang="he-IL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714189019275972"/>
          <c:y val="4.3093871356350621E-2"/>
          <c:w val="0.85656276775321449"/>
          <c:h val="0.78999861651749415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1+2</c:v>
                </c:pt>
              </c:strCache>
            </c:strRef>
          </c:tx>
          <c:spPr>
            <a:ln w="38100" cap="rnd">
              <a:solidFill>
                <a:srgbClr val="EE563A"/>
              </a:solidFill>
              <a:round/>
            </a:ln>
            <a:effectLst/>
          </c:spPr>
          <c:marker>
            <c:symbol val="none"/>
          </c:marker>
          <c:dLbls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BC6-4030-A369-066F59CEBA8C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BC6-4030-A369-066F59CEBA8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endParaRPr lang="he-IL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Sheet1!$A$2:$A$11</c:f>
              <c:strCache>
                <c:ptCount val="8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  <c:pt idx="7">
                  <c:v>2024</c:v>
                </c:pt>
              </c:strCache>
              <c:extLst/>
            </c:strRef>
          </c:cat>
          <c:val>
            <c:numRef>
              <c:f>Sheet1!$B$2:$B$11</c:f>
              <c:numCache>
                <c:formatCode>0.0%</c:formatCode>
                <c:ptCount val="8"/>
                <c:pt idx="0">
                  <c:v>7.0165932949542806E-2</c:v>
                </c:pt>
                <c:pt idx="1">
                  <c:v>6.6550674206176594E-2</c:v>
                </c:pt>
                <c:pt idx="2">
                  <c:v>7.1117561683599395E-2</c:v>
                </c:pt>
                <c:pt idx="3">
                  <c:v>6.5407207493252906E-2</c:v>
                </c:pt>
                <c:pt idx="4">
                  <c:v>6.04417833158023E-2</c:v>
                </c:pt>
                <c:pt idx="5">
                  <c:v>4.9620951068228801E-2</c:v>
                </c:pt>
                <c:pt idx="6">
                  <c:v>5.8813742617086801E-2</c:v>
                </c:pt>
                <c:pt idx="7">
                  <c:v>6.0763606823720603E-2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0-08C6-4441-B111-FF04EEDCFA27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3+4</c:v>
                </c:pt>
              </c:strCache>
            </c:strRef>
          </c:tx>
          <c:spPr>
            <a:ln w="38100" cap="rnd">
              <a:solidFill>
                <a:srgbClr val="E47E79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59E-4B09-A17F-5B2F6AD2007D}"/>
                </c:ext>
              </c:extLst>
            </c:dLbl>
            <c:dLbl>
              <c:idx val="7"/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59E-4B09-A17F-5B2F6AD2007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endParaRPr lang="en-IL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Sheet1!$A$2:$A$11</c:f>
              <c:strCache>
                <c:ptCount val="8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  <c:pt idx="7">
                  <c:v>2024</c:v>
                </c:pt>
              </c:strCache>
              <c:extLst/>
            </c:strRef>
          </c:cat>
          <c:val>
            <c:numRef>
              <c:f>Sheet1!$C$2:$C$11</c:f>
              <c:numCache>
                <c:formatCode>0.0%</c:formatCode>
                <c:ptCount val="8"/>
                <c:pt idx="0">
                  <c:v>5.1350867775988497E-2</c:v>
                </c:pt>
                <c:pt idx="1">
                  <c:v>5.0584934940909598E-2</c:v>
                </c:pt>
                <c:pt idx="2">
                  <c:v>5.4874378227671598E-2</c:v>
                </c:pt>
                <c:pt idx="3">
                  <c:v>5.0283516913250302E-2</c:v>
                </c:pt>
                <c:pt idx="4">
                  <c:v>5.3243380210312899E-2</c:v>
                </c:pt>
                <c:pt idx="5">
                  <c:v>5.0727622185612303E-2</c:v>
                </c:pt>
                <c:pt idx="6">
                  <c:v>5.26139634513689E-2</c:v>
                </c:pt>
                <c:pt idx="7">
                  <c:v>5.39497161394972E-2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1-08C6-4441-B111-FF04EEDCFA27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5+6</c:v>
                </c:pt>
              </c:strCache>
            </c:strRef>
          </c:tx>
          <c:spPr>
            <a:ln w="38100" cap="rnd">
              <a:solidFill>
                <a:srgbClr val="ABB7CB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059E-4B09-A17F-5B2F6AD2007D}"/>
                </c:ext>
              </c:extLst>
            </c:dLbl>
            <c:dLbl>
              <c:idx val="7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059E-4B09-A17F-5B2F6AD2007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endParaRPr lang="en-IL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Sheet1!$A$2:$A$11</c:f>
              <c:strCache>
                <c:ptCount val="8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  <c:pt idx="7">
                  <c:v>2024</c:v>
                </c:pt>
              </c:strCache>
              <c:extLst/>
            </c:strRef>
          </c:cat>
          <c:val>
            <c:numRef>
              <c:f>Sheet1!$D$2:$D$11</c:f>
              <c:numCache>
                <c:formatCode>0.0%</c:formatCode>
                <c:ptCount val="8"/>
                <c:pt idx="0">
                  <c:v>3.5955417425785001E-2</c:v>
                </c:pt>
                <c:pt idx="1">
                  <c:v>3.68053691275168E-2</c:v>
                </c:pt>
                <c:pt idx="2">
                  <c:v>3.6493870501967701E-2</c:v>
                </c:pt>
                <c:pt idx="3">
                  <c:v>3.5646085295989803E-2</c:v>
                </c:pt>
                <c:pt idx="4">
                  <c:v>3.6249064137758899E-2</c:v>
                </c:pt>
                <c:pt idx="5">
                  <c:v>3.9628949783663298E-2</c:v>
                </c:pt>
                <c:pt idx="6">
                  <c:v>4.0698429183434998E-2</c:v>
                </c:pt>
                <c:pt idx="7">
                  <c:v>4.1566147225663402E-2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2-08C6-4441-B111-FF04EEDCFA27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7+8</c:v>
                </c:pt>
              </c:strCache>
            </c:strRef>
          </c:tx>
          <c:spPr>
            <a:ln w="38100" cap="rnd">
              <a:solidFill>
                <a:srgbClr val="7E9ECB"/>
              </a:solidFill>
              <a:round/>
            </a:ln>
            <a:effectLst/>
          </c:spPr>
          <c:marker>
            <c:symbol val="none"/>
          </c:marker>
          <c:dLbls>
            <c:dLbl>
              <c:idx val="7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59E-4B09-A17F-5B2F6AD2007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endParaRPr lang="en-IL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Sheet1!$A$2:$A$11</c:f>
              <c:strCache>
                <c:ptCount val="8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  <c:pt idx="7">
                  <c:v>2024</c:v>
                </c:pt>
              </c:strCache>
              <c:extLst/>
            </c:strRef>
          </c:cat>
          <c:val>
            <c:numRef>
              <c:f>Sheet1!$E$2:$E$11</c:f>
              <c:numCache>
                <c:formatCode>0.0%</c:formatCode>
                <c:ptCount val="8"/>
                <c:pt idx="0">
                  <c:v>3.1953719521664897E-2</c:v>
                </c:pt>
                <c:pt idx="1">
                  <c:v>3.1660530904863399E-2</c:v>
                </c:pt>
                <c:pt idx="2">
                  <c:v>3.5201946123850698E-2</c:v>
                </c:pt>
                <c:pt idx="3">
                  <c:v>3.5114610186023798E-2</c:v>
                </c:pt>
                <c:pt idx="4">
                  <c:v>3.1755323040901402E-2</c:v>
                </c:pt>
                <c:pt idx="5">
                  <c:v>3.2986314188793997E-2</c:v>
                </c:pt>
                <c:pt idx="6">
                  <c:v>3.5444140826105898E-2</c:v>
                </c:pt>
                <c:pt idx="7">
                  <c:v>3.4657320872274099E-2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3-08C6-4441-B111-FF04EEDCFA27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9+10</c:v>
                </c:pt>
              </c:strCache>
            </c:strRef>
          </c:tx>
          <c:spPr>
            <a:ln w="38100" cap="rnd">
              <a:solidFill>
                <a:srgbClr val="2C3C9C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2.9408212560386473E-2"/>
                  <c:y val="3.86283483379135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08C6-4441-B111-FF04EEDCFA27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08C6-4441-B111-FF04EEDCFA27}"/>
                </c:ext>
              </c:extLst>
            </c:dLbl>
            <c:dLbl>
              <c:idx val="2"/>
              <c:layout>
                <c:manualLayout>
                  <c:x val="-3.0615942028985509E-2"/>
                  <c:y val="2.695377835507147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08C6-4441-B111-FF04EEDCFA27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08C6-4441-B111-FF04EEDCFA27}"/>
                </c:ext>
              </c:extLst>
            </c:dLbl>
            <c:dLbl>
              <c:idx val="4"/>
              <c:layout>
                <c:manualLayout>
                  <c:x val="-3.6654589371980767E-2"/>
                  <c:y val="3.570970584220301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08C6-4441-B111-FF04EEDCFA27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08C6-4441-B111-FF04EEDCFA27}"/>
                </c:ext>
              </c:extLst>
            </c:dLbl>
            <c:dLbl>
              <c:idx val="6"/>
              <c:layout>
                <c:manualLayout>
                  <c:x val="-3.6654589371980677E-2"/>
                  <c:y val="3.86283483379135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08C6-4441-B111-FF04EEDCFA27}"/>
                </c:ext>
              </c:extLst>
            </c:dLbl>
            <c:dLbl>
              <c:idx val="7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396-47D1-B313-CBD298B98A9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endParaRPr lang="he-IL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Sheet1!$A$2:$A$11</c:f>
              <c:strCache>
                <c:ptCount val="8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  <c:pt idx="7">
                  <c:v>2024</c:v>
                </c:pt>
              </c:strCache>
              <c:extLst/>
            </c:strRef>
          </c:cat>
          <c:val>
            <c:numRef>
              <c:f>Sheet1!$F$2:$F$11</c:f>
              <c:numCache>
                <c:formatCode>0.0%</c:formatCode>
                <c:ptCount val="8"/>
                <c:pt idx="0">
                  <c:v>3.0978260869565202E-2</c:v>
                </c:pt>
                <c:pt idx="1">
                  <c:v>2.9568788501026701E-2</c:v>
                </c:pt>
                <c:pt idx="2">
                  <c:v>2.81392150640008E-2</c:v>
                </c:pt>
                <c:pt idx="3">
                  <c:v>2.8795541335535101E-2</c:v>
                </c:pt>
                <c:pt idx="4">
                  <c:v>2.85598950449087E-2</c:v>
                </c:pt>
                <c:pt idx="5">
                  <c:v>2.7890574909168599E-2</c:v>
                </c:pt>
                <c:pt idx="6">
                  <c:v>3.2025620496397102E-2</c:v>
                </c:pt>
                <c:pt idx="7">
                  <c:v>2.6238476344848501E-2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4-08C6-4441-B111-FF04EEDCFA2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90104032"/>
        <c:axId val="512881792"/>
      </c:lineChart>
      <c:catAx>
        <c:axId val="5901040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pPr>
            <a:endParaRPr lang="he-IL"/>
          </a:p>
        </c:txPr>
        <c:crossAx val="512881792"/>
        <c:crosses val="autoZero"/>
        <c:auto val="1"/>
        <c:lblAlgn val="ctr"/>
        <c:lblOffset val="100"/>
        <c:noMultiLvlLbl val="0"/>
      </c:catAx>
      <c:valAx>
        <c:axId val="512881792"/>
        <c:scaling>
          <c:orientation val="minMax"/>
          <c:max val="0.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pPr>
            <a:endParaRPr lang="he-IL"/>
          </a:p>
        </c:txPr>
        <c:crossAx val="5901040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15875">
      <a:solidFill>
        <a:schemeClr val="accent1"/>
      </a:solidFill>
    </a:ln>
    <a:effectLst/>
  </c:spPr>
  <c:txPr>
    <a:bodyPr/>
    <a:lstStyle/>
    <a:p>
      <a:pPr>
        <a:defRPr sz="1600"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pPr>
      <a:endParaRPr lang="he-IL"/>
    </a:p>
  </c:txPr>
  <c:externalData r:id="rId3">
    <c:autoUpdate val="0"/>
  </c:externalData>
  <c:userShapes r:id="rId4"/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>
        <c:manualLayout>
          <c:layoutTarget val="inner"/>
          <c:xMode val="edge"/>
          <c:yMode val="edge"/>
          <c:x val="5.3784282399482665E-2"/>
          <c:y val="6.1582437402012899E-2"/>
          <c:w val="0.89307562098215987"/>
          <c:h val="0.76859117816175149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1+2</c:v>
                </c:pt>
              </c:strCache>
            </c:strRef>
          </c:tx>
          <c:spPr>
            <a:ln w="38100" cap="rnd">
              <a:solidFill>
                <a:srgbClr val="EE563A"/>
              </a:solidFill>
              <a:round/>
            </a:ln>
            <a:effectLst/>
          </c:spPr>
          <c:marker>
            <c:symbol val="none"/>
          </c:marker>
          <c:dLbls>
            <c:dLbl>
              <c:idx val="1"/>
              <c:layout>
                <c:manualLayout>
                  <c:x val="-0.10842483108108109"/>
                  <c:y val="-5.184956902911242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CED-4DBB-9367-5B3ACEEE96BC}"/>
                </c:ext>
              </c:extLst>
            </c:dLbl>
            <c:dLbl>
              <c:idx val="7"/>
              <c:layout>
                <c:manualLayout>
                  <c:x val="-5.2536231884059746E-3"/>
                  <c:y val="-1.098857408916521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ECED-4DBB-9367-5B3ACEEE96B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endParaRPr lang="he-IL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Sheet1!$A$2:$A$11</c:f>
              <c:strCache>
                <c:ptCount val="8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  <c:pt idx="7">
                  <c:v>2024</c:v>
                </c:pt>
              </c:strCache>
              <c:extLst/>
            </c:strRef>
          </c:cat>
          <c:val>
            <c:numRef>
              <c:f>Sheet1!$B$2:$B$11</c:f>
              <c:numCache>
                <c:formatCode>0.0%</c:formatCode>
                <c:ptCount val="8"/>
                <c:pt idx="0">
                  <c:v>5.5E-2</c:v>
                </c:pt>
                <c:pt idx="1">
                  <c:v>5.3600000000000002E-2</c:v>
                </c:pt>
                <c:pt idx="2">
                  <c:v>4.87E-2</c:v>
                </c:pt>
                <c:pt idx="3">
                  <c:v>5.5800000000000002E-2</c:v>
                </c:pt>
                <c:pt idx="4">
                  <c:v>6.4600000000000005E-2</c:v>
                </c:pt>
                <c:pt idx="5">
                  <c:v>8.0199999999999994E-2</c:v>
                </c:pt>
                <c:pt idx="6">
                  <c:v>8.1000000000000003E-2</c:v>
                </c:pt>
                <c:pt idx="7">
                  <c:v>8.3099999999999993E-2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3-ECED-4DBB-9367-5B3ACEEE96BC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3+4</c:v>
                </c:pt>
              </c:strCache>
            </c:strRef>
          </c:tx>
          <c:spPr>
            <a:ln w="38100" cap="rnd">
              <a:solidFill>
                <a:srgbClr val="E47E79"/>
              </a:solidFill>
              <a:round/>
            </a:ln>
            <a:effectLst/>
          </c:spPr>
          <c:marker>
            <c:symbol val="none"/>
          </c:marker>
          <c:cat>
            <c:strRef>
              <c:f>Sheet1!$A$2:$A$11</c:f>
              <c:strCache>
                <c:ptCount val="8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  <c:pt idx="7">
                  <c:v>2024</c:v>
                </c:pt>
              </c:strCache>
              <c:extLst/>
            </c:strRef>
          </c:cat>
          <c:val>
            <c:numRef>
              <c:f>Sheet1!$C$2:$C$11</c:f>
              <c:numCache>
                <c:formatCode>0.0%</c:formatCode>
                <c:ptCount val="8"/>
                <c:pt idx="0">
                  <c:v>7.5300000000000006E-2</c:v>
                </c:pt>
                <c:pt idx="1">
                  <c:v>7.2499999999999995E-2</c:v>
                </c:pt>
                <c:pt idx="2">
                  <c:v>7.7100000000000002E-2</c:v>
                </c:pt>
                <c:pt idx="3">
                  <c:v>7.7100000000000002E-2</c:v>
                </c:pt>
                <c:pt idx="4">
                  <c:v>8.3099999999999993E-2</c:v>
                </c:pt>
                <c:pt idx="5">
                  <c:v>9.1700000000000004E-2</c:v>
                </c:pt>
                <c:pt idx="6">
                  <c:v>8.9399999999999993E-2</c:v>
                </c:pt>
                <c:pt idx="7">
                  <c:v>9.06E-2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4-ECED-4DBB-9367-5B3ACEEE96BC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5+6</c:v>
                </c:pt>
              </c:strCache>
            </c:strRef>
          </c:tx>
          <c:spPr>
            <a:ln w="38100" cap="rnd">
              <a:solidFill>
                <a:srgbClr val="ABB7CB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AD6-41F6-95EE-C3CC6BE00643}"/>
                </c:ext>
              </c:extLst>
            </c:dLbl>
            <c:dLbl>
              <c:idx val="7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AD6-41F6-95EE-C3CC6BE0064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endParaRPr lang="en-IL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Sheet1!$A$2:$A$11</c:f>
              <c:strCache>
                <c:ptCount val="8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  <c:pt idx="7">
                  <c:v>2024</c:v>
                </c:pt>
              </c:strCache>
              <c:extLst/>
            </c:strRef>
          </c:cat>
          <c:val>
            <c:numRef>
              <c:f>Sheet1!$D$2:$D$11</c:f>
              <c:numCache>
                <c:formatCode>0.0%</c:formatCode>
                <c:ptCount val="8"/>
                <c:pt idx="0">
                  <c:v>8.0500000000000002E-2</c:v>
                </c:pt>
                <c:pt idx="1">
                  <c:v>7.9799999999999996E-2</c:v>
                </c:pt>
                <c:pt idx="2">
                  <c:v>8.0399999999999999E-2</c:v>
                </c:pt>
                <c:pt idx="3">
                  <c:v>8.0299999999999996E-2</c:v>
                </c:pt>
                <c:pt idx="4">
                  <c:v>8.9899999999999994E-2</c:v>
                </c:pt>
                <c:pt idx="5">
                  <c:v>9.3399999999999997E-2</c:v>
                </c:pt>
                <c:pt idx="6">
                  <c:v>8.7900000000000006E-2</c:v>
                </c:pt>
                <c:pt idx="7">
                  <c:v>9.0899999999999995E-2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5-ECED-4DBB-9367-5B3ACEEE96BC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7+8</c:v>
                </c:pt>
              </c:strCache>
            </c:strRef>
          </c:tx>
          <c:spPr>
            <a:ln w="38100" cap="rnd">
              <a:solidFill>
                <a:srgbClr val="7E9ECB"/>
              </a:solidFill>
              <a:round/>
            </a:ln>
            <a:effectLst/>
          </c:spPr>
          <c:marker>
            <c:symbol val="none"/>
          </c:marker>
          <c:cat>
            <c:strRef>
              <c:f>Sheet1!$A$2:$A$11</c:f>
              <c:strCache>
                <c:ptCount val="8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  <c:pt idx="7">
                  <c:v>2024</c:v>
                </c:pt>
              </c:strCache>
              <c:extLst/>
            </c:strRef>
          </c:cat>
          <c:val>
            <c:numRef>
              <c:f>Sheet1!$E$2:$E$11</c:f>
              <c:numCache>
                <c:formatCode>0.0%</c:formatCode>
                <c:ptCount val="8"/>
                <c:pt idx="0">
                  <c:v>6.6199999999999995E-2</c:v>
                </c:pt>
                <c:pt idx="1">
                  <c:v>6.5299999999999997E-2</c:v>
                </c:pt>
                <c:pt idx="2">
                  <c:v>6.2799999999999995E-2</c:v>
                </c:pt>
                <c:pt idx="3">
                  <c:v>6.4799999999999996E-2</c:v>
                </c:pt>
                <c:pt idx="4">
                  <c:v>7.8100000000000003E-2</c:v>
                </c:pt>
                <c:pt idx="5">
                  <c:v>7.9699999999999993E-2</c:v>
                </c:pt>
                <c:pt idx="6">
                  <c:v>7.3899999999999993E-2</c:v>
                </c:pt>
                <c:pt idx="7">
                  <c:v>7.5600000000000001E-2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6-ECED-4DBB-9367-5B3ACEEE96BC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9+10</c:v>
                </c:pt>
              </c:strCache>
            </c:strRef>
          </c:tx>
          <c:spPr>
            <a:ln w="38100" cap="rnd">
              <a:solidFill>
                <a:srgbClr val="2C3C9C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ECED-4DBB-9367-5B3ACEEE96BC}"/>
                </c:ext>
              </c:extLst>
            </c:dLbl>
            <c:dLbl>
              <c:idx val="1"/>
              <c:layout>
                <c:manualLayout>
                  <c:x val="-5.9919302326123802E-4"/>
                  <c:y val="7.073353069791402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defRPr>
                  </a:pPr>
                  <a:endParaRPr lang="he-IL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0314944004043414"/>
                      <c:h val="0.1066180103683051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9-ECED-4DBB-9367-5B3ACEEE96BC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ECED-4DBB-9367-5B3ACEEE96BC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ECED-4DBB-9367-5B3ACEEE96BC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ECED-4DBB-9367-5B3ACEEE96BC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ECED-4DBB-9367-5B3ACEEE96BC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ECED-4DBB-9367-5B3ACEEE96B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endParaRPr lang="he-IL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Sheet1!$A$2:$A$11</c:f>
              <c:strCache>
                <c:ptCount val="8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  <c:pt idx="7">
                  <c:v>2024</c:v>
                </c:pt>
              </c:strCache>
              <c:extLst/>
            </c:strRef>
          </c:cat>
          <c:val>
            <c:numRef>
              <c:f>Sheet1!$F$2:$F$11</c:f>
              <c:numCache>
                <c:formatCode>0.0%</c:formatCode>
                <c:ptCount val="8"/>
                <c:pt idx="0">
                  <c:v>5.5599999999999997E-2</c:v>
                </c:pt>
                <c:pt idx="1">
                  <c:v>4.9799999999999997E-2</c:v>
                </c:pt>
                <c:pt idx="2">
                  <c:v>5.7500000000000002E-2</c:v>
                </c:pt>
                <c:pt idx="3">
                  <c:v>5.4399999999999997E-2</c:v>
                </c:pt>
                <c:pt idx="4">
                  <c:v>5.7000000000000002E-2</c:v>
                </c:pt>
                <c:pt idx="5">
                  <c:v>6.7699999999999996E-2</c:v>
                </c:pt>
                <c:pt idx="6">
                  <c:v>5.96E-2</c:v>
                </c:pt>
                <c:pt idx="7">
                  <c:v>6.2100000000000002E-2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F-ECED-4DBB-9367-5B3ACEEE96B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06184432"/>
        <c:axId val="606195472"/>
      </c:lineChart>
      <c:catAx>
        <c:axId val="6061844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pPr>
            <a:endParaRPr lang="he-IL"/>
          </a:p>
        </c:txPr>
        <c:crossAx val="606195472"/>
        <c:crosses val="autoZero"/>
        <c:auto val="1"/>
        <c:lblAlgn val="ctr"/>
        <c:lblOffset val="100"/>
        <c:noMultiLvlLbl val="0"/>
      </c:catAx>
      <c:valAx>
        <c:axId val="6061954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pPr>
            <a:endParaRPr lang="he-IL"/>
          </a:p>
        </c:txPr>
        <c:crossAx val="6061844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defRPr>
          </a:pPr>
          <a:endParaRPr lang="he-IL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15875">
      <a:solidFill>
        <a:schemeClr val="accent1"/>
      </a:solidFill>
    </a:ln>
    <a:effectLst/>
  </c:spPr>
  <c:txPr>
    <a:bodyPr/>
    <a:lstStyle/>
    <a:p>
      <a:pPr>
        <a:defRPr sz="1600"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pPr>
      <a:endParaRPr lang="he-IL"/>
    </a:p>
  </c:txPr>
  <c:externalData r:id="rId3">
    <c:autoUpdate val="0"/>
  </c:externalData>
  <c:userShapes r:id="rId4"/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כללי</c:v>
                </c:pt>
              </c:strCache>
            </c:strRef>
          </c:tx>
          <c:spPr>
            <a:ln w="38100" cap="rnd">
              <a:solidFill>
                <a:srgbClr val="7030A0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endParaRPr lang="en-IL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4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</c:strCache>
              <c:extLst/>
            </c:strRef>
          </c:cat>
          <c:val>
            <c:numRef>
              <c:f>Sheet1!$B$2:$B$6</c:f>
              <c:numCache>
                <c:formatCode>0.0%</c:formatCode>
                <c:ptCount val="4"/>
                <c:pt idx="0">
                  <c:v>3.5959543902596099E-2</c:v>
                </c:pt>
                <c:pt idx="1">
                  <c:v>3.6433155810460201E-2</c:v>
                </c:pt>
                <c:pt idx="2">
                  <c:v>3.8628061155459303E-2</c:v>
                </c:pt>
                <c:pt idx="3">
                  <c:v>3.8003792310485299E-2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0-4213-4440-9BB2-47BD38700A50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חרדי</c:v>
                </c:pt>
              </c:strCache>
            </c:strRef>
          </c:tx>
          <c:spPr>
            <a:ln w="38100" cap="rnd">
              <a:solidFill>
                <a:srgbClr val="0075A2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endParaRPr lang="en-IL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4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</c:strCache>
              <c:extLst/>
            </c:strRef>
          </c:cat>
          <c:val>
            <c:numRef>
              <c:f>Sheet1!$C$2:$C$6</c:f>
              <c:numCache>
                <c:formatCode>0.0%</c:formatCode>
                <c:ptCount val="4"/>
                <c:pt idx="0">
                  <c:v>3.8720648832494001E-2</c:v>
                </c:pt>
                <c:pt idx="1">
                  <c:v>3.97753551370994E-2</c:v>
                </c:pt>
                <c:pt idx="2">
                  <c:v>4.37366294271452E-2</c:v>
                </c:pt>
                <c:pt idx="3">
                  <c:v>4.5951611989347801E-2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1-4213-4440-9BB2-47BD38700A50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ערבי</c:v>
                </c:pt>
              </c:strCache>
            </c:strRef>
          </c:tx>
          <c:spPr>
            <a:ln w="38100" cap="rnd">
              <a:solidFill>
                <a:srgbClr val="387025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endParaRPr lang="en-IL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4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</c:strCache>
              <c:extLst/>
            </c:strRef>
          </c:cat>
          <c:val>
            <c:numRef>
              <c:f>Sheet1!$D$2:$D$6</c:f>
              <c:numCache>
                <c:formatCode>0.0%</c:formatCode>
                <c:ptCount val="4"/>
                <c:pt idx="0">
                  <c:v>6.6582468326952707E-2</c:v>
                </c:pt>
                <c:pt idx="1">
                  <c:v>5.9657723114632098E-2</c:v>
                </c:pt>
                <c:pt idx="2">
                  <c:v>6.4388666876206702E-2</c:v>
                </c:pt>
                <c:pt idx="3">
                  <c:v>6.6961130742049499E-2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2-4213-4440-9BB2-47BD38700A50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376181696"/>
        <c:axId val="376196576"/>
      </c:lineChart>
      <c:catAx>
        <c:axId val="3761816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pPr>
            <a:endParaRPr lang="he-IL"/>
          </a:p>
        </c:txPr>
        <c:crossAx val="376196576"/>
        <c:crosses val="autoZero"/>
        <c:auto val="1"/>
        <c:lblAlgn val="ctr"/>
        <c:lblOffset val="100"/>
        <c:noMultiLvlLbl val="0"/>
      </c:catAx>
      <c:valAx>
        <c:axId val="376196576"/>
        <c:scaling>
          <c:orientation val="minMax"/>
          <c:max val="0.1200000000000000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pPr>
            <a:endParaRPr lang="he-IL"/>
          </a:p>
        </c:txPr>
        <c:crossAx val="3761816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defRPr>
          </a:pPr>
          <a:endParaRPr lang="he-IL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15875">
      <a:solidFill>
        <a:schemeClr val="accent1"/>
      </a:solidFill>
    </a:ln>
    <a:effectLst/>
  </c:spPr>
  <c:txPr>
    <a:bodyPr/>
    <a:lstStyle/>
    <a:p>
      <a:pPr>
        <a:defRPr sz="1600"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pPr>
      <a:endParaRPr lang="he-IL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92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pPr>
            <a:r>
              <a:rPr lang="he-IL"/>
              <a:t>מצב חברתי כלכלי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Sheet3!$B$26</c:f>
              <c:strCache>
                <c:ptCount val="1"/>
                <c:pt idx="0">
                  <c:v>כללי</c:v>
                </c:pt>
              </c:strCache>
            </c:strRef>
          </c:tx>
          <c:spPr>
            <a:solidFill>
              <a:srgbClr val="7030A0"/>
            </a:solidFill>
            <a:ln>
              <a:noFill/>
            </a:ln>
            <a:effectLst/>
          </c:spPr>
          <c:invertIfNegative val="0"/>
          <c:cat>
            <c:strRef>
              <c:f>Sheet3!$A$27:$A$31</c:f>
              <c:strCache>
                <c:ptCount val="5"/>
                <c:pt idx="0">
                  <c:v>1+2</c:v>
                </c:pt>
                <c:pt idx="1">
                  <c:v>3+4</c:v>
                </c:pt>
                <c:pt idx="2">
                  <c:v>5+6</c:v>
                </c:pt>
                <c:pt idx="3">
                  <c:v>7+8</c:v>
                </c:pt>
                <c:pt idx="4">
                  <c:v>9+10</c:v>
                </c:pt>
              </c:strCache>
            </c:strRef>
          </c:cat>
          <c:val>
            <c:numRef>
              <c:f>Sheet3!$B$27:$B$31</c:f>
              <c:numCache>
                <c:formatCode>0.0%</c:formatCode>
                <c:ptCount val="5"/>
                <c:pt idx="0">
                  <c:v>2.2367508757518595E-3</c:v>
                </c:pt>
                <c:pt idx="1">
                  <c:v>0.12390749007335247</c:v>
                </c:pt>
                <c:pt idx="2">
                  <c:v>0.34442475650446247</c:v>
                </c:pt>
                <c:pt idx="3">
                  <c:v>0.33212896109874035</c:v>
                </c:pt>
                <c:pt idx="4">
                  <c:v>0.15272233430393192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946-4469-BE8C-010EF9B56B43}"/>
            </c:ext>
          </c:extLst>
        </c:ser>
        <c:ser>
          <c:idx val="1"/>
          <c:order val="1"/>
          <c:tx>
            <c:strRef>
              <c:f>Sheet3!$C$26</c:f>
              <c:strCache>
                <c:ptCount val="1"/>
                <c:pt idx="0">
                  <c:v>חרדי</c:v>
                </c:pt>
              </c:strCache>
            </c:strRef>
          </c:tx>
          <c:spPr>
            <a:solidFill>
              <a:srgbClr val="002060"/>
            </a:solidFill>
            <a:ln>
              <a:noFill/>
            </a:ln>
            <a:effectLst/>
          </c:spPr>
          <c:invertIfNegative val="0"/>
          <c:cat>
            <c:strRef>
              <c:f>Sheet3!$A$27:$A$31</c:f>
              <c:strCache>
                <c:ptCount val="5"/>
                <c:pt idx="0">
                  <c:v>1+2</c:v>
                </c:pt>
                <c:pt idx="1">
                  <c:v>3+4</c:v>
                </c:pt>
                <c:pt idx="2">
                  <c:v>5+6</c:v>
                </c:pt>
                <c:pt idx="3">
                  <c:v>7+8</c:v>
                </c:pt>
                <c:pt idx="4">
                  <c:v>9+10</c:v>
                </c:pt>
              </c:strCache>
            </c:strRef>
          </c:cat>
          <c:val>
            <c:numRef>
              <c:f>Sheet3!$C$27:$C$31</c:f>
              <c:numCache>
                <c:formatCode>0.0%</c:formatCode>
                <c:ptCount val="5"/>
                <c:pt idx="0">
                  <c:v>0.13247385907919157</c:v>
                </c:pt>
                <c:pt idx="1">
                  <c:v>0.69027283949564622</c:v>
                </c:pt>
                <c:pt idx="2">
                  <c:v>0.17288392834303937</c:v>
                </c:pt>
                <c:pt idx="3">
                  <c:v>3.6455653989610898E-3</c:v>
                </c:pt>
                <c:pt idx="4">
                  <c:v>2.5295373220442073E-4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946-4469-BE8C-010EF9B56B43}"/>
            </c:ext>
          </c:extLst>
        </c:ser>
        <c:ser>
          <c:idx val="2"/>
          <c:order val="2"/>
          <c:tx>
            <c:strRef>
              <c:f>Sheet3!$D$26</c:f>
              <c:strCache>
                <c:ptCount val="1"/>
                <c:pt idx="0">
                  <c:v>ערבי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Sheet3!$A$27:$A$31</c:f>
              <c:strCache>
                <c:ptCount val="5"/>
                <c:pt idx="0">
                  <c:v>1+2</c:v>
                </c:pt>
                <c:pt idx="1">
                  <c:v>3+4</c:v>
                </c:pt>
                <c:pt idx="2">
                  <c:v>5+6</c:v>
                </c:pt>
                <c:pt idx="3">
                  <c:v>7+8</c:v>
                </c:pt>
                <c:pt idx="4">
                  <c:v>9+10</c:v>
                </c:pt>
              </c:strCache>
            </c:strRef>
          </c:cat>
          <c:val>
            <c:numRef>
              <c:f>Sheet3!$D$27:$D$31</c:f>
              <c:numCache>
                <c:formatCode>0.0%</c:formatCode>
                <c:ptCount val="5"/>
                <c:pt idx="0">
                  <c:v>0.34360925192577069</c:v>
                </c:pt>
                <c:pt idx="1">
                  <c:v>0.51635505476249777</c:v>
                </c:pt>
                <c:pt idx="2">
                  <c:v>0.11371016208236882</c:v>
                </c:pt>
                <c:pt idx="3">
                  <c:v>2.4559146468258776E-3</c:v>
                </c:pt>
                <c:pt idx="4">
                  <c:v>5.1986097432229555E-5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946-4469-BE8C-010EF9B56B4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925408623"/>
        <c:axId val="925407183"/>
      </c:barChart>
      <c:catAx>
        <c:axId val="92540862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pPr>
            <a:endParaRPr lang="he-IL"/>
          </a:p>
        </c:txPr>
        <c:crossAx val="925407183"/>
        <c:crosses val="autoZero"/>
        <c:auto val="1"/>
        <c:lblAlgn val="ctr"/>
        <c:lblOffset val="100"/>
        <c:noMultiLvlLbl val="0"/>
      </c:catAx>
      <c:valAx>
        <c:axId val="92540718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pPr>
            <a:endParaRPr lang="he-IL"/>
          </a:p>
        </c:txPr>
        <c:crossAx val="92540862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defRPr>
          </a:pPr>
          <a:endParaRPr lang="he-IL"/>
        </a:p>
      </c:txPr>
    </c:legend>
    <c:plotVisOnly val="1"/>
    <c:dispBlanksAs val="gap"/>
    <c:showDLblsOverMax val="0"/>
  </c:chart>
  <c:spPr>
    <a:noFill/>
    <a:ln>
      <a:solidFill>
        <a:schemeClr val="tx2"/>
      </a:solidFill>
    </a:ln>
    <a:effectLst/>
  </c:spPr>
  <c:txPr>
    <a:bodyPr/>
    <a:lstStyle/>
    <a:p>
      <a:pPr>
        <a:defRPr sz="1600"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pPr>
      <a:endParaRPr lang="he-IL"/>
    </a:p>
  </c:txPr>
  <c:externalData r:id="rId3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47347765040826"/>
          <c:y val="4.0887249565160322E-2"/>
          <c:w val="0.80298394064710166"/>
          <c:h val="0.7721328872678811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כללי</c:v>
                </c:pt>
              </c:strCache>
            </c:strRef>
          </c:tx>
          <c:spPr>
            <a:ln w="38100" cap="rnd">
              <a:solidFill>
                <a:srgbClr val="7030A0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347-41AB-878E-49E083C7ECB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endParaRPr lang="he-IL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Sheet1!$A$2:$A$6</c:f>
              <c:numCache>
                <c:formatCode>General</c:formatCode>
                <c:ptCount val="4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</c:numCache>
              <c:extLst/>
            </c:numRef>
          </c:cat>
          <c:val>
            <c:numRef>
              <c:f>Sheet1!$B$2:$B$6</c:f>
              <c:numCache>
                <c:formatCode>0.0%</c:formatCode>
                <c:ptCount val="4"/>
                <c:pt idx="0">
                  <c:v>8.2699999999999996E-2</c:v>
                </c:pt>
                <c:pt idx="1">
                  <c:v>8.6999999999999994E-2</c:v>
                </c:pt>
                <c:pt idx="2">
                  <c:v>8.0799999999999997E-2</c:v>
                </c:pt>
                <c:pt idx="3">
                  <c:v>8.2799999999999999E-2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2-7347-41AB-878E-49E083C7ECB7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חרדי</c:v>
                </c:pt>
              </c:strCache>
            </c:strRef>
          </c:tx>
          <c:spPr>
            <a:ln w="38100" cap="rnd">
              <a:solidFill>
                <a:srgbClr val="0075A2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endParaRPr lang="he-IL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Sheet1!$A$2:$A$6</c:f>
              <c:numCache>
                <c:formatCode>General</c:formatCode>
                <c:ptCount val="4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</c:numCache>
              <c:extLst/>
            </c:numRef>
          </c:cat>
          <c:val>
            <c:numRef>
              <c:f>Sheet1!$C$2:$C$6</c:f>
              <c:numCache>
                <c:formatCode>0.0%</c:formatCode>
                <c:ptCount val="4"/>
                <c:pt idx="0">
                  <c:v>5.2999999999999999E-2</c:v>
                </c:pt>
                <c:pt idx="1">
                  <c:v>5.3100000000000001E-2</c:v>
                </c:pt>
                <c:pt idx="2">
                  <c:v>5.2499999999999998E-2</c:v>
                </c:pt>
                <c:pt idx="3">
                  <c:v>5.67E-2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3-7347-41AB-878E-49E083C7ECB7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ערבי</c:v>
                </c:pt>
              </c:strCache>
            </c:strRef>
          </c:tx>
          <c:spPr>
            <a:ln w="38100" cap="rnd">
              <a:solidFill>
                <a:srgbClr val="387025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3.1823671497584582E-2"/>
                  <c:y val="-7.228006649908605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7347-41AB-878E-49E083C7ECB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endParaRPr lang="he-IL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Sheet1!$A$2:$A$6</c:f>
              <c:numCache>
                <c:formatCode>General</c:formatCode>
                <c:ptCount val="4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</c:numCache>
              <c:extLst/>
            </c:numRef>
          </c:cat>
          <c:val>
            <c:numRef>
              <c:f>Sheet1!$D$2:$D$6</c:f>
              <c:numCache>
                <c:formatCode>0.0%</c:formatCode>
                <c:ptCount val="4"/>
                <c:pt idx="0">
                  <c:v>8.2799999999999999E-2</c:v>
                </c:pt>
                <c:pt idx="1">
                  <c:v>0.1019</c:v>
                </c:pt>
                <c:pt idx="2">
                  <c:v>0.1042</c:v>
                </c:pt>
                <c:pt idx="3">
                  <c:v>0.10730000000000001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5-7347-41AB-878E-49E083C7ECB7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259934976"/>
        <c:axId val="259935456"/>
      </c:lineChart>
      <c:catAx>
        <c:axId val="2599349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pPr>
            <a:endParaRPr lang="he-IL"/>
          </a:p>
        </c:txPr>
        <c:crossAx val="259935456"/>
        <c:crosses val="autoZero"/>
        <c:auto val="1"/>
        <c:lblAlgn val="ctr"/>
        <c:lblOffset val="100"/>
        <c:noMultiLvlLbl val="0"/>
      </c:catAx>
      <c:valAx>
        <c:axId val="2599354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r>
                  <a:rPr lang="he-IL"/>
                  <a:t>שיעור</a:t>
                </a:r>
                <a:endParaRPr 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defRPr>
              </a:pPr>
              <a:endParaRPr lang="en-US"/>
            </a:p>
          </c:txPr>
        </c:title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pPr>
            <a:endParaRPr lang="he-IL"/>
          </a:p>
        </c:txPr>
        <c:crossAx val="2599349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defRPr>
          </a:pPr>
          <a:endParaRPr lang="he-IL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15875">
      <a:solidFill>
        <a:schemeClr val="accent1"/>
      </a:solidFill>
    </a:ln>
    <a:effectLst/>
  </c:spPr>
  <c:txPr>
    <a:bodyPr/>
    <a:lstStyle/>
    <a:p>
      <a:pPr>
        <a:defRPr sz="1600"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pPr>
      <a:endParaRPr lang="he-IL"/>
    </a:p>
  </c:txPr>
  <c:externalData r:id="rId3">
    <c:autoUpdate val="0"/>
  </c:externalData>
  <c:userShapes r:id="rId4"/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כללי</c:v>
                </c:pt>
              </c:strCache>
            </c:strRef>
          </c:tx>
          <c:spPr>
            <a:ln w="38100" cap="rnd">
              <a:solidFill>
                <a:srgbClr val="7030A0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endParaRPr lang="he-IL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Sheet1!$A$2:$A$6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Sheet1!$B$2:$B$6</c:f>
              <c:numCache>
                <c:formatCode>0.0%</c:formatCode>
                <c:ptCount val="5"/>
                <c:pt idx="0">
                  <c:v>3.6600000000000001E-2</c:v>
                </c:pt>
                <c:pt idx="1">
                  <c:v>3.7900000000000003E-2</c:v>
                </c:pt>
                <c:pt idx="2">
                  <c:v>3.56E-2</c:v>
                </c:pt>
                <c:pt idx="3">
                  <c:v>3.5200000000000002E-2</c:v>
                </c:pt>
                <c:pt idx="4">
                  <c:v>3.4599999999999999E-2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259-4110-9958-6AD3E0B0277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חרדי</c:v>
                </c:pt>
              </c:strCache>
            </c:strRef>
          </c:tx>
          <c:spPr>
            <a:ln w="38100" cap="rnd">
              <a:solidFill>
                <a:srgbClr val="0075A2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endParaRPr lang="he-IL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Sheet1!$A$2:$A$6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Sheet1!$C$2:$C$6</c:f>
              <c:numCache>
                <c:formatCode>0.0%</c:formatCode>
                <c:ptCount val="5"/>
                <c:pt idx="0">
                  <c:v>4.5999999999999999E-2</c:v>
                </c:pt>
                <c:pt idx="1">
                  <c:v>4.7800000000000002E-2</c:v>
                </c:pt>
                <c:pt idx="2">
                  <c:v>4.8099999999999997E-2</c:v>
                </c:pt>
                <c:pt idx="3">
                  <c:v>4.7899999999999998E-2</c:v>
                </c:pt>
                <c:pt idx="4">
                  <c:v>4.9200000000000001E-2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0259-4110-9958-6AD3E0B02774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ערבי</c:v>
                </c:pt>
              </c:strCache>
            </c:strRef>
          </c:tx>
          <c:spPr>
            <a:ln w="38100" cap="rnd">
              <a:solidFill>
                <a:srgbClr val="387025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3.132850241545896E-2"/>
                  <c:y val="3.862099427808171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0259-4110-9958-6AD3E0B02774}"/>
                </c:ext>
              </c:extLst>
            </c:dLbl>
            <c:dLbl>
              <c:idx val="1"/>
              <c:layout>
                <c:manualLayout>
                  <c:x val="-3.857487922705314E-2"/>
                  <c:y val="3.570235178237136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259-4110-9958-6AD3E0B02774}"/>
                </c:ext>
              </c:extLst>
            </c:dLbl>
            <c:dLbl>
              <c:idx val="2"/>
              <c:layout>
                <c:manualLayout>
                  <c:x val="-3.1328502415458939E-2"/>
                  <c:y val="3.862099427808177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0259-4110-9958-6AD3E0B02774}"/>
                </c:ext>
              </c:extLst>
            </c:dLbl>
            <c:dLbl>
              <c:idx val="3"/>
              <c:layout>
                <c:manualLayout>
                  <c:x val="-3.3743961352657094E-2"/>
                  <c:y val="5.029556426092382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259-4110-9958-6AD3E0B02774}"/>
                </c:ext>
              </c:extLst>
            </c:dLbl>
            <c:dLbl>
              <c:idx val="4"/>
              <c:layout>
                <c:manualLayout>
                  <c:x val="-2.8913043478260871E-2"/>
                  <c:y val="4.737692176521336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0259-4110-9958-6AD3E0B0277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endParaRPr lang="he-IL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Sheet1!$A$2:$A$6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Sheet1!$D$2:$D$6</c:f>
              <c:numCache>
                <c:formatCode>0.0%</c:formatCode>
                <c:ptCount val="5"/>
                <c:pt idx="0">
                  <c:v>0.03</c:v>
                </c:pt>
                <c:pt idx="1">
                  <c:v>2.8199999999999999E-2</c:v>
                </c:pt>
                <c:pt idx="2">
                  <c:v>2.7300000000000001E-2</c:v>
                </c:pt>
                <c:pt idx="3">
                  <c:v>2.8899999999999999E-2</c:v>
                </c:pt>
                <c:pt idx="4">
                  <c:v>2.8500000000000001E-2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0259-4110-9958-6AD3E0B0277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372476079"/>
        <c:axId val="1372474639"/>
      </c:lineChart>
      <c:catAx>
        <c:axId val="137247607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pPr>
            <a:endParaRPr lang="he-IL"/>
          </a:p>
        </c:txPr>
        <c:crossAx val="1372474639"/>
        <c:crosses val="autoZero"/>
        <c:auto val="1"/>
        <c:lblAlgn val="ctr"/>
        <c:lblOffset val="100"/>
        <c:noMultiLvlLbl val="0"/>
      </c:catAx>
      <c:valAx>
        <c:axId val="137247463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r>
                  <a:rPr lang="he-IL"/>
                  <a:t>שיעור</a:t>
                </a:r>
                <a:endParaRPr 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defRPr>
              </a:pPr>
              <a:endParaRPr lang="en-US"/>
            </a:p>
          </c:txPr>
        </c:title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pPr>
            <a:endParaRPr lang="he-IL"/>
          </a:p>
        </c:txPr>
        <c:crossAx val="137247607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defRPr>
          </a:pPr>
          <a:endParaRPr lang="he-IL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15875">
      <a:solidFill>
        <a:schemeClr val="accent1"/>
      </a:solidFill>
    </a:ln>
    <a:effectLst/>
  </c:spPr>
  <c:txPr>
    <a:bodyPr/>
    <a:lstStyle/>
    <a:p>
      <a:pPr>
        <a:defRPr sz="1600"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pPr>
      <a:endParaRPr lang="he-IL"/>
    </a:p>
  </c:txPr>
  <c:externalData r:id="rId3">
    <c:autoUpdate val="0"/>
  </c:externalData>
  <c:userShapes r:id="rId4"/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1+2</c:v>
                </c:pt>
              </c:strCache>
            </c:strRef>
          </c:tx>
          <c:spPr>
            <a:ln w="38100" cap="rnd">
              <a:solidFill>
                <a:srgbClr val="EE563A"/>
              </a:solidFill>
              <a:round/>
            </a:ln>
            <a:effectLst/>
          </c:spPr>
          <c:marker>
            <c:symbol val="none"/>
          </c:marker>
          <c:dLbls>
            <c:dLbl>
              <c:idx val="4"/>
              <c:layout>
                <c:manualLayout>
                  <c:x val="-4.0458937198067629E-3"/>
                  <c:y val="-2.850042906342830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321-4637-8D88-244227B7953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endParaRPr lang="he-IL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Sheet1!$A$2:$A$9</c:f>
              <c:strCach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strCache>
              <c:extLst/>
            </c:strRef>
          </c:cat>
          <c:val>
            <c:numRef>
              <c:f>Sheet1!$B$2:$B$9</c:f>
              <c:numCache>
                <c:formatCode>0.0%</c:formatCode>
                <c:ptCount val="5"/>
                <c:pt idx="0">
                  <c:v>3.3099999999999997E-2</c:v>
                </c:pt>
                <c:pt idx="1">
                  <c:v>3.3700000000000001E-2</c:v>
                </c:pt>
                <c:pt idx="2">
                  <c:v>3.0800000000000001E-2</c:v>
                </c:pt>
                <c:pt idx="3">
                  <c:v>3.5099999999999999E-2</c:v>
                </c:pt>
                <c:pt idx="4">
                  <c:v>3.4599999999999999E-2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4-8321-4637-8D88-244227B7953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3+4</c:v>
                </c:pt>
              </c:strCache>
            </c:strRef>
          </c:tx>
          <c:spPr>
            <a:ln w="38100" cap="rnd">
              <a:solidFill>
                <a:srgbClr val="E47E79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endParaRPr lang="en-IL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Sheet1!$A$2:$A$9</c:f>
              <c:strCach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strCache>
              <c:extLst/>
            </c:strRef>
          </c:cat>
          <c:val>
            <c:numRef>
              <c:f>Sheet1!$C$2:$C$9</c:f>
              <c:numCache>
                <c:formatCode>0.0%</c:formatCode>
                <c:ptCount val="5"/>
                <c:pt idx="0">
                  <c:v>3.7699999999999997E-2</c:v>
                </c:pt>
                <c:pt idx="1">
                  <c:v>3.7699999999999997E-2</c:v>
                </c:pt>
                <c:pt idx="2">
                  <c:v>3.8800000000000001E-2</c:v>
                </c:pt>
                <c:pt idx="3">
                  <c:v>3.8800000000000001E-2</c:v>
                </c:pt>
                <c:pt idx="4">
                  <c:v>3.9399999999999998E-2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5-8321-4637-8D88-244227B79534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5+6</c:v>
                </c:pt>
              </c:strCache>
            </c:strRef>
          </c:tx>
          <c:spPr>
            <a:ln w="38100" cap="rnd">
              <a:solidFill>
                <a:srgbClr val="ABB7CB"/>
              </a:solidFill>
              <a:round/>
            </a:ln>
            <a:effectLst/>
          </c:spPr>
          <c:marker>
            <c:symbol val="none"/>
          </c:marker>
          <c:cat>
            <c:strRef>
              <c:f>Sheet1!$A$2:$A$9</c:f>
              <c:strCach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strCache>
              <c:extLst/>
            </c:strRef>
          </c:cat>
          <c:val>
            <c:numRef>
              <c:f>Sheet1!$D$2:$D$9</c:f>
              <c:numCache>
                <c:formatCode>0.0%</c:formatCode>
                <c:ptCount val="5"/>
                <c:pt idx="0">
                  <c:v>3.7100000000000001E-2</c:v>
                </c:pt>
                <c:pt idx="1">
                  <c:v>3.8199999999999998E-2</c:v>
                </c:pt>
                <c:pt idx="2">
                  <c:v>3.6900000000000002E-2</c:v>
                </c:pt>
                <c:pt idx="3">
                  <c:v>3.6600000000000001E-2</c:v>
                </c:pt>
                <c:pt idx="4">
                  <c:v>3.6600000000000001E-2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6-8321-4637-8D88-244227B79534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7+8</c:v>
                </c:pt>
              </c:strCache>
            </c:strRef>
          </c:tx>
          <c:spPr>
            <a:ln w="38100" cap="rnd">
              <a:solidFill>
                <a:srgbClr val="7E9ECB"/>
              </a:solidFill>
              <a:round/>
            </a:ln>
            <a:effectLst/>
          </c:spPr>
          <c:marker>
            <c:symbol val="none"/>
          </c:marker>
          <c:cat>
            <c:strRef>
              <c:f>Sheet1!$A$2:$A$9</c:f>
              <c:strCach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strCache>
              <c:extLst/>
            </c:strRef>
          </c:cat>
          <c:val>
            <c:numRef>
              <c:f>Sheet1!$E$2:$E$9</c:f>
              <c:numCache>
                <c:formatCode>0.0%</c:formatCode>
                <c:ptCount val="5"/>
                <c:pt idx="0">
                  <c:v>3.5999999999999997E-2</c:v>
                </c:pt>
                <c:pt idx="1">
                  <c:v>3.7499999999999999E-2</c:v>
                </c:pt>
                <c:pt idx="2">
                  <c:v>3.5000000000000003E-2</c:v>
                </c:pt>
                <c:pt idx="3">
                  <c:v>3.3799999999999997E-2</c:v>
                </c:pt>
                <c:pt idx="4">
                  <c:v>3.2300000000000002E-2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7-8321-4637-8D88-244227B79534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9+10</c:v>
                </c:pt>
              </c:strCache>
            </c:strRef>
          </c:tx>
          <c:spPr>
            <a:ln w="38100" cap="rnd">
              <a:solidFill>
                <a:srgbClr val="2C3C9C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endParaRPr lang="en-IL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Sheet1!$A$2:$A$9</c:f>
              <c:strCach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strCache>
              <c:extLst/>
            </c:strRef>
          </c:cat>
          <c:val>
            <c:numRef>
              <c:f>Sheet1!$F$2:$F$9</c:f>
              <c:numCache>
                <c:formatCode>0.0%</c:formatCode>
                <c:ptCount val="5"/>
                <c:pt idx="0">
                  <c:v>3.3099999999999997E-2</c:v>
                </c:pt>
                <c:pt idx="1">
                  <c:v>3.3300000000000003E-2</c:v>
                </c:pt>
                <c:pt idx="2">
                  <c:v>3.09E-2</c:v>
                </c:pt>
                <c:pt idx="3">
                  <c:v>2.9499999999999998E-2</c:v>
                </c:pt>
                <c:pt idx="4">
                  <c:v>2.9499999999999998E-2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10-8321-4637-8D88-244227B7953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624814176"/>
        <c:axId val="1624815616"/>
      </c:lineChart>
      <c:catAx>
        <c:axId val="16248141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pPr>
            <a:endParaRPr lang="he-IL"/>
          </a:p>
        </c:txPr>
        <c:crossAx val="1624815616"/>
        <c:crosses val="autoZero"/>
        <c:auto val="1"/>
        <c:lblAlgn val="ctr"/>
        <c:lblOffset val="100"/>
        <c:noMultiLvlLbl val="0"/>
      </c:catAx>
      <c:valAx>
        <c:axId val="1624815616"/>
        <c:scaling>
          <c:orientation val="minMax"/>
          <c:max val="6.0000000000000012E-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r>
                  <a:rPr lang="he-IL"/>
                  <a:t>שיעור</a:t>
                </a:r>
                <a:endParaRPr 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defRPr>
              </a:pPr>
              <a:endParaRPr lang="en-US"/>
            </a:p>
          </c:txPr>
        </c:title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pPr>
            <a:endParaRPr lang="he-IL"/>
          </a:p>
        </c:txPr>
        <c:crossAx val="16248141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defRPr>
          </a:pPr>
          <a:endParaRPr lang="he-IL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15875">
      <a:solidFill>
        <a:schemeClr val="accent1"/>
      </a:solidFill>
    </a:ln>
    <a:effectLst/>
  </c:spPr>
  <c:txPr>
    <a:bodyPr/>
    <a:lstStyle/>
    <a:p>
      <a:pPr>
        <a:defRPr sz="1600"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pPr>
      <a:endParaRPr lang="he-IL"/>
    </a:p>
  </c:txPr>
  <c:externalData r:id="rId3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1+2</c:v>
                </c:pt>
              </c:strCache>
            </c:strRef>
          </c:tx>
          <c:spPr>
            <a:ln w="38100" cap="rnd">
              <a:solidFill>
                <a:srgbClr val="EE563A"/>
              </a:solidFill>
              <a:round/>
            </a:ln>
            <a:effectLst/>
          </c:spPr>
          <c:marker>
            <c:symbol val="none"/>
          </c:marker>
          <c:dLbls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4FFC-4F40-B777-78BE89F2A225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4FFC-4F40-B777-78BE89F2A225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4FFC-4F40-B777-78BE89F2A225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466-4353-A8DA-E525677A5466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466-4353-A8DA-E525677A5466}"/>
                </c:ext>
              </c:extLst>
            </c:dLbl>
            <c:dLbl>
              <c:idx val="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defRPr>
                  </a:pPr>
                  <a:endParaRPr lang="he-IL"/>
                </a:p>
              </c:txPr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2467314356892509"/>
                      <c:h val="0.1212112228468576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9-4FFC-4F40-B777-78BE89F2A22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endParaRPr lang="he-IL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Sheet1!$A$2:$A$9</c:f>
              <c:strCache>
                <c:ptCount val="8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  <c:pt idx="7">
                  <c:v>2024</c:v>
                </c:pt>
              </c:strCache>
            </c:strRef>
          </c:cat>
          <c:val>
            <c:numRef>
              <c:f>Sheet1!$B$2:$B$9</c:f>
              <c:numCache>
                <c:formatCode>0.0%</c:formatCode>
                <c:ptCount val="8"/>
                <c:pt idx="0">
                  <c:v>0.12189999999999999</c:v>
                </c:pt>
                <c:pt idx="1">
                  <c:v>0.124</c:v>
                </c:pt>
                <c:pt idx="2">
                  <c:v>0.12609999999999999</c:v>
                </c:pt>
                <c:pt idx="3">
                  <c:v>0.14219999999999999</c:v>
                </c:pt>
                <c:pt idx="4">
                  <c:v>0.16339999999999999</c:v>
                </c:pt>
                <c:pt idx="5">
                  <c:v>0.1701</c:v>
                </c:pt>
                <c:pt idx="6">
                  <c:v>0.15939999999999999</c:v>
                </c:pt>
                <c:pt idx="7">
                  <c:v>0.1583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FFC-4F40-B777-78BE89F2A225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3+4</c:v>
                </c:pt>
              </c:strCache>
            </c:strRef>
          </c:tx>
          <c:spPr>
            <a:ln w="38100" cap="rnd">
              <a:solidFill>
                <a:srgbClr val="E47E79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endParaRPr lang="en-IL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Sheet1!$A$2:$A$9</c:f>
              <c:strCache>
                <c:ptCount val="8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  <c:pt idx="7">
                  <c:v>2024</c:v>
                </c:pt>
              </c:strCache>
            </c:strRef>
          </c:cat>
          <c:val>
            <c:numRef>
              <c:f>Sheet1!$C$2:$C$9</c:f>
              <c:numCache>
                <c:formatCode>0.0%</c:formatCode>
                <c:ptCount val="8"/>
                <c:pt idx="0">
                  <c:v>0.13489999999999999</c:v>
                </c:pt>
                <c:pt idx="1">
                  <c:v>0.1396</c:v>
                </c:pt>
                <c:pt idx="2">
                  <c:v>0.14710000000000001</c:v>
                </c:pt>
                <c:pt idx="3">
                  <c:v>0.15459999999999999</c:v>
                </c:pt>
                <c:pt idx="4">
                  <c:v>0.16389999999999999</c:v>
                </c:pt>
                <c:pt idx="5">
                  <c:v>0.1701</c:v>
                </c:pt>
                <c:pt idx="6">
                  <c:v>0.17280000000000001</c:v>
                </c:pt>
                <c:pt idx="7">
                  <c:v>0.17100000000000001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4FFC-4F40-B777-78BE89F2A225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5+6</c:v>
                </c:pt>
              </c:strCache>
            </c:strRef>
          </c:tx>
          <c:spPr>
            <a:ln w="38100" cap="rnd">
              <a:solidFill>
                <a:srgbClr val="ABB7CB"/>
              </a:solidFill>
              <a:round/>
            </a:ln>
            <a:effectLst/>
          </c:spPr>
          <c:marker>
            <c:symbol val="none"/>
          </c:marker>
          <c:cat>
            <c:strRef>
              <c:f>Sheet1!$A$2:$A$9</c:f>
              <c:strCache>
                <c:ptCount val="8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  <c:pt idx="7">
                  <c:v>2024</c:v>
                </c:pt>
              </c:strCache>
            </c:strRef>
          </c:cat>
          <c:val>
            <c:numRef>
              <c:f>Sheet1!$D$2:$D$9</c:f>
              <c:numCache>
                <c:formatCode>0.0%</c:formatCode>
                <c:ptCount val="8"/>
                <c:pt idx="0">
                  <c:v>0.11990000000000001</c:v>
                </c:pt>
                <c:pt idx="1">
                  <c:v>0.12280000000000001</c:v>
                </c:pt>
                <c:pt idx="2">
                  <c:v>0.12859999999999999</c:v>
                </c:pt>
                <c:pt idx="3">
                  <c:v>0.13719999999999999</c:v>
                </c:pt>
                <c:pt idx="4">
                  <c:v>0.14599999999999999</c:v>
                </c:pt>
                <c:pt idx="5">
                  <c:v>0.14860000000000001</c:v>
                </c:pt>
                <c:pt idx="6">
                  <c:v>0.151</c:v>
                </c:pt>
                <c:pt idx="7">
                  <c:v>0.1462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4FFC-4F40-B777-78BE89F2A225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7+8</c:v>
                </c:pt>
              </c:strCache>
            </c:strRef>
          </c:tx>
          <c:spPr>
            <a:ln w="38100" cap="rnd">
              <a:solidFill>
                <a:srgbClr val="7E9ECB"/>
              </a:solidFill>
              <a:round/>
            </a:ln>
            <a:effectLst/>
          </c:spPr>
          <c:marker>
            <c:symbol val="none"/>
          </c:marker>
          <c:cat>
            <c:strRef>
              <c:f>Sheet1!$A$2:$A$9</c:f>
              <c:strCache>
                <c:ptCount val="8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  <c:pt idx="7">
                  <c:v>2024</c:v>
                </c:pt>
              </c:strCache>
            </c:strRef>
          </c:cat>
          <c:val>
            <c:numRef>
              <c:f>Sheet1!$E$2:$E$9</c:f>
              <c:numCache>
                <c:formatCode>0.0%</c:formatCode>
                <c:ptCount val="8"/>
                <c:pt idx="0">
                  <c:v>8.9200000000000002E-2</c:v>
                </c:pt>
                <c:pt idx="1">
                  <c:v>9.01E-2</c:v>
                </c:pt>
                <c:pt idx="2">
                  <c:v>9.64E-2</c:v>
                </c:pt>
                <c:pt idx="3">
                  <c:v>0.1028</c:v>
                </c:pt>
                <c:pt idx="4">
                  <c:v>0.1087</c:v>
                </c:pt>
                <c:pt idx="5">
                  <c:v>0.1105</c:v>
                </c:pt>
                <c:pt idx="6">
                  <c:v>0.1138</c:v>
                </c:pt>
                <c:pt idx="7">
                  <c:v>0.1124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4FFC-4F40-B777-78BE89F2A225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9+10</c:v>
                </c:pt>
              </c:strCache>
            </c:strRef>
          </c:tx>
          <c:spPr>
            <a:ln w="38100" cap="rnd">
              <a:solidFill>
                <a:srgbClr val="2C3C9C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3.4239130434782605E-2"/>
                  <c:y val="4.154699083362405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4FFC-4F40-B777-78BE89F2A225}"/>
                </c:ext>
              </c:extLst>
            </c:dLbl>
            <c:dLbl>
              <c:idx val="1"/>
              <c:layout>
                <c:manualLayout>
                  <c:x val="-2.9408212560386473E-2"/>
                  <c:y val="2.695377835507147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4FFC-4F40-B777-78BE89F2A225}"/>
                </c:ext>
              </c:extLst>
            </c:dLbl>
            <c:dLbl>
              <c:idx val="2"/>
              <c:layout>
                <c:manualLayout>
                  <c:x val="-2.0954106280193237E-2"/>
                  <c:y val="3.86283483379135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4FFC-4F40-B777-78BE89F2A225}"/>
                </c:ext>
              </c:extLst>
            </c:dLbl>
            <c:dLbl>
              <c:idx val="3"/>
              <c:layout>
                <c:manualLayout>
                  <c:x val="-2.9408212560386473E-2"/>
                  <c:y val="4.738427582504507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4FFC-4F40-B777-78BE89F2A225}"/>
                </c:ext>
              </c:extLst>
            </c:dLbl>
            <c:dLbl>
              <c:idx val="4"/>
              <c:layout>
                <c:manualLayout>
                  <c:x val="-3.0615942028985509E-2"/>
                  <c:y val="4.446563332933445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4FFC-4F40-B777-78BE89F2A225}"/>
                </c:ext>
              </c:extLst>
            </c:dLbl>
            <c:dLbl>
              <c:idx val="5"/>
              <c:layout>
                <c:manualLayout>
                  <c:x val="-3.1823671497584541E-2"/>
                  <c:y val="2.40351358593609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4FFC-4F40-B777-78BE89F2A225}"/>
                </c:ext>
              </c:extLst>
            </c:dLbl>
            <c:dLbl>
              <c:idx val="6"/>
              <c:layout>
                <c:manualLayout>
                  <c:x val="-2.9408212560386563E-2"/>
                  <c:y val="3.279106334649244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4FFC-4F40-B777-78BE89F2A225}"/>
                </c:ext>
              </c:extLst>
            </c:dLbl>
            <c:dLbl>
              <c:idx val="7"/>
              <c:layout>
                <c:manualLayout>
                  <c:x val="-2.9408212560386473E-2"/>
                  <c:y val="3.86283483379135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4FFC-4F40-B777-78BE89F2A22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endParaRPr lang="he-IL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Sheet1!$A$2:$A$9</c:f>
              <c:strCache>
                <c:ptCount val="8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  <c:pt idx="7">
                  <c:v>2024</c:v>
                </c:pt>
              </c:strCache>
            </c:strRef>
          </c:cat>
          <c:val>
            <c:numRef>
              <c:f>Sheet1!$F$2:$F$9</c:f>
              <c:numCache>
                <c:formatCode>0.0%</c:formatCode>
                <c:ptCount val="8"/>
                <c:pt idx="0">
                  <c:v>6.4100000000000004E-2</c:v>
                </c:pt>
                <c:pt idx="1">
                  <c:v>6.8599999999999994E-2</c:v>
                </c:pt>
                <c:pt idx="2">
                  <c:v>7.6600000000000001E-2</c:v>
                </c:pt>
                <c:pt idx="3">
                  <c:v>7.3700000000000002E-2</c:v>
                </c:pt>
                <c:pt idx="4">
                  <c:v>7.5899999999999995E-2</c:v>
                </c:pt>
                <c:pt idx="5">
                  <c:v>8.1299999999999997E-2</c:v>
                </c:pt>
                <c:pt idx="6">
                  <c:v>8.48E-2</c:v>
                </c:pt>
                <c:pt idx="7">
                  <c:v>8.2400000000000001E-2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4FFC-4F40-B777-78BE89F2A22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628887744"/>
        <c:axId val="1628888224"/>
      </c:lineChart>
      <c:catAx>
        <c:axId val="16288877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pPr>
            <a:endParaRPr lang="he-IL"/>
          </a:p>
        </c:txPr>
        <c:crossAx val="1628888224"/>
        <c:crosses val="autoZero"/>
        <c:auto val="1"/>
        <c:lblAlgn val="ctr"/>
        <c:lblOffset val="100"/>
        <c:noMultiLvlLbl val="0"/>
      </c:catAx>
      <c:valAx>
        <c:axId val="16288882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pPr>
            <a:endParaRPr lang="he-IL"/>
          </a:p>
        </c:txPr>
        <c:crossAx val="16288877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defRPr>
          </a:pPr>
          <a:endParaRPr lang="he-IL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15875">
      <a:solidFill>
        <a:schemeClr val="accent1"/>
      </a:solidFill>
    </a:ln>
    <a:effectLst/>
  </c:spPr>
  <c:txPr>
    <a:bodyPr/>
    <a:lstStyle/>
    <a:p>
      <a:pPr>
        <a:defRPr sz="1600"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pPr>
      <a:endParaRPr lang="he-IL"/>
    </a:p>
  </c:txPr>
  <c:externalData r:id="rId3">
    <c:autoUpdate val="0"/>
  </c:externalData>
  <c:userShapes r:id="rId4"/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1+2</c:v>
                </c:pt>
              </c:strCache>
            </c:strRef>
          </c:tx>
          <c:spPr>
            <a:ln w="38100" cap="rnd">
              <a:solidFill>
                <a:srgbClr val="EE563A"/>
              </a:solidFill>
              <a:round/>
            </a:ln>
            <a:effectLst/>
          </c:spPr>
          <c:marker>
            <c:symbol val="none"/>
          </c:marker>
          <c:dLbls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209-4304-9D93-9DB5C64C8DF7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209-4304-9D93-9DB5C64C8DF7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209-4304-9D93-9DB5C64C8DF7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C209-4304-9D93-9DB5C64C8DF7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C209-4304-9D93-9DB5C64C8DF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endParaRPr lang="he-IL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Sheet1!$A$2:$A$9</c:f>
              <c:strCache>
                <c:ptCount val="8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  <c:pt idx="7">
                  <c:v>2024</c:v>
                </c:pt>
              </c:strCache>
            </c:strRef>
          </c:cat>
          <c:val>
            <c:numRef>
              <c:f>Sheet1!$B$2:$B$9</c:f>
              <c:numCache>
                <c:formatCode>0.0%</c:formatCode>
                <c:ptCount val="8"/>
                <c:pt idx="0">
                  <c:v>9.2200000000000004E-2</c:v>
                </c:pt>
                <c:pt idx="1">
                  <c:v>9.2899999999999996E-2</c:v>
                </c:pt>
                <c:pt idx="2">
                  <c:v>9.9000000000000005E-2</c:v>
                </c:pt>
                <c:pt idx="3">
                  <c:v>0.1028</c:v>
                </c:pt>
                <c:pt idx="4">
                  <c:v>0.1085</c:v>
                </c:pt>
                <c:pt idx="5">
                  <c:v>0.11849999999999999</c:v>
                </c:pt>
                <c:pt idx="6">
                  <c:v>0.12609999999999999</c:v>
                </c:pt>
                <c:pt idx="7">
                  <c:v>0.1273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C209-4304-9D93-9DB5C64C8DF7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3+4</c:v>
                </c:pt>
              </c:strCache>
            </c:strRef>
          </c:tx>
          <c:spPr>
            <a:ln w="38100" cap="rnd">
              <a:solidFill>
                <a:srgbClr val="E47E79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endParaRPr lang="en-IL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Sheet1!$A$2:$A$9</c:f>
              <c:strCache>
                <c:ptCount val="8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  <c:pt idx="7">
                  <c:v>2024</c:v>
                </c:pt>
              </c:strCache>
            </c:strRef>
          </c:cat>
          <c:val>
            <c:numRef>
              <c:f>Sheet1!$C$2:$C$9</c:f>
              <c:numCache>
                <c:formatCode>0.0%</c:formatCode>
                <c:ptCount val="8"/>
                <c:pt idx="0">
                  <c:v>9.8799999999999999E-2</c:v>
                </c:pt>
                <c:pt idx="1">
                  <c:v>0.10349999999999999</c:v>
                </c:pt>
                <c:pt idx="2">
                  <c:v>0.1101</c:v>
                </c:pt>
                <c:pt idx="3">
                  <c:v>0.1149</c:v>
                </c:pt>
                <c:pt idx="4">
                  <c:v>0.11890000000000001</c:v>
                </c:pt>
                <c:pt idx="5">
                  <c:v>0.12659999999999999</c:v>
                </c:pt>
                <c:pt idx="6">
                  <c:v>0.1328</c:v>
                </c:pt>
                <c:pt idx="7">
                  <c:v>0.13300000000000001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C209-4304-9D93-9DB5C64C8DF7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5+6</c:v>
                </c:pt>
              </c:strCache>
            </c:strRef>
          </c:tx>
          <c:spPr>
            <a:ln w="38100" cap="rnd">
              <a:solidFill>
                <a:srgbClr val="ABB7CB"/>
              </a:solidFill>
              <a:round/>
            </a:ln>
            <a:effectLst/>
          </c:spPr>
          <c:marker>
            <c:symbol val="none"/>
          </c:marker>
          <c:cat>
            <c:strRef>
              <c:f>Sheet1!$A$2:$A$9</c:f>
              <c:strCache>
                <c:ptCount val="8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  <c:pt idx="7">
                  <c:v>2024</c:v>
                </c:pt>
              </c:strCache>
            </c:strRef>
          </c:cat>
          <c:val>
            <c:numRef>
              <c:f>Sheet1!$D$2:$D$9</c:f>
              <c:numCache>
                <c:formatCode>0.0%</c:formatCode>
                <c:ptCount val="8"/>
                <c:pt idx="0">
                  <c:v>9.4200000000000006E-2</c:v>
                </c:pt>
                <c:pt idx="1">
                  <c:v>9.9599999999999994E-2</c:v>
                </c:pt>
                <c:pt idx="2">
                  <c:v>0.1053</c:v>
                </c:pt>
                <c:pt idx="3">
                  <c:v>0.1113</c:v>
                </c:pt>
                <c:pt idx="4">
                  <c:v>0.11899999999999999</c:v>
                </c:pt>
                <c:pt idx="5">
                  <c:v>0.12839999999999999</c:v>
                </c:pt>
                <c:pt idx="6">
                  <c:v>0.13519999999999999</c:v>
                </c:pt>
                <c:pt idx="7">
                  <c:v>0.1321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9-C209-4304-9D93-9DB5C64C8DF7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7+8</c:v>
                </c:pt>
              </c:strCache>
            </c:strRef>
          </c:tx>
          <c:spPr>
            <a:ln w="38100" cap="rnd">
              <a:solidFill>
                <a:srgbClr val="7E9ECB"/>
              </a:solidFill>
              <a:round/>
            </a:ln>
            <a:effectLst/>
          </c:spPr>
          <c:marker>
            <c:symbol val="none"/>
          </c:marker>
          <c:cat>
            <c:strRef>
              <c:f>Sheet1!$A$2:$A$9</c:f>
              <c:strCache>
                <c:ptCount val="8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  <c:pt idx="7">
                  <c:v>2024</c:v>
                </c:pt>
              </c:strCache>
            </c:strRef>
          </c:cat>
          <c:val>
            <c:numRef>
              <c:f>Sheet1!$E$2:$E$9</c:f>
              <c:numCache>
                <c:formatCode>0.0%</c:formatCode>
                <c:ptCount val="8"/>
                <c:pt idx="0">
                  <c:v>7.0599999999999996E-2</c:v>
                </c:pt>
                <c:pt idx="1">
                  <c:v>7.6300000000000007E-2</c:v>
                </c:pt>
                <c:pt idx="2">
                  <c:v>8.0799999999999997E-2</c:v>
                </c:pt>
                <c:pt idx="3">
                  <c:v>8.5000000000000006E-2</c:v>
                </c:pt>
                <c:pt idx="4">
                  <c:v>9.1700000000000004E-2</c:v>
                </c:pt>
                <c:pt idx="5">
                  <c:v>0.1002</c:v>
                </c:pt>
                <c:pt idx="6">
                  <c:v>0.108</c:v>
                </c:pt>
                <c:pt idx="7">
                  <c:v>0.1048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A-C209-4304-9D93-9DB5C64C8DF7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9+10</c:v>
                </c:pt>
              </c:strCache>
            </c:strRef>
          </c:tx>
          <c:spPr>
            <a:ln w="38100" cap="rnd">
              <a:solidFill>
                <a:srgbClr val="2C3C9C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endParaRPr lang="he-IL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Sheet1!$A$2:$A$9</c:f>
              <c:strCache>
                <c:ptCount val="8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  <c:pt idx="7">
                  <c:v>2024</c:v>
                </c:pt>
              </c:strCache>
            </c:strRef>
          </c:cat>
          <c:val>
            <c:numRef>
              <c:f>Sheet1!$F$2:$F$9</c:f>
              <c:numCache>
                <c:formatCode>0.0%</c:formatCode>
                <c:ptCount val="8"/>
                <c:pt idx="0">
                  <c:v>5.0200000000000002E-2</c:v>
                </c:pt>
                <c:pt idx="1">
                  <c:v>5.3800000000000001E-2</c:v>
                </c:pt>
                <c:pt idx="2">
                  <c:v>0.06</c:v>
                </c:pt>
                <c:pt idx="3">
                  <c:v>6.3899999999999998E-2</c:v>
                </c:pt>
                <c:pt idx="4">
                  <c:v>6.8099999999999994E-2</c:v>
                </c:pt>
                <c:pt idx="5">
                  <c:v>7.1400000000000005E-2</c:v>
                </c:pt>
                <c:pt idx="6">
                  <c:v>7.51E-2</c:v>
                </c:pt>
                <c:pt idx="7">
                  <c:v>7.5999999999999998E-2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B-C209-4304-9D93-9DB5C64C8DF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527480512"/>
        <c:axId val="1527470912"/>
      </c:lineChart>
      <c:catAx>
        <c:axId val="15274805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pPr>
            <a:endParaRPr lang="he-IL"/>
          </a:p>
        </c:txPr>
        <c:crossAx val="1527470912"/>
        <c:crosses val="autoZero"/>
        <c:auto val="1"/>
        <c:lblAlgn val="ctr"/>
        <c:lblOffset val="100"/>
        <c:noMultiLvlLbl val="0"/>
      </c:catAx>
      <c:valAx>
        <c:axId val="1527470912"/>
        <c:scaling>
          <c:orientation val="minMax"/>
          <c:max val="0.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pPr>
            <a:endParaRPr lang="he-IL"/>
          </a:p>
        </c:txPr>
        <c:crossAx val="15274805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defRPr>
          </a:pPr>
          <a:endParaRPr lang="he-IL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15875">
      <a:solidFill>
        <a:schemeClr val="accent1"/>
      </a:solidFill>
    </a:ln>
    <a:effectLst/>
  </c:spPr>
  <c:txPr>
    <a:bodyPr/>
    <a:lstStyle/>
    <a:p>
      <a:pPr>
        <a:defRPr sz="1600"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pPr>
      <a:endParaRPr lang="he-IL"/>
    </a:p>
  </c:txPr>
  <c:externalData r:id="rId3">
    <c:autoUpdate val="0"/>
  </c:externalData>
  <c:userShapes r:id="rId4"/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כללי</c:v>
                </c:pt>
              </c:strCache>
            </c:strRef>
          </c:tx>
          <c:spPr>
            <a:ln w="38100" cap="rnd">
              <a:solidFill>
                <a:srgbClr val="7030A0"/>
              </a:solidFill>
              <a:round/>
            </a:ln>
            <a:effectLst/>
          </c:spPr>
          <c:marker>
            <c:symbol val="none"/>
          </c:marker>
          <c:dLbls>
            <c:delete val="1"/>
          </c:dLbls>
          <c:cat>
            <c:numRef>
              <c:f>Sheet1!$A$2:$A$6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Sheet1!$B$2:$B$6</c:f>
              <c:numCache>
                <c:formatCode>0.0%</c:formatCode>
                <c:ptCount val="5"/>
                <c:pt idx="0">
                  <c:v>0.1154</c:v>
                </c:pt>
                <c:pt idx="1">
                  <c:v>0.12330000000000001</c:v>
                </c:pt>
                <c:pt idx="2">
                  <c:v>0.12709999999999999</c:v>
                </c:pt>
                <c:pt idx="3">
                  <c:v>0.129</c:v>
                </c:pt>
                <c:pt idx="4">
                  <c:v>0.1242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3A8-4D24-ABFA-66733901E54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חרדי</c:v>
                </c:pt>
              </c:strCache>
            </c:strRef>
          </c:tx>
          <c:spPr>
            <a:ln w="38100" cap="rnd">
              <a:solidFill>
                <a:srgbClr val="0075A2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0.11034067977683697"/>
                  <c:y val="-2.2326466020337267E-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C47-463C-8763-37C3F5385CDD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63A8-4D24-ABFA-66733901E542}"/>
                </c:ext>
              </c:extLst>
            </c:dLbl>
            <c:dLbl>
              <c:idx val="2"/>
              <c:layout>
                <c:manualLayout>
                  <c:x val="-3.5513332572558863E-2"/>
                  <c:y val="3.570970584220301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3A8-4D24-ABFA-66733901E542}"/>
                </c:ext>
              </c:extLst>
            </c:dLbl>
            <c:dLbl>
              <c:idx val="3"/>
              <c:layout>
                <c:manualLayout>
                  <c:x val="-3.4305603103959831E-2"/>
                  <c:y val="2.987242085078193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63A8-4D24-ABFA-66733901E542}"/>
                </c:ext>
              </c:extLst>
            </c:dLbl>
            <c:dLbl>
              <c:idx val="4"/>
              <c:layout>
                <c:manualLayout>
                  <c:x val="-4.1123663889841627E-3"/>
                  <c:y val="2.111649336365039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63A8-4D24-ABFA-66733901E54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endParaRPr lang="he-IL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Sheet1!$A$2:$A$6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Sheet1!$C$2:$C$6</c:f>
              <c:numCache>
                <c:formatCode>0.0%</c:formatCode>
                <c:ptCount val="5"/>
                <c:pt idx="0">
                  <c:v>0.12180000000000001</c:v>
                </c:pt>
                <c:pt idx="1">
                  <c:v>0.1227</c:v>
                </c:pt>
                <c:pt idx="2">
                  <c:v>0.1187</c:v>
                </c:pt>
                <c:pt idx="3">
                  <c:v>0.11940000000000001</c:v>
                </c:pt>
                <c:pt idx="4">
                  <c:v>0.12180000000000001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3A8-4D24-ABFA-66733901E542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ערבי</c:v>
                </c:pt>
              </c:strCache>
            </c:strRef>
          </c:tx>
          <c:spPr>
            <a:ln w="38100" cap="rnd">
              <a:solidFill>
                <a:srgbClr val="387025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endParaRPr lang="he-IL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Sheet1!$A$2:$A$6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Sheet1!$D$2:$D$6</c:f>
              <c:numCache>
                <c:formatCode>0.0%</c:formatCode>
                <c:ptCount val="5"/>
                <c:pt idx="0">
                  <c:v>0.1615</c:v>
                </c:pt>
                <c:pt idx="1">
                  <c:v>0.1885</c:v>
                </c:pt>
                <c:pt idx="2">
                  <c:v>0.2019</c:v>
                </c:pt>
                <c:pt idx="3">
                  <c:v>0.1996</c:v>
                </c:pt>
                <c:pt idx="4">
                  <c:v>0.19700000000000001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63A8-4D24-ABFA-66733901E542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1527449312"/>
        <c:axId val="1527449792"/>
      </c:lineChart>
      <c:catAx>
        <c:axId val="15274493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pPr>
            <a:endParaRPr lang="he-IL"/>
          </a:p>
        </c:txPr>
        <c:crossAx val="1527449792"/>
        <c:crosses val="autoZero"/>
        <c:auto val="1"/>
        <c:lblAlgn val="ctr"/>
        <c:lblOffset val="100"/>
        <c:noMultiLvlLbl val="0"/>
      </c:catAx>
      <c:valAx>
        <c:axId val="15274497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pPr>
            <a:endParaRPr lang="he-IL"/>
          </a:p>
        </c:txPr>
        <c:crossAx val="15274493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defRPr>
          </a:pPr>
          <a:endParaRPr lang="he-IL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15875">
      <a:solidFill>
        <a:schemeClr val="accent1"/>
      </a:solidFill>
    </a:ln>
    <a:effectLst/>
  </c:spPr>
  <c:txPr>
    <a:bodyPr/>
    <a:lstStyle/>
    <a:p>
      <a:pPr>
        <a:defRPr sz="1600"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pPr>
      <a:endParaRPr lang="he-IL"/>
    </a:p>
  </c:txPr>
  <c:externalData r:id="rId3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כללי</c:v>
                </c:pt>
              </c:strCache>
            </c:strRef>
          </c:tx>
          <c:spPr>
            <a:ln w="38100" cap="rnd">
              <a:solidFill>
                <a:srgbClr val="7030A0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0.11442619012049736"/>
                  <c:y val="-5.1512890977441885E-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57D-4A39-AAE9-FFA8413D7E52}"/>
                </c:ext>
              </c:extLst>
            </c:dLbl>
            <c:dLbl>
              <c:idx val="4"/>
              <c:layout>
                <c:manualLayout>
                  <c:x val="-2.1677200920028942E-3"/>
                  <c:y val="-2.558178656771779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57D-4A39-AAE9-FFA8413D7E5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endParaRPr lang="en-IL"/>
              </a:p>
            </c:txPr>
            <c:dLblPos val="t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Sheet1!$A$2:$A$6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Sheet1!$B$2:$B$6</c:f>
              <c:numCache>
                <c:formatCode>0.0%</c:formatCode>
                <c:ptCount val="5"/>
                <c:pt idx="0">
                  <c:v>9.8100000000000007E-2</c:v>
                </c:pt>
                <c:pt idx="1">
                  <c:v>0.1056</c:v>
                </c:pt>
                <c:pt idx="2">
                  <c:v>0.11269999999999999</c:v>
                </c:pt>
                <c:pt idx="3">
                  <c:v>0.11890000000000001</c:v>
                </c:pt>
                <c:pt idx="4">
                  <c:v>0.11509999999999999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D00C-44B8-90B6-57581F15AD10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חרדי</c:v>
                </c:pt>
              </c:strCache>
            </c:strRef>
          </c:tx>
          <c:spPr>
            <a:ln w="38100" cap="rnd">
              <a:solidFill>
                <a:srgbClr val="0075A2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3.6654589371980677E-2"/>
                  <c:y val="2.403513585936090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D00C-44B8-90B6-57581F15AD10}"/>
                </c:ext>
              </c:extLst>
            </c:dLbl>
            <c:dLbl>
              <c:idx val="1"/>
              <c:layout>
                <c:manualLayout>
                  <c:x val="-3.1823671497584582E-2"/>
                  <c:y val="3.570970584220301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00C-44B8-90B6-57581F15AD10}"/>
                </c:ext>
              </c:extLst>
            </c:dLbl>
            <c:dLbl>
              <c:idx val="2"/>
              <c:layout>
                <c:manualLayout>
                  <c:x val="-2.9408212560386563E-2"/>
                  <c:y val="5.030291832075554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D00C-44B8-90B6-57581F15AD10}"/>
                </c:ext>
              </c:extLst>
            </c:dLbl>
            <c:dLbl>
              <c:idx val="3"/>
              <c:layout>
                <c:manualLayout>
                  <c:x val="-1.6123188405797191E-2"/>
                  <c:y val="5.030291832075559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D00C-44B8-90B6-57581F15AD10}"/>
                </c:ext>
              </c:extLst>
            </c:dLbl>
            <c:dLbl>
              <c:idx val="4"/>
              <c:layout>
                <c:manualLayout>
                  <c:x val="-5.3200958575831967E-3"/>
                  <c:y val="9.4419233808083862E-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D00C-44B8-90B6-57581F15AD1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endParaRPr lang="he-IL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Sheet1!$A$2:$A$6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Sheet1!$C$2:$C$6</c:f>
              <c:numCache>
                <c:formatCode>0.0%</c:formatCode>
                <c:ptCount val="5"/>
                <c:pt idx="0">
                  <c:v>9.2100000000000001E-2</c:v>
                </c:pt>
                <c:pt idx="1">
                  <c:v>8.7499999999999994E-2</c:v>
                </c:pt>
                <c:pt idx="2">
                  <c:v>8.5400000000000004E-2</c:v>
                </c:pt>
                <c:pt idx="3">
                  <c:v>9.74E-2</c:v>
                </c:pt>
                <c:pt idx="4">
                  <c:v>0.10100000000000001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D00C-44B8-90B6-57581F15AD10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ערבי</c:v>
                </c:pt>
              </c:strCache>
            </c:strRef>
          </c:tx>
          <c:spPr>
            <a:ln w="38100" cap="rnd">
              <a:solidFill>
                <a:srgbClr val="387025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endParaRPr lang="he-IL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Sheet1!$A$2:$A$6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Sheet1!$D$2:$D$6</c:f>
              <c:numCache>
                <c:formatCode>0.0%</c:formatCode>
                <c:ptCount val="5"/>
                <c:pt idx="0">
                  <c:v>0.10680000000000001</c:v>
                </c:pt>
                <c:pt idx="1">
                  <c:v>0.1192</c:v>
                </c:pt>
                <c:pt idx="2">
                  <c:v>0.13639999999999999</c:v>
                </c:pt>
                <c:pt idx="3">
                  <c:v>0.14080000000000001</c:v>
                </c:pt>
                <c:pt idx="4">
                  <c:v>0.1416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D00C-44B8-90B6-57581F15AD10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549914784"/>
        <c:axId val="549918144"/>
      </c:lineChart>
      <c:catAx>
        <c:axId val="5499147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pPr>
            <a:endParaRPr lang="he-IL"/>
          </a:p>
        </c:txPr>
        <c:crossAx val="549918144"/>
        <c:crosses val="autoZero"/>
        <c:auto val="1"/>
        <c:lblAlgn val="ctr"/>
        <c:lblOffset val="100"/>
        <c:noMultiLvlLbl val="0"/>
      </c:catAx>
      <c:valAx>
        <c:axId val="549918144"/>
        <c:scaling>
          <c:orientation val="minMax"/>
          <c:max val="0.2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r>
                  <a:rPr lang="he-IL"/>
                  <a:t>שיעור</a:t>
                </a:r>
                <a:endParaRPr 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defRPr>
              </a:pPr>
              <a:endParaRPr lang="en-US"/>
            </a:p>
          </c:txPr>
        </c:title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pPr>
            <a:endParaRPr lang="he-IL"/>
          </a:p>
        </c:txPr>
        <c:crossAx val="5499147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defRPr>
          </a:pPr>
          <a:endParaRPr lang="he-IL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15875">
      <a:solidFill>
        <a:schemeClr val="accent1"/>
      </a:solidFill>
    </a:ln>
    <a:effectLst/>
  </c:spPr>
  <c:txPr>
    <a:bodyPr/>
    <a:lstStyle/>
    <a:p>
      <a:pPr>
        <a:defRPr sz="1600"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pPr>
      <a:endParaRPr lang="he-IL"/>
    </a:p>
  </c:txPr>
  <c:externalData r:id="rId3">
    <c:autoUpdate val="0"/>
  </c:externalData>
  <c:userShapes r:id="rId4"/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כללי</c:v>
                </c:pt>
              </c:strCache>
            </c:strRef>
          </c:tx>
          <c:spPr>
            <a:solidFill>
              <a:srgbClr val="78206E"/>
            </a:solidFill>
            <a:ln>
              <a:noFill/>
            </a:ln>
            <a:effectLst/>
          </c:spPr>
          <c:invertIfNegative val="0"/>
          <c:cat>
            <c:strRef>
              <c:f>Sheet1!$A$2:$A$21</c:f>
              <c:strCache>
                <c:ptCount val="20"/>
                <c:pt idx="0">
                  <c:v>רמת גן</c:v>
                </c:pt>
                <c:pt idx="1">
                  <c:v>יהודה ושומרון</c:v>
                </c:pt>
                <c:pt idx="2">
                  <c:v>רחובות</c:v>
                </c:pt>
                <c:pt idx="3">
                  <c:v>אשקלון</c:v>
                </c:pt>
                <c:pt idx="4">
                  <c:v>חולון</c:v>
                </c:pt>
                <c:pt idx="5">
                  <c:v>באר שבע</c:v>
                </c:pt>
                <c:pt idx="6">
                  <c:v>תל אביב</c:v>
                </c:pt>
                <c:pt idx="7">
                  <c:v>נצרת</c:v>
                </c:pt>
                <c:pt idx="8">
                  <c:v>נגב מערבי</c:v>
                </c:pt>
                <c:pt idx="9">
                  <c:v>ירושלים</c:v>
                </c:pt>
                <c:pt idx="10">
                  <c:v>יזרעאל</c:v>
                </c:pt>
                <c:pt idx="11">
                  <c:v>פתח תקווה</c:v>
                </c:pt>
                <c:pt idx="12">
                  <c:v>חיפה</c:v>
                </c:pt>
                <c:pt idx="13">
                  <c:v>עכו</c:v>
                </c:pt>
                <c:pt idx="14">
                  <c:v>כנרת</c:v>
                </c:pt>
                <c:pt idx="15">
                  <c:v>גולן</c:v>
                </c:pt>
                <c:pt idx="16">
                  <c:v>צפת</c:v>
                </c:pt>
                <c:pt idx="17">
                  <c:v>רמלה</c:v>
                </c:pt>
                <c:pt idx="18">
                  <c:v>חדרה</c:v>
                </c:pt>
                <c:pt idx="19">
                  <c:v>השרון</c:v>
                </c:pt>
              </c:strCache>
            </c:strRef>
          </c:cat>
          <c:val>
            <c:numRef>
              <c:f>Sheet1!$B$2:$B$21</c:f>
              <c:numCache>
                <c:formatCode>0.0%</c:formatCode>
                <c:ptCount val="20"/>
                <c:pt idx="0">
                  <c:v>0.1007</c:v>
                </c:pt>
                <c:pt idx="1">
                  <c:v>0.10780000000000001</c:v>
                </c:pt>
                <c:pt idx="2">
                  <c:v>0.11700000000000001</c:v>
                </c:pt>
                <c:pt idx="3">
                  <c:v>0.1474</c:v>
                </c:pt>
                <c:pt idx="4">
                  <c:v>0.1368</c:v>
                </c:pt>
                <c:pt idx="5">
                  <c:v>0.1411</c:v>
                </c:pt>
                <c:pt idx="6">
                  <c:v>9.5899999999999999E-2</c:v>
                </c:pt>
                <c:pt idx="7">
                  <c:v>0.15210000000000001</c:v>
                </c:pt>
                <c:pt idx="8">
                  <c:v>0.14549999999999999</c:v>
                </c:pt>
                <c:pt idx="9">
                  <c:v>0.11899999999999999</c:v>
                </c:pt>
                <c:pt idx="10">
                  <c:v>0.12189999999999999</c:v>
                </c:pt>
                <c:pt idx="11">
                  <c:v>9.8000000000000004E-2</c:v>
                </c:pt>
                <c:pt idx="12">
                  <c:v>0.1303</c:v>
                </c:pt>
                <c:pt idx="13">
                  <c:v>0.12839999999999999</c:v>
                </c:pt>
                <c:pt idx="14">
                  <c:v>0.13689999999999999</c:v>
                </c:pt>
                <c:pt idx="15">
                  <c:v>0.10059999999999999</c:v>
                </c:pt>
                <c:pt idx="16">
                  <c:v>0.14030000000000001</c:v>
                </c:pt>
                <c:pt idx="17">
                  <c:v>0.11990000000000001</c:v>
                </c:pt>
                <c:pt idx="18">
                  <c:v>0.1152</c:v>
                </c:pt>
                <c:pt idx="19">
                  <c:v>0.1089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FD9-4A1E-8B29-2A2E87E709B7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חרדי</c:v>
                </c:pt>
              </c:strCache>
            </c:strRef>
          </c:tx>
          <c:spPr>
            <a:solidFill>
              <a:srgbClr val="0075A2"/>
            </a:solidFill>
            <a:ln>
              <a:noFill/>
            </a:ln>
            <a:effectLst/>
          </c:spPr>
          <c:invertIfNegative val="0"/>
          <c:cat>
            <c:strRef>
              <c:f>Sheet1!$A$2:$A$21</c:f>
              <c:strCache>
                <c:ptCount val="20"/>
                <c:pt idx="0">
                  <c:v>רמת גן</c:v>
                </c:pt>
                <c:pt idx="1">
                  <c:v>יהודה ושומרון</c:v>
                </c:pt>
                <c:pt idx="2">
                  <c:v>רחובות</c:v>
                </c:pt>
                <c:pt idx="3">
                  <c:v>אשקלון</c:v>
                </c:pt>
                <c:pt idx="4">
                  <c:v>חולון</c:v>
                </c:pt>
                <c:pt idx="5">
                  <c:v>באר שבע</c:v>
                </c:pt>
                <c:pt idx="6">
                  <c:v>תל אביב</c:v>
                </c:pt>
                <c:pt idx="7">
                  <c:v>נצרת</c:v>
                </c:pt>
                <c:pt idx="8">
                  <c:v>נגב מערבי</c:v>
                </c:pt>
                <c:pt idx="9">
                  <c:v>ירושלים</c:v>
                </c:pt>
                <c:pt idx="10">
                  <c:v>יזרעאל</c:v>
                </c:pt>
                <c:pt idx="11">
                  <c:v>פתח תקווה</c:v>
                </c:pt>
                <c:pt idx="12">
                  <c:v>חיפה</c:v>
                </c:pt>
                <c:pt idx="13">
                  <c:v>עכו</c:v>
                </c:pt>
                <c:pt idx="14">
                  <c:v>כנרת</c:v>
                </c:pt>
                <c:pt idx="15">
                  <c:v>גולן</c:v>
                </c:pt>
                <c:pt idx="16">
                  <c:v>צפת</c:v>
                </c:pt>
                <c:pt idx="17">
                  <c:v>רמלה</c:v>
                </c:pt>
                <c:pt idx="18">
                  <c:v>חדרה</c:v>
                </c:pt>
                <c:pt idx="19">
                  <c:v>השרון</c:v>
                </c:pt>
              </c:strCache>
            </c:strRef>
          </c:cat>
          <c:val>
            <c:numRef>
              <c:f>Sheet1!$C$2:$C$21</c:f>
              <c:numCache>
                <c:formatCode>0.0%</c:formatCode>
                <c:ptCount val="20"/>
                <c:pt idx="0">
                  <c:v>0.10539999999999999</c:v>
                </c:pt>
                <c:pt idx="1">
                  <c:v>0.1072</c:v>
                </c:pt>
                <c:pt idx="2">
                  <c:v>0.1153</c:v>
                </c:pt>
                <c:pt idx="3">
                  <c:v>0.12920000000000001</c:v>
                </c:pt>
                <c:pt idx="4">
                  <c:v>0.14810000000000001</c:v>
                </c:pt>
                <c:pt idx="5">
                  <c:v>0.19850000000000001</c:v>
                </c:pt>
                <c:pt idx="6">
                  <c:v>0</c:v>
                </c:pt>
                <c:pt idx="7">
                  <c:v>0.25</c:v>
                </c:pt>
                <c:pt idx="8">
                  <c:v>0.13020000000000001</c:v>
                </c:pt>
                <c:pt idx="9">
                  <c:v>0.1053</c:v>
                </c:pt>
                <c:pt idx="10">
                  <c:v>0.1628</c:v>
                </c:pt>
                <c:pt idx="11">
                  <c:v>0.1109</c:v>
                </c:pt>
                <c:pt idx="12">
                  <c:v>0.13059999999999999</c:v>
                </c:pt>
                <c:pt idx="13">
                  <c:v>0</c:v>
                </c:pt>
                <c:pt idx="14">
                  <c:v>0.1759</c:v>
                </c:pt>
                <c:pt idx="15">
                  <c:v>0</c:v>
                </c:pt>
                <c:pt idx="16">
                  <c:v>0.1348</c:v>
                </c:pt>
                <c:pt idx="17">
                  <c:v>0.12280000000000001</c:v>
                </c:pt>
                <c:pt idx="18">
                  <c:v>0.2</c:v>
                </c:pt>
                <c:pt idx="19">
                  <c:v>0.17050000000000001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FD9-4A1E-8B29-2A2E87E709B7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ערבי</c:v>
                </c:pt>
              </c:strCache>
            </c:strRef>
          </c:tx>
          <c:spPr>
            <a:solidFill>
              <a:srgbClr val="387025"/>
            </a:solidFill>
            <a:ln>
              <a:noFill/>
            </a:ln>
            <a:effectLst/>
          </c:spPr>
          <c:invertIfNegative val="0"/>
          <c:cat>
            <c:strRef>
              <c:f>Sheet1!$A$2:$A$21</c:f>
              <c:strCache>
                <c:ptCount val="20"/>
                <c:pt idx="0">
                  <c:v>רמת גן</c:v>
                </c:pt>
                <c:pt idx="1">
                  <c:v>יהודה ושומרון</c:v>
                </c:pt>
                <c:pt idx="2">
                  <c:v>רחובות</c:v>
                </c:pt>
                <c:pt idx="3">
                  <c:v>אשקלון</c:v>
                </c:pt>
                <c:pt idx="4">
                  <c:v>חולון</c:v>
                </c:pt>
                <c:pt idx="5">
                  <c:v>באר שבע</c:v>
                </c:pt>
                <c:pt idx="6">
                  <c:v>תל אביב</c:v>
                </c:pt>
                <c:pt idx="7">
                  <c:v>נצרת</c:v>
                </c:pt>
                <c:pt idx="8">
                  <c:v>נגב מערבי</c:v>
                </c:pt>
                <c:pt idx="9">
                  <c:v>ירושלים</c:v>
                </c:pt>
                <c:pt idx="10">
                  <c:v>יזרעאל</c:v>
                </c:pt>
                <c:pt idx="11">
                  <c:v>פתח תקווה</c:v>
                </c:pt>
                <c:pt idx="12">
                  <c:v>חיפה</c:v>
                </c:pt>
                <c:pt idx="13">
                  <c:v>עכו</c:v>
                </c:pt>
                <c:pt idx="14">
                  <c:v>כנרת</c:v>
                </c:pt>
                <c:pt idx="15">
                  <c:v>גולן</c:v>
                </c:pt>
                <c:pt idx="16">
                  <c:v>צפת</c:v>
                </c:pt>
                <c:pt idx="17">
                  <c:v>רמלה</c:v>
                </c:pt>
                <c:pt idx="18">
                  <c:v>חדרה</c:v>
                </c:pt>
                <c:pt idx="19">
                  <c:v>השרון</c:v>
                </c:pt>
              </c:strCache>
            </c:strRef>
          </c:cat>
          <c:val>
            <c:numRef>
              <c:f>Sheet1!$D$2:$D$21</c:f>
              <c:numCache>
                <c:formatCode>0.0%</c:formatCode>
                <c:ptCount val="2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0.106</c:v>
                </c:pt>
                <c:pt idx="6">
                  <c:v>0.14810000000000001</c:v>
                </c:pt>
                <c:pt idx="7">
                  <c:v>0.1535</c:v>
                </c:pt>
                <c:pt idx="8">
                  <c:v>0.15490000000000001</c:v>
                </c:pt>
                <c:pt idx="9">
                  <c:v>0.15579999999999999</c:v>
                </c:pt>
                <c:pt idx="10">
                  <c:v>0.1565</c:v>
                </c:pt>
                <c:pt idx="11">
                  <c:v>0.16700000000000001</c:v>
                </c:pt>
                <c:pt idx="12">
                  <c:v>0.17960000000000001</c:v>
                </c:pt>
                <c:pt idx="13">
                  <c:v>0.18029999999999999</c:v>
                </c:pt>
                <c:pt idx="14">
                  <c:v>0.18179999999999999</c:v>
                </c:pt>
                <c:pt idx="15">
                  <c:v>0.18329999999999999</c:v>
                </c:pt>
                <c:pt idx="16">
                  <c:v>0.1857</c:v>
                </c:pt>
                <c:pt idx="17">
                  <c:v>0.191</c:v>
                </c:pt>
                <c:pt idx="18">
                  <c:v>0.2049</c:v>
                </c:pt>
                <c:pt idx="19">
                  <c:v>0.26540000000000002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FD9-4A1E-8B29-2A2E87E709B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16327392"/>
        <c:axId val="316321632"/>
      </c:barChart>
      <c:catAx>
        <c:axId val="3163273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he-IL"/>
          </a:p>
        </c:txPr>
        <c:crossAx val="316321632"/>
        <c:crosses val="autoZero"/>
        <c:auto val="1"/>
        <c:lblAlgn val="ctr"/>
        <c:lblOffset val="100"/>
        <c:noMultiLvlLbl val="0"/>
      </c:catAx>
      <c:valAx>
        <c:axId val="3163216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he-IL"/>
                  <a:t>שיעור</a:t>
                </a:r>
                <a:endParaRPr 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he-IL"/>
          </a:p>
        </c:txPr>
        <c:crossAx val="3163273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he-IL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15875">
      <a:solidFill>
        <a:schemeClr val="accent1"/>
      </a:solidFill>
    </a:ln>
    <a:effectLst/>
  </c:spPr>
  <c:txPr>
    <a:bodyPr/>
    <a:lstStyle/>
    <a:p>
      <a:pPr>
        <a:defRPr sz="1600"/>
      </a:pPr>
      <a:endParaRPr lang="he-IL"/>
    </a:p>
  </c:txPr>
  <c:externalData r:id="rId3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xMode val="edge"/>
          <c:yMode val="edge"/>
          <c:x val="7.8632463815135698E-3"/>
          <c:y val="0.11242905406177529"/>
          <c:w val="0.98820513042772962"/>
          <c:h val="0.8742182435930906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'g4-24'!$B$27</c:f>
              <c:strCache>
                <c:ptCount val="1"/>
                <c:pt idx="0">
                  <c:v>Least affluent families</c:v>
                </c:pt>
              </c:strCache>
            </c:strRef>
          </c:tx>
          <c:spPr>
            <a:solidFill>
              <a:srgbClr val="8B73B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>
                  <a:noFill/>
                </a14:hiddenLine>
              </a:ext>
            </a:extLst>
          </c:spPr>
          <c:invertIfNegative val="0"/>
          <c:dPt>
            <c:idx val="10"/>
            <c:invertIfNegative val="0"/>
            <c:bubble3D val="0"/>
            <c:spPr>
              <a:solidFill>
                <a:srgbClr val="DE192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>
                    <a:noFill/>
                  </a14:hiddenLine>
                </a:ext>
              </a:extLst>
            </c:spPr>
            <c:extLst>
              <c:ext xmlns:c16="http://schemas.microsoft.com/office/drawing/2014/chart" uri="{C3380CC4-5D6E-409C-BE32-E72D297353CC}">
                <c16:uniqueId val="{00000001-43D9-4FE3-89DD-0F00DF26439A}"/>
              </c:ext>
            </c:extLst>
          </c:dPt>
          <c:dPt>
            <c:idx val="13"/>
            <c:invertIfNegative val="0"/>
            <c:bubble3D val="0"/>
            <c:spPr>
              <a:solidFill>
                <a:srgbClr val="8B73B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>
                    <a:noFill/>
                  </a14:hiddenLine>
                </a:ext>
              </a:extLst>
            </c:spPr>
            <c:extLst>
              <c:ext xmlns:c16="http://schemas.microsoft.com/office/drawing/2014/chart" uri="{C3380CC4-5D6E-409C-BE32-E72D297353CC}">
                <c16:uniqueId val="{00000003-43D9-4FE3-89DD-0F00DF26439A}"/>
              </c:ext>
            </c:extLst>
          </c:dPt>
          <c:dPt>
            <c:idx val="22"/>
            <c:invertIfNegative val="0"/>
            <c:bubble3D val="0"/>
            <c:spPr>
              <a:solidFill>
                <a:schemeClr val="accent5">
                  <a:lumMod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>
                    <a:noFill/>
                  </a14:hiddenLine>
                </a:ext>
              </a:extLst>
            </c:spPr>
            <c:extLst>
              <c:ext xmlns:c16="http://schemas.microsoft.com/office/drawing/2014/chart" uri="{C3380CC4-5D6E-409C-BE32-E72D297353CC}">
                <c16:uniqueId val="{00000005-43D9-4FE3-89DD-0F00DF26439A}"/>
              </c:ext>
            </c:extLst>
          </c:dPt>
          <c:dLbls>
            <c:dLbl>
              <c:idx val="10"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3D9-4FE3-89DD-0F00DF26439A}"/>
                </c:ext>
              </c:extLst>
            </c:dLbl>
            <c:dLbl>
              <c:idx val="22"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43D9-4FE3-89DD-0F00DF26439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rgbClr val="C00000"/>
                    </a:solidFill>
                    <a:latin typeface="+mn-lt"/>
                    <a:ea typeface="+mn-ea"/>
                    <a:cs typeface="+mn-cs"/>
                  </a:defRPr>
                </a:pPr>
                <a:endParaRPr lang="he-IL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'g4-24'!$A$28:$A$51</c:f>
              <c:strCache>
                <c:ptCount val="24"/>
                <c:pt idx="0">
                  <c:v>Denmark</c:v>
                </c:pt>
                <c:pt idx="1">
                  <c:v>Netherlands</c:v>
                </c:pt>
                <c:pt idx="2">
                  <c:v>Belgium</c:v>
                </c:pt>
                <c:pt idx="3">
                  <c:v>Switzerland</c:v>
                </c:pt>
                <c:pt idx="4">
                  <c:v>Sweden</c:v>
                </c:pt>
                <c:pt idx="5">
                  <c:v>Spain</c:v>
                </c:pt>
                <c:pt idx="6">
                  <c:v>France</c:v>
                </c:pt>
                <c:pt idx="7">
                  <c:v>Czechia</c:v>
                </c:pt>
                <c:pt idx="8">
                  <c:v>Italy</c:v>
                </c:pt>
                <c:pt idx="9">
                  <c:v>Slovenia</c:v>
                </c:pt>
                <c:pt idx="10">
                  <c:v>OECD20</c:v>
                </c:pt>
                <c:pt idx="11">
                  <c:v>Lithuania</c:v>
                </c:pt>
                <c:pt idx="12">
                  <c:v>Bulgaria*</c:v>
                </c:pt>
                <c:pt idx="13">
                  <c:v>Latvia</c:v>
                </c:pt>
                <c:pt idx="14">
                  <c:v>Slovak Republic</c:v>
                </c:pt>
                <c:pt idx="15">
                  <c:v>Poland</c:v>
                </c:pt>
                <c:pt idx="16">
                  <c:v>Estonia</c:v>
                </c:pt>
                <c:pt idx="17">
                  <c:v>Finland</c:v>
                </c:pt>
                <c:pt idx="18">
                  <c:v>Portugal</c:v>
                </c:pt>
                <c:pt idx="19">
                  <c:v>Croatia*</c:v>
                </c:pt>
                <c:pt idx="20">
                  <c:v>Austria</c:v>
                </c:pt>
                <c:pt idx="21">
                  <c:v>Hungary</c:v>
                </c:pt>
                <c:pt idx="22">
                  <c:v>QICH</c:v>
                </c:pt>
                <c:pt idx="23">
                  <c:v>Greece</c:v>
                </c:pt>
              </c:strCache>
            </c:strRef>
          </c:cat>
          <c:val>
            <c:numRef>
              <c:f>'g4-24'!$B$28:$B$51</c:f>
              <c:numCache>
                <c:formatCode>0</c:formatCode>
                <c:ptCount val="24"/>
                <c:pt idx="0">
                  <c:v>22</c:v>
                </c:pt>
                <c:pt idx="1">
                  <c:v>19.5</c:v>
                </c:pt>
                <c:pt idx="2">
                  <c:v>28.25</c:v>
                </c:pt>
                <c:pt idx="3">
                  <c:v>20.5</c:v>
                </c:pt>
                <c:pt idx="4">
                  <c:v>22.5</c:v>
                </c:pt>
                <c:pt idx="5">
                  <c:v>26.5</c:v>
                </c:pt>
                <c:pt idx="6">
                  <c:v>24</c:v>
                </c:pt>
                <c:pt idx="7">
                  <c:v>26.5</c:v>
                </c:pt>
                <c:pt idx="8">
                  <c:v>29.5</c:v>
                </c:pt>
                <c:pt idx="9">
                  <c:v>28.5</c:v>
                </c:pt>
                <c:pt idx="10">
                  <c:v>27.1875</c:v>
                </c:pt>
                <c:pt idx="11">
                  <c:v>27</c:v>
                </c:pt>
                <c:pt idx="12">
                  <c:v>41</c:v>
                </c:pt>
                <c:pt idx="13">
                  <c:v>24.5</c:v>
                </c:pt>
                <c:pt idx="14">
                  <c:v>29.5</c:v>
                </c:pt>
                <c:pt idx="15">
                  <c:v>28.5</c:v>
                </c:pt>
                <c:pt idx="16">
                  <c:v>29.5</c:v>
                </c:pt>
                <c:pt idx="17">
                  <c:v>28.5</c:v>
                </c:pt>
                <c:pt idx="18">
                  <c:v>33</c:v>
                </c:pt>
                <c:pt idx="19">
                  <c:v>28</c:v>
                </c:pt>
                <c:pt idx="20">
                  <c:v>34.5</c:v>
                </c:pt>
                <c:pt idx="21">
                  <c:v>32</c:v>
                </c:pt>
                <c:pt idx="22">
                  <c:v>33</c:v>
                </c:pt>
                <c:pt idx="23">
                  <c:v>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43D9-4FE3-89DD-0F00DF26439A}"/>
            </c:ext>
          </c:extLst>
        </c:ser>
        <c:ser>
          <c:idx val="1"/>
          <c:order val="1"/>
          <c:tx>
            <c:strRef>
              <c:f>'g4-24'!$C$27</c:f>
              <c:strCache>
                <c:ptCount val="1"/>
                <c:pt idx="0">
                  <c:v>Most affluent families</c:v>
                </c:pt>
              </c:strCache>
            </c:strRef>
          </c:tx>
          <c:spPr>
            <a:solidFill>
              <a:srgbClr val="C7B2D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>
                  <a:noFill/>
                </a14:hiddenLine>
              </a:ext>
            </a:extLst>
          </c:spPr>
          <c:invertIfNegative val="0"/>
          <c:dPt>
            <c:idx val="10"/>
            <c:invertIfNegative val="0"/>
            <c:bubble3D val="0"/>
            <c:spPr>
              <a:solidFill>
                <a:srgbClr val="F7977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>
                    <a:noFill/>
                  </a14:hiddenLine>
                </a:ext>
              </a:extLst>
            </c:spPr>
            <c:extLst>
              <c:ext xmlns:c16="http://schemas.microsoft.com/office/drawing/2014/chart" uri="{C3380CC4-5D6E-409C-BE32-E72D297353CC}">
                <c16:uniqueId val="{00000008-43D9-4FE3-89DD-0F00DF26439A}"/>
              </c:ext>
            </c:extLst>
          </c:dPt>
          <c:dPt>
            <c:idx val="13"/>
            <c:invertIfNegative val="0"/>
            <c:bubble3D val="0"/>
            <c:spPr>
              <a:solidFill>
                <a:srgbClr val="C7B2D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>
                    <a:noFill/>
                  </a14:hiddenLine>
                </a:ext>
              </a:extLst>
            </c:spPr>
            <c:extLst>
              <c:ext xmlns:c16="http://schemas.microsoft.com/office/drawing/2014/chart" uri="{C3380CC4-5D6E-409C-BE32-E72D297353CC}">
                <c16:uniqueId val="{0000000A-43D9-4FE3-89DD-0F00DF26439A}"/>
              </c:ext>
            </c:extLst>
          </c:dPt>
          <c:dPt>
            <c:idx val="22"/>
            <c:invertIfNegative val="0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>
                    <a:noFill/>
                  </a14:hiddenLine>
                </a:ext>
              </a:extLst>
            </c:spPr>
            <c:extLst>
              <c:ext xmlns:c16="http://schemas.microsoft.com/office/drawing/2014/chart" uri="{C3380CC4-5D6E-409C-BE32-E72D297353CC}">
                <c16:uniqueId val="{0000000C-43D9-4FE3-89DD-0F00DF26439A}"/>
              </c:ext>
            </c:extLst>
          </c:dPt>
          <c:dLbls>
            <c:dLbl>
              <c:idx val="10"/>
              <c:layout>
                <c:manualLayout>
                  <c:x val="5.9523809523809521E-3"/>
                  <c:y val="-1.687801096406229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accent2">
                          <a:lumMod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he-IL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43D9-4FE3-89DD-0F00DF26439A}"/>
                </c:ext>
              </c:extLst>
            </c:dLbl>
            <c:dLbl>
              <c:idx val="22"/>
              <c:layout>
                <c:manualLayout>
                  <c:x val="7.1428571428569683E-3"/>
                  <c:y val="-1.687801096406224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he-IL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43D9-4FE3-89DD-0F00DF26439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he-IL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'g4-24'!$A$28:$A$51</c:f>
              <c:strCache>
                <c:ptCount val="24"/>
                <c:pt idx="0">
                  <c:v>Denmark</c:v>
                </c:pt>
                <c:pt idx="1">
                  <c:v>Netherlands</c:v>
                </c:pt>
                <c:pt idx="2">
                  <c:v>Belgium</c:v>
                </c:pt>
                <c:pt idx="3">
                  <c:v>Switzerland</c:v>
                </c:pt>
                <c:pt idx="4">
                  <c:v>Sweden</c:v>
                </c:pt>
                <c:pt idx="5">
                  <c:v>Spain</c:v>
                </c:pt>
                <c:pt idx="6">
                  <c:v>France</c:v>
                </c:pt>
                <c:pt idx="7">
                  <c:v>Czechia</c:v>
                </c:pt>
                <c:pt idx="8">
                  <c:v>Italy</c:v>
                </c:pt>
                <c:pt idx="9">
                  <c:v>Slovenia</c:v>
                </c:pt>
                <c:pt idx="10">
                  <c:v>OECD20</c:v>
                </c:pt>
                <c:pt idx="11">
                  <c:v>Lithuania</c:v>
                </c:pt>
                <c:pt idx="12">
                  <c:v>Bulgaria*</c:v>
                </c:pt>
                <c:pt idx="13">
                  <c:v>Latvia</c:v>
                </c:pt>
                <c:pt idx="14">
                  <c:v>Slovak Republic</c:v>
                </c:pt>
                <c:pt idx="15">
                  <c:v>Poland</c:v>
                </c:pt>
                <c:pt idx="16">
                  <c:v>Estonia</c:v>
                </c:pt>
                <c:pt idx="17">
                  <c:v>Finland</c:v>
                </c:pt>
                <c:pt idx="18">
                  <c:v>Portugal</c:v>
                </c:pt>
                <c:pt idx="19">
                  <c:v>Croatia*</c:v>
                </c:pt>
                <c:pt idx="20">
                  <c:v>Austria</c:v>
                </c:pt>
                <c:pt idx="21">
                  <c:v>Hungary</c:v>
                </c:pt>
                <c:pt idx="22">
                  <c:v>QICH</c:v>
                </c:pt>
                <c:pt idx="23">
                  <c:v>Greece</c:v>
                </c:pt>
              </c:strCache>
            </c:strRef>
          </c:cat>
          <c:val>
            <c:numRef>
              <c:f>'g4-24'!$C$28:$C$51</c:f>
              <c:numCache>
                <c:formatCode>0</c:formatCode>
                <c:ptCount val="24"/>
                <c:pt idx="0">
                  <c:v>8.5</c:v>
                </c:pt>
                <c:pt idx="1">
                  <c:v>10</c:v>
                </c:pt>
                <c:pt idx="2">
                  <c:v>11</c:v>
                </c:pt>
                <c:pt idx="3">
                  <c:v>11.5</c:v>
                </c:pt>
                <c:pt idx="4">
                  <c:v>13.5</c:v>
                </c:pt>
                <c:pt idx="5">
                  <c:v>14.5</c:v>
                </c:pt>
                <c:pt idx="6">
                  <c:v>15</c:v>
                </c:pt>
                <c:pt idx="7">
                  <c:v>17</c:v>
                </c:pt>
                <c:pt idx="8">
                  <c:v>17</c:v>
                </c:pt>
                <c:pt idx="9">
                  <c:v>17</c:v>
                </c:pt>
                <c:pt idx="10">
                  <c:v>17.25</c:v>
                </c:pt>
                <c:pt idx="11">
                  <c:v>18</c:v>
                </c:pt>
                <c:pt idx="12">
                  <c:v>18.5</c:v>
                </c:pt>
                <c:pt idx="13">
                  <c:v>18.5</c:v>
                </c:pt>
                <c:pt idx="14">
                  <c:v>18.5</c:v>
                </c:pt>
                <c:pt idx="15">
                  <c:v>20</c:v>
                </c:pt>
                <c:pt idx="16">
                  <c:v>21</c:v>
                </c:pt>
                <c:pt idx="17">
                  <c:v>21</c:v>
                </c:pt>
                <c:pt idx="18">
                  <c:v>21</c:v>
                </c:pt>
                <c:pt idx="19">
                  <c:v>22</c:v>
                </c:pt>
                <c:pt idx="20">
                  <c:v>22.5</c:v>
                </c:pt>
                <c:pt idx="21">
                  <c:v>22.5</c:v>
                </c:pt>
                <c:pt idx="22">
                  <c:v>26</c:v>
                </c:pt>
                <c:pt idx="23">
                  <c:v>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43D9-4FE3-89DD-0F00DF26439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695682664"/>
        <c:axId val="695680368"/>
      </c:barChart>
      <c:catAx>
        <c:axId val="69568266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rgbClr val="FFFFFF"/>
              </a:solidFill>
              <a:prstDash val="solid"/>
              <a:round/>
            </a:ln>
            <a:effectLst/>
          </c:spPr>
        </c:majorGridlines>
        <c:numFmt formatCode="General" sourceLinked="0"/>
        <c:majorTickMark val="in"/>
        <c:minorTickMark val="none"/>
        <c:tickLblPos val="low"/>
        <c:spPr>
          <a:noFill/>
          <a:ln w="9525" cap="flat" cmpd="sng" algn="ctr">
            <a:solidFill>
              <a:srgbClr val="000000"/>
            </a:solidFill>
            <a:prstDash val="solid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c:spPr>
        <c:txPr>
          <a:bodyPr rot="-2700000" spcFirstLastPara="1" vertOverflow="ellipsis" wrap="square" anchor="ctr" anchorCtr="1"/>
          <a:lstStyle/>
          <a:p>
            <a:pPr>
              <a:defRPr sz="1600" b="0" i="0" u="none" strike="noStrike" kern="1200" baseline="0">
                <a:solidFill>
                  <a:srgbClr val="000000"/>
                </a:solidFill>
                <a:latin typeface="Arial Narrow"/>
                <a:ea typeface="Arial Narrow"/>
                <a:cs typeface="Arial Narrow"/>
              </a:defRPr>
            </a:pPr>
            <a:endParaRPr lang="en-US"/>
          </a:p>
        </c:txPr>
        <c:crossAx val="695680368"/>
        <c:crosses val="autoZero"/>
        <c:auto val="1"/>
        <c:lblAlgn val="ctr"/>
        <c:lblOffset val="0"/>
        <c:tickLblSkip val="1"/>
        <c:noMultiLvlLbl val="0"/>
      </c:catAx>
      <c:valAx>
        <c:axId val="6956803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rgbClr val="FFFFFF"/>
              </a:solidFill>
              <a:prstDash val="solid"/>
              <a:round/>
            </a:ln>
            <a:effectLst/>
          </c:spPr>
        </c:majorGridlines>
        <c:numFmt formatCode="General" sourceLinked="0"/>
        <c:majorTickMark val="in"/>
        <c:minorTickMark val="none"/>
        <c:tickLblPos val="nextTo"/>
        <c:spPr>
          <a:noFill/>
          <a:ln w="9525">
            <a:solidFill>
              <a:srgbClr val="000000"/>
            </a:solidFill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0000"/>
                </a:solidFill>
                <a:latin typeface="Arial Narrow"/>
                <a:ea typeface="Arial Narrow"/>
                <a:cs typeface="Arial Narrow"/>
              </a:defRPr>
            </a:pPr>
            <a:endParaRPr lang="en-US"/>
          </a:p>
        </c:txPr>
        <c:crossAx val="695682664"/>
        <c:crosses val="autoZero"/>
        <c:crossBetween val="between"/>
      </c:valAx>
      <c:spPr>
        <a:solidFill>
          <a:srgbClr val="EAEAEA"/>
        </a:solidFill>
        <a:ln>
          <a:noFill/>
        </a:ln>
        <a:effectLst/>
        <a:extLst>
          <a:ext uri="{91240B29-F687-4F45-9708-019B960494DF}">
            <a14:hiddenLine xmlns:a14="http://schemas.microsoft.com/office/drawing/2010/main">
              <a:noFill/>
            </a14:hiddenLine>
          </a:ext>
        </a:extLst>
      </c:spPr>
    </c:plotArea>
    <c:legend>
      <c:legendPos val="b"/>
      <c:layout>
        <c:manualLayout>
          <c:xMode val="edge"/>
          <c:yMode val="edge"/>
          <c:x val="3.8449217976577889E-2"/>
          <c:y val="1.8126316878705324E-2"/>
          <c:w val="0.95506755509644603"/>
          <c:h val="6.7973688295144968E-2"/>
        </c:manualLayout>
      </c:layout>
      <c:overlay val="1"/>
      <c:spPr>
        <a:solidFill>
          <a:srgbClr val="EAEAEA"/>
        </a:solidFill>
        <a:ln>
          <a:noFill/>
        </a:ln>
        <a:effectLst/>
        <a:extLst>
          <a:ext uri="{91240B29-F687-4F45-9708-019B960494DF}">
            <a14:hiddenLine xmlns:a14="http://schemas.microsoft.com/office/drawing/2010/main">
              <a:noFill/>
            </a14:hiddenLine>
          </a:ext>
        </a:extLst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rgbClr val="000000"/>
              </a:solidFill>
              <a:latin typeface="Arial Narrow"/>
              <a:ea typeface="Arial Narrow"/>
              <a:cs typeface="Arial Narrow"/>
            </a:defRPr>
          </a:pPr>
          <a:endParaRPr lang="en-US"/>
        </a:p>
      </c:txPr>
    </c:legend>
    <c:plotVisOnly val="1"/>
    <c:dispBlanksAs val="gap"/>
    <c:showDLblsOverMax val="1"/>
  </c:chart>
  <c:spPr>
    <a:noFill/>
    <a:ln w="9525" cap="flat" cmpd="sng" algn="ctr">
      <a:solidFill>
        <a:schemeClr val="tx2"/>
      </a:solidFill>
      <a:round/>
    </a:ln>
    <a:effectLst/>
    <a:extLst>
      <a:ext uri="{909E8E84-426E-40DD-AFC4-6F175D3DCCD1}">
        <a14:hiddenFill xmlns:a14="http://schemas.microsoft.com/office/drawing/2010/main">
          <a:solidFill>
            <a:srgbClr val="FFFFFF"/>
          </a:solidFill>
        </a14:hiddenFill>
      </a:ext>
    </a:extLst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he-IL"/>
              <a:t>נשים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כללי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7</c:v>
                </c:pt>
                <c:pt idx="1">
                  <c:v>14-15</c:v>
                </c:pt>
                <c:pt idx="2">
                  <c:v>20-64</c:v>
                </c:pt>
                <c:pt idx="3">
                  <c:v>65-84</c:v>
                </c:pt>
              </c:strCache>
            </c:strRef>
          </c:cat>
          <c:val>
            <c:numRef>
              <c:f>Sheet1!$B$2:$B$5</c:f>
              <c:numCache>
                <c:formatCode>0.0%</c:formatCode>
                <c:ptCount val="4"/>
                <c:pt idx="0">
                  <c:v>8.3111554668440904E-2</c:v>
                </c:pt>
                <c:pt idx="1">
                  <c:v>0.115321685067223</c:v>
                </c:pt>
                <c:pt idx="2">
                  <c:v>0.24474395299388901</c:v>
                </c:pt>
                <c:pt idx="3">
                  <c:v>0.32317529794217997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B00-49B9-B2A2-977194F8444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חרדי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7</c:v>
                </c:pt>
                <c:pt idx="1">
                  <c:v>14-15</c:v>
                </c:pt>
                <c:pt idx="2">
                  <c:v>20-64</c:v>
                </c:pt>
                <c:pt idx="3">
                  <c:v>65-84</c:v>
                </c:pt>
              </c:strCache>
            </c:strRef>
          </c:cat>
          <c:val>
            <c:numRef>
              <c:f>Sheet1!$C$2:$C$5</c:f>
              <c:numCache>
                <c:formatCode>0.0%</c:formatCode>
                <c:ptCount val="4"/>
                <c:pt idx="0">
                  <c:v>5.5873089933512199E-2</c:v>
                </c:pt>
                <c:pt idx="1">
                  <c:v>0.100917557086838</c:v>
                </c:pt>
                <c:pt idx="2">
                  <c:v>0.34510478479507301</c:v>
                </c:pt>
                <c:pt idx="3">
                  <c:v>0.38551279835681401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B00-49B9-B2A2-977194F84443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ערבי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7</c:v>
                </c:pt>
                <c:pt idx="1">
                  <c:v>14-15</c:v>
                </c:pt>
                <c:pt idx="2">
                  <c:v>20-64</c:v>
                </c:pt>
                <c:pt idx="3">
                  <c:v>65-84</c:v>
                </c:pt>
              </c:strCache>
            </c:strRef>
          </c:cat>
          <c:val>
            <c:numRef>
              <c:f>Sheet1!$D$2:$D$5</c:f>
              <c:numCache>
                <c:formatCode>0.0%</c:formatCode>
                <c:ptCount val="4"/>
                <c:pt idx="0">
                  <c:v>0.100369003690037</c:v>
                </c:pt>
                <c:pt idx="1">
                  <c:v>0.14163011370522499</c:v>
                </c:pt>
                <c:pt idx="2">
                  <c:v>0.37251033893642399</c:v>
                </c:pt>
                <c:pt idx="3">
                  <c:v>0.542756583935463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B00-49B9-B2A2-977194F8444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330338144"/>
        <c:axId val="1330332864"/>
      </c:barChart>
      <c:catAx>
        <c:axId val="1330338144"/>
        <c:scaling>
          <c:orientation val="minMax"/>
        </c:scaling>
        <c:delete val="0"/>
        <c:axPos val="b"/>
        <c:title>
          <c:layout>
            <c:manualLayout>
              <c:xMode val="edge"/>
              <c:yMode val="edge"/>
              <c:x val="0.50315510561179844"/>
              <c:y val="0.8520280428686531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he-IL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he-IL"/>
          </a:p>
        </c:txPr>
        <c:crossAx val="1330332864"/>
        <c:crosses val="autoZero"/>
        <c:auto val="1"/>
        <c:lblAlgn val="ctr"/>
        <c:lblOffset val="100"/>
        <c:noMultiLvlLbl val="0"/>
      </c:catAx>
      <c:valAx>
        <c:axId val="1330332864"/>
        <c:scaling>
          <c:orientation val="minMax"/>
          <c:max val="0.70000000000000007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he-IL"/>
                  <a:t>שיעור מתוקנן</a:t>
                </a:r>
                <a:endParaRPr 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he-IL"/>
          </a:p>
        </c:txPr>
        <c:crossAx val="13303381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he-IL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solidFill>
        <a:schemeClr val="tx2"/>
      </a:solidFill>
    </a:ln>
    <a:effectLst/>
  </c:spPr>
  <c:txPr>
    <a:bodyPr/>
    <a:lstStyle/>
    <a:p>
      <a:pPr>
        <a:defRPr/>
      </a:pPr>
      <a:endParaRPr lang="he-IL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92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he-IL"/>
              <a:t>גיל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Sheet1!$G$20</c:f>
              <c:strCache>
                <c:ptCount val="1"/>
                <c:pt idx="0">
                  <c:v>כללי</c:v>
                </c:pt>
              </c:strCache>
            </c:strRef>
          </c:tx>
          <c:spPr>
            <a:solidFill>
              <a:schemeClr val="accent5"/>
            </a:solidFill>
            <a:ln>
              <a:solidFill>
                <a:schemeClr val="accent5"/>
              </a:solidFill>
            </a:ln>
            <a:effectLst/>
          </c:spPr>
          <c:invertIfNegative val="0"/>
          <c:cat>
            <c:strRef>
              <c:f>Sheet1!$F$21:$F$30</c:f>
              <c:strCache>
                <c:ptCount val="10"/>
                <c:pt idx="0">
                  <c:v>0-9</c:v>
                </c:pt>
                <c:pt idx="1">
                  <c:v>10-19</c:v>
                </c:pt>
                <c:pt idx="2">
                  <c:v>20-29</c:v>
                </c:pt>
                <c:pt idx="3">
                  <c:v>30-39</c:v>
                </c:pt>
                <c:pt idx="4">
                  <c:v>40-49</c:v>
                </c:pt>
                <c:pt idx="5">
                  <c:v>50-59</c:v>
                </c:pt>
                <c:pt idx="6">
                  <c:v>60-69</c:v>
                </c:pt>
                <c:pt idx="7">
                  <c:v>70-79</c:v>
                </c:pt>
                <c:pt idx="8">
                  <c:v>80-89</c:v>
                </c:pt>
                <c:pt idx="9">
                  <c:v>85+</c:v>
                </c:pt>
              </c:strCache>
              <c:extLst/>
            </c:strRef>
          </c:cat>
          <c:val>
            <c:numRef>
              <c:f>Sheet1!$G$21:$G$30</c:f>
              <c:numCache>
                <c:formatCode>0.0%</c:formatCode>
                <c:ptCount val="10"/>
                <c:pt idx="0">
                  <c:v>0.1749</c:v>
                </c:pt>
                <c:pt idx="1">
                  <c:v>0.13830000000000001</c:v>
                </c:pt>
                <c:pt idx="2">
                  <c:v>0.11600000000000001</c:v>
                </c:pt>
                <c:pt idx="3">
                  <c:v>0.12939999999999999</c:v>
                </c:pt>
                <c:pt idx="4">
                  <c:v>0.12690000000000001</c:v>
                </c:pt>
                <c:pt idx="5">
                  <c:v>0.10730000000000001</c:v>
                </c:pt>
                <c:pt idx="6">
                  <c:v>9.3600000000000003E-2</c:v>
                </c:pt>
                <c:pt idx="7">
                  <c:v>7.7499999999999999E-2</c:v>
                </c:pt>
                <c:pt idx="8">
                  <c:v>1.7600000000000001E-2</c:v>
                </c:pt>
                <c:pt idx="9">
                  <c:v>1.8599999999999998E-2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0-FC68-4E09-BC03-1BD75B898BD7}"/>
            </c:ext>
          </c:extLst>
        </c:ser>
        <c:ser>
          <c:idx val="1"/>
          <c:order val="1"/>
          <c:tx>
            <c:strRef>
              <c:f>Sheet1!$H$20</c:f>
              <c:strCache>
                <c:ptCount val="1"/>
                <c:pt idx="0">
                  <c:v>חרדי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Sheet1!$F$21:$F$30</c:f>
              <c:strCache>
                <c:ptCount val="10"/>
                <c:pt idx="0">
                  <c:v>0-9</c:v>
                </c:pt>
                <c:pt idx="1">
                  <c:v>10-19</c:v>
                </c:pt>
                <c:pt idx="2">
                  <c:v>20-29</c:v>
                </c:pt>
                <c:pt idx="3">
                  <c:v>30-39</c:v>
                </c:pt>
                <c:pt idx="4">
                  <c:v>40-49</c:v>
                </c:pt>
                <c:pt idx="5">
                  <c:v>50-59</c:v>
                </c:pt>
                <c:pt idx="6">
                  <c:v>60-69</c:v>
                </c:pt>
                <c:pt idx="7">
                  <c:v>70-79</c:v>
                </c:pt>
                <c:pt idx="8">
                  <c:v>80-89</c:v>
                </c:pt>
                <c:pt idx="9">
                  <c:v>85+</c:v>
                </c:pt>
              </c:strCache>
              <c:extLst/>
            </c:strRef>
          </c:cat>
          <c:val>
            <c:numRef>
              <c:f>Sheet1!$H$21:$H$30</c:f>
              <c:numCache>
                <c:formatCode>0.0%</c:formatCode>
                <c:ptCount val="10"/>
                <c:pt idx="0">
                  <c:v>0.30049999999999999</c:v>
                </c:pt>
                <c:pt idx="1">
                  <c:v>0.2324</c:v>
                </c:pt>
                <c:pt idx="2">
                  <c:v>0.15459999999999999</c:v>
                </c:pt>
                <c:pt idx="3">
                  <c:v>0.105</c:v>
                </c:pt>
                <c:pt idx="4">
                  <c:v>7.6300000000000007E-2</c:v>
                </c:pt>
                <c:pt idx="5">
                  <c:v>5.0999999999999997E-2</c:v>
                </c:pt>
                <c:pt idx="6">
                  <c:v>3.9899999999999998E-2</c:v>
                </c:pt>
                <c:pt idx="7">
                  <c:v>2.7699999999999999E-2</c:v>
                </c:pt>
                <c:pt idx="8">
                  <c:v>6.1999999999999998E-3</c:v>
                </c:pt>
                <c:pt idx="9">
                  <c:v>6.4000000000000003E-3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1-FC68-4E09-BC03-1BD75B898BD7}"/>
            </c:ext>
          </c:extLst>
        </c:ser>
        <c:ser>
          <c:idx val="2"/>
          <c:order val="2"/>
          <c:tx>
            <c:strRef>
              <c:f>Sheet1!$I$20</c:f>
              <c:strCache>
                <c:ptCount val="1"/>
                <c:pt idx="0">
                  <c:v>ערבי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Sheet1!$F$21:$F$30</c:f>
              <c:strCache>
                <c:ptCount val="10"/>
                <c:pt idx="0">
                  <c:v>0-9</c:v>
                </c:pt>
                <c:pt idx="1">
                  <c:v>10-19</c:v>
                </c:pt>
                <c:pt idx="2">
                  <c:v>20-29</c:v>
                </c:pt>
                <c:pt idx="3">
                  <c:v>30-39</c:v>
                </c:pt>
                <c:pt idx="4">
                  <c:v>40-49</c:v>
                </c:pt>
                <c:pt idx="5">
                  <c:v>50-59</c:v>
                </c:pt>
                <c:pt idx="6">
                  <c:v>60-69</c:v>
                </c:pt>
                <c:pt idx="7">
                  <c:v>70-79</c:v>
                </c:pt>
                <c:pt idx="8">
                  <c:v>80-89</c:v>
                </c:pt>
                <c:pt idx="9">
                  <c:v>85+</c:v>
                </c:pt>
              </c:strCache>
              <c:extLst/>
            </c:strRef>
          </c:cat>
          <c:val>
            <c:numRef>
              <c:f>Sheet1!$I$21:$I$30</c:f>
              <c:numCache>
                <c:formatCode>0.0%</c:formatCode>
                <c:ptCount val="10"/>
                <c:pt idx="0">
                  <c:v>0.1971</c:v>
                </c:pt>
                <c:pt idx="1">
                  <c:v>0.19159999999999999</c:v>
                </c:pt>
                <c:pt idx="2">
                  <c:v>0.182</c:v>
                </c:pt>
                <c:pt idx="3">
                  <c:v>0.1343</c:v>
                </c:pt>
                <c:pt idx="4">
                  <c:v>0.1104</c:v>
                </c:pt>
                <c:pt idx="5">
                  <c:v>9.0399999999999994E-2</c:v>
                </c:pt>
                <c:pt idx="6">
                  <c:v>5.6500000000000002E-2</c:v>
                </c:pt>
                <c:pt idx="7">
                  <c:v>2.7E-2</c:v>
                </c:pt>
                <c:pt idx="8">
                  <c:v>6.1999999999999998E-3</c:v>
                </c:pt>
                <c:pt idx="9">
                  <c:v>4.4000000000000003E-3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2-FC68-4E09-BC03-1BD75B898BD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171357824"/>
        <c:axId val="1171350144"/>
      </c:barChart>
      <c:catAx>
        <c:axId val="11713578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he-IL"/>
          </a:p>
        </c:txPr>
        <c:crossAx val="1171350144"/>
        <c:crosses val="autoZero"/>
        <c:auto val="1"/>
        <c:lblAlgn val="ctr"/>
        <c:lblOffset val="100"/>
        <c:noMultiLvlLbl val="0"/>
      </c:catAx>
      <c:valAx>
        <c:axId val="11713501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he-IL"/>
          </a:p>
        </c:txPr>
        <c:crossAx val="11713578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he-IL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solidFill>
        <a:schemeClr val="tx2"/>
      </a:solidFill>
    </a:ln>
    <a:effectLst/>
  </c:spPr>
  <c:txPr>
    <a:bodyPr/>
    <a:lstStyle/>
    <a:p>
      <a:pPr>
        <a:defRPr sz="1600"/>
      </a:pPr>
      <a:endParaRPr lang="he-IL"/>
    </a:p>
  </c:txPr>
  <c:externalData r:id="rId3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he-IL"/>
              <a:t>גברים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7.0664320293368194E-2"/>
          <c:y val="0.1372782348785592"/>
          <c:w val="0.90378399639727969"/>
          <c:h val="0.6435881776110929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כללי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7</c:v>
                </c:pt>
                <c:pt idx="1">
                  <c:v>14-15</c:v>
                </c:pt>
                <c:pt idx="2">
                  <c:v>20-64</c:v>
                </c:pt>
                <c:pt idx="3">
                  <c:v>65-84</c:v>
                </c:pt>
              </c:strCache>
            </c:strRef>
          </c:cat>
          <c:val>
            <c:numRef>
              <c:f>Sheet1!$B$2:$B$5</c:f>
              <c:numCache>
                <c:formatCode>0.0%</c:formatCode>
                <c:ptCount val="4"/>
                <c:pt idx="0">
                  <c:v>8.2530230614536806E-2</c:v>
                </c:pt>
                <c:pt idx="1">
                  <c:v>0.124386191725638</c:v>
                </c:pt>
                <c:pt idx="2">
                  <c:v>0.22008877926538101</c:v>
                </c:pt>
                <c:pt idx="3">
                  <c:v>0.25863531045051402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5A5-4C67-ABB5-EFA4F53D631F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חרדי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7</c:v>
                </c:pt>
                <c:pt idx="1">
                  <c:v>14-15</c:v>
                </c:pt>
                <c:pt idx="2">
                  <c:v>20-64</c:v>
                </c:pt>
                <c:pt idx="3">
                  <c:v>65-84</c:v>
                </c:pt>
              </c:strCache>
            </c:strRef>
          </c:cat>
          <c:val>
            <c:numRef>
              <c:f>Sheet1!$C$2:$C$5</c:f>
              <c:numCache>
                <c:formatCode>0.0%</c:formatCode>
                <c:ptCount val="4"/>
                <c:pt idx="0">
                  <c:v>5.7404142794182503E-2</c:v>
                </c:pt>
                <c:pt idx="1">
                  <c:v>0.121898663144551</c:v>
                </c:pt>
                <c:pt idx="2">
                  <c:v>0.30748386042994502</c:v>
                </c:pt>
                <c:pt idx="3">
                  <c:v>0.31805974625887001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5A5-4C67-ABB5-EFA4F53D631F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ערבי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7</c:v>
                </c:pt>
                <c:pt idx="1">
                  <c:v>14-15</c:v>
                </c:pt>
                <c:pt idx="2">
                  <c:v>20-64</c:v>
                </c:pt>
                <c:pt idx="3">
                  <c:v>65-84</c:v>
                </c:pt>
              </c:strCache>
            </c:strRef>
          </c:cat>
          <c:val>
            <c:numRef>
              <c:f>Sheet1!$D$2:$D$5</c:f>
              <c:numCache>
                <c:formatCode>0.0%</c:formatCode>
                <c:ptCount val="4"/>
                <c:pt idx="0">
                  <c:v>0.11364406779661</c:v>
                </c:pt>
                <c:pt idx="1">
                  <c:v>0.19693728045321801</c:v>
                </c:pt>
                <c:pt idx="2">
                  <c:v>0.28373053218601801</c:v>
                </c:pt>
                <c:pt idx="3">
                  <c:v>0.30772825179732899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5A5-4C67-ABB5-EFA4F53D631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330338144"/>
        <c:axId val="1330332864"/>
      </c:barChart>
      <c:catAx>
        <c:axId val="133033814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he-IL" dirty="0"/>
                  <a:t>גיל</a:t>
                </a:r>
                <a:endParaRPr lang="en-US" dirty="0"/>
              </a:p>
            </c:rich>
          </c:tx>
          <c:layout>
            <c:manualLayout>
              <c:xMode val="edge"/>
              <c:yMode val="edge"/>
              <c:x val="0.52136432486586604"/>
              <c:y val="0.8512008188965541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he-IL"/>
          </a:p>
        </c:txPr>
        <c:crossAx val="1330332864"/>
        <c:crosses val="autoZero"/>
        <c:auto val="1"/>
        <c:lblAlgn val="ctr"/>
        <c:lblOffset val="100"/>
        <c:noMultiLvlLbl val="0"/>
      </c:catAx>
      <c:valAx>
        <c:axId val="1330332864"/>
        <c:scaling>
          <c:orientation val="minMax"/>
          <c:max val="0.70000000000000007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he-IL"/>
          </a:p>
        </c:txPr>
        <c:crossAx val="13303381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he-IL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solidFill>
        <a:schemeClr val="tx2"/>
      </a:solidFill>
    </a:ln>
    <a:effectLst/>
  </c:spPr>
  <c:txPr>
    <a:bodyPr/>
    <a:lstStyle/>
    <a:p>
      <a:pPr>
        <a:defRPr/>
      </a:pPr>
      <a:endParaRPr lang="he-IL"/>
    </a:p>
  </c:txPr>
  <c:externalData r:id="rId3">
    <c:autoUpdate val="0"/>
  </c:externalData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1+2</c:v>
                </c:pt>
              </c:strCache>
            </c:strRef>
          </c:tx>
          <c:spPr>
            <a:ln w="57150" cap="rnd">
              <a:solidFill>
                <a:srgbClr val="EE563A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3.3511544752558103E-2"/>
                  <c:y val="4.288956638165088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392-4710-A7B9-759D69B36568}"/>
                </c:ext>
              </c:extLst>
            </c:dLbl>
            <c:dLbl>
              <c:idx val="5"/>
              <c:layout>
                <c:manualLayout>
                  <c:x val="-2.7472897409562935E-2"/>
                  <c:y val="2.829635390309831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6392-4710-A7B9-759D69B36568}"/>
                </c:ext>
              </c:extLst>
            </c:dLbl>
            <c:dLbl>
              <c:idx val="8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6392-4710-A7B9-759D69B36568}"/>
                </c:ext>
              </c:extLst>
            </c:dLbl>
            <c:dLbl>
              <c:idx val="9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6392-4710-A7B9-759D69B36568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accent2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endParaRPr lang="he-IL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Sheet1!$A$2:$A$11</c:f>
              <c:strCache>
                <c:ptCount val="10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  <c:pt idx="9">
                  <c:v>2024</c:v>
                </c:pt>
              </c:strCache>
            </c:strRef>
          </c:cat>
          <c:val>
            <c:numRef>
              <c:f>Sheet1!$B$2:$B$11</c:f>
              <c:numCache>
                <c:formatCode>0</c:formatCode>
                <c:ptCount val="10"/>
                <c:pt idx="0">
                  <c:v>10</c:v>
                </c:pt>
                <c:pt idx="1">
                  <c:v>10.2532953888406</c:v>
                </c:pt>
                <c:pt idx="2">
                  <c:v>10.0787988432558</c:v>
                </c:pt>
                <c:pt idx="3">
                  <c:v>10.6983595486188</c:v>
                </c:pt>
                <c:pt idx="4">
                  <c:v>10.926930354095299</c:v>
                </c:pt>
                <c:pt idx="5">
                  <c:v>10.978114936878701</c:v>
                </c:pt>
                <c:pt idx="6">
                  <c:v>12.507776497768901</c:v>
                </c:pt>
                <c:pt idx="7">
                  <c:v>13.440441421993498</c:v>
                </c:pt>
                <c:pt idx="8">
                  <c:v>14.568618365591199</c:v>
                </c:pt>
                <c:pt idx="9">
                  <c:v>14.4518723789025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392-4710-A7B9-759D69B36568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3+4</c:v>
                </c:pt>
              </c:strCache>
            </c:strRef>
          </c:tx>
          <c:spPr>
            <a:ln w="38100" cap="rnd">
              <a:solidFill>
                <a:srgbClr val="E47E79"/>
              </a:solidFill>
              <a:round/>
            </a:ln>
            <a:effectLst/>
          </c:spPr>
          <c:marker>
            <c:symbol val="none"/>
          </c:marker>
          <c:cat>
            <c:strRef>
              <c:f>Sheet1!$A$2:$A$11</c:f>
              <c:strCache>
                <c:ptCount val="10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  <c:pt idx="9">
                  <c:v>2024</c:v>
                </c:pt>
              </c:strCache>
            </c:strRef>
          </c:cat>
          <c:val>
            <c:numRef>
              <c:f>Sheet1!$C$2:$C$11</c:f>
              <c:numCache>
                <c:formatCode>0</c:formatCode>
                <c:ptCount val="10"/>
                <c:pt idx="0">
                  <c:v>11.496034313005399</c:v>
                </c:pt>
                <c:pt idx="1">
                  <c:v>11.460929927750399</c:v>
                </c:pt>
                <c:pt idx="2">
                  <c:v>11.608155207198799</c:v>
                </c:pt>
                <c:pt idx="3">
                  <c:v>11.895390866020099</c:v>
                </c:pt>
                <c:pt idx="4">
                  <c:v>12.829962912298299</c:v>
                </c:pt>
                <c:pt idx="5">
                  <c:v>13.0035066384564</c:v>
                </c:pt>
                <c:pt idx="6">
                  <c:v>13.072102839512601</c:v>
                </c:pt>
                <c:pt idx="7">
                  <c:v>12.7306117297949</c:v>
                </c:pt>
                <c:pt idx="8">
                  <c:v>13.208326297685</c:v>
                </c:pt>
                <c:pt idx="9">
                  <c:v>13.1421332598233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392-4710-A7B9-759D69B36568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5+6</c:v>
                </c:pt>
              </c:strCache>
            </c:strRef>
          </c:tx>
          <c:spPr>
            <a:ln w="38100" cap="rnd">
              <a:solidFill>
                <a:srgbClr val="ABB7CB"/>
              </a:solidFill>
              <a:round/>
            </a:ln>
            <a:effectLst/>
          </c:spPr>
          <c:marker>
            <c:symbol val="none"/>
          </c:marker>
          <c:cat>
            <c:strRef>
              <c:f>Sheet1!$A$2:$A$11</c:f>
              <c:strCache>
                <c:ptCount val="10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  <c:pt idx="9">
                  <c:v>2024</c:v>
                </c:pt>
              </c:strCache>
            </c:strRef>
          </c:cat>
          <c:val>
            <c:numRef>
              <c:f>Sheet1!$D$2:$D$11</c:f>
              <c:numCache>
                <c:formatCode>0</c:formatCode>
                <c:ptCount val="10"/>
                <c:pt idx="0">
                  <c:v>12.5490681760622</c:v>
                </c:pt>
                <c:pt idx="1">
                  <c:v>13.052810030283402</c:v>
                </c:pt>
                <c:pt idx="2">
                  <c:v>12.776457169650099</c:v>
                </c:pt>
                <c:pt idx="3">
                  <c:v>13.079927560115301</c:v>
                </c:pt>
                <c:pt idx="4">
                  <c:v>12.748550532511299</c:v>
                </c:pt>
                <c:pt idx="5">
                  <c:v>12.841116991564499</c:v>
                </c:pt>
                <c:pt idx="6">
                  <c:v>13.1228040817467</c:v>
                </c:pt>
                <c:pt idx="7">
                  <c:v>12.884177806836201</c:v>
                </c:pt>
                <c:pt idx="8">
                  <c:v>13.004401499536499</c:v>
                </c:pt>
                <c:pt idx="9">
                  <c:v>12.73687339964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6392-4710-A7B9-759D69B36568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7+8</c:v>
                </c:pt>
              </c:strCache>
            </c:strRef>
          </c:tx>
          <c:spPr>
            <a:ln w="38100" cap="rnd">
              <a:solidFill>
                <a:srgbClr val="7E9ECB"/>
              </a:solidFill>
              <a:round/>
            </a:ln>
            <a:effectLst/>
          </c:spPr>
          <c:marker>
            <c:symbol val="none"/>
          </c:marker>
          <c:cat>
            <c:strRef>
              <c:f>Sheet1!$A$2:$A$11</c:f>
              <c:strCache>
                <c:ptCount val="10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  <c:pt idx="9">
                  <c:v>2024</c:v>
                </c:pt>
              </c:strCache>
            </c:strRef>
          </c:cat>
          <c:val>
            <c:numRef>
              <c:f>Sheet1!$E$2:$E$11</c:f>
              <c:numCache>
                <c:formatCode>0</c:formatCode>
                <c:ptCount val="10"/>
                <c:pt idx="0">
                  <c:v>13.251589966608602</c:v>
                </c:pt>
                <c:pt idx="1">
                  <c:v>13.7922922075558</c:v>
                </c:pt>
                <c:pt idx="2">
                  <c:v>13.424583019324702</c:v>
                </c:pt>
                <c:pt idx="3">
                  <c:v>13.3533467914104</c:v>
                </c:pt>
                <c:pt idx="4">
                  <c:v>13.4099225284667</c:v>
                </c:pt>
                <c:pt idx="5">
                  <c:v>13.254618929752802</c:v>
                </c:pt>
                <c:pt idx="6">
                  <c:v>12.593957958171501</c:v>
                </c:pt>
                <c:pt idx="7">
                  <c:v>12.718583517371801</c:v>
                </c:pt>
                <c:pt idx="8">
                  <c:v>12.981709597000602</c:v>
                </c:pt>
                <c:pt idx="9">
                  <c:v>13.512147614636099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6392-4710-A7B9-759D69B36568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9+10</c:v>
                </c:pt>
              </c:strCache>
            </c:strRef>
          </c:tx>
          <c:spPr>
            <a:ln w="57150" cap="rnd">
              <a:solidFill>
                <a:srgbClr val="2C3C9C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6392-4710-A7B9-759D69B36568}"/>
                </c:ext>
              </c:extLst>
            </c:dLbl>
            <c:dLbl>
              <c:idx val="5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6392-4710-A7B9-759D69B36568}"/>
                </c:ext>
              </c:extLst>
            </c:dLbl>
            <c:dLbl>
              <c:idx val="8"/>
              <c:layout>
                <c:manualLayout>
                  <c:x val="-2.9888356346761003E-2"/>
                  <c:y val="3.413363889451934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6392-4710-A7B9-759D69B36568}"/>
                </c:ext>
              </c:extLst>
            </c:dLbl>
            <c:dLbl>
              <c:idx val="9"/>
              <c:layout>
                <c:manualLayout>
                  <c:x val="1.5126098368138765E-3"/>
                  <c:y val="7.8658564331246811E-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6392-4710-A7B9-759D69B36568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accent1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endParaRPr lang="he-IL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Sheet1!$A$2:$A$11</c:f>
              <c:strCache>
                <c:ptCount val="10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  <c:pt idx="9">
                  <c:v>2024</c:v>
                </c:pt>
              </c:strCache>
            </c:strRef>
          </c:cat>
          <c:val>
            <c:numRef>
              <c:f>Sheet1!$F$2:$F$11</c:f>
              <c:numCache>
                <c:formatCode>0</c:formatCode>
                <c:ptCount val="10"/>
                <c:pt idx="0">
                  <c:v>14.157965334761698</c:v>
                </c:pt>
                <c:pt idx="1">
                  <c:v>14.2082126671322</c:v>
                </c:pt>
                <c:pt idx="2">
                  <c:v>14.3882975524463</c:v>
                </c:pt>
                <c:pt idx="3">
                  <c:v>14.334988119317202</c:v>
                </c:pt>
                <c:pt idx="4">
                  <c:v>13.802919849359</c:v>
                </c:pt>
                <c:pt idx="5">
                  <c:v>14.128554391472701</c:v>
                </c:pt>
                <c:pt idx="6">
                  <c:v>14.5224984884018</c:v>
                </c:pt>
                <c:pt idx="7">
                  <c:v>13.934174482485002</c:v>
                </c:pt>
                <c:pt idx="8">
                  <c:v>13.008259891133701</c:v>
                </c:pt>
                <c:pt idx="9">
                  <c:v>12.934942029103199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6392-4710-A7B9-759D69B3656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53544640"/>
        <c:axId val="153545120"/>
      </c:lineChart>
      <c:catAx>
        <c:axId val="1535446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pPr>
            <a:endParaRPr lang="he-IL"/>
          </a:p>
        </c:txPr>
        <c:crossAx val="153545120"/>
        <c:crosses val="autoZero"/>
        <c:auto val="1"/>
        <c:lblAlgn val="ctr"/>
        <c:lblOffset val="100"/>
        <c:noMultiLvlLbl val="0"/>
      </c:catAx>
      <c:valAx>
        <c:axId val="1535451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r>
                  <a:rPr lang="he-IL"/>
                  <a:t>שיעור מתוקנן – ל-10,000</a:t>
                </a:r>
                <a:r>
                  <a:rPr lang="he-IL" baseline="0"/>
                  <a:t> ילדים</a:t>
                </a:r>
                <a:endParaRPr lang="en-US"/>
              </a:p>
            </c:rich>
          </c:tx>
          <c:layout>
            <c:manualLayout>
              <c:xMode val="edge"/>
              <c:yMode val="edge"/>
              <c:x val="6.038647342995169E-3"/>
              <c:y val="0.1797208123110638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defRPr>
              </a:pPr>
              <a:endParaRPr lang="en-US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pPr>
            <a:endParaRPr lang="he-IL"/>
          </a:p>
        </c:txPr>
        <c:crossAx val="1535446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defRPr>
          </a:pPr>
          <a:endParaRPr lang="he-IL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15875">
      <a:solidFill>
        <a:schemeClr val="accent1"/>
      </a:solidFill>
    </a:ln>
    <a:effectLst/>
  </c:spPr>
  <c:txPr>
    <a:bodyPr/>
    <a:lstStyle/>
    <a:p>
      <a:pPr>
        <a:defRPr sz="1600"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pPr>
      <a:endParaRPr lang="he-IL"/>
    </a:p>
  </c:txPr>
  <c:externalData r:id="rId3">
    <c:autoUpdate val="0"/>
  </c:externalData>
  <c:userShapes r:id="rId4"/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816834037049717"/>
          <c:y val="4.3093871356350621E-2"/>
          <c:w val="0.83854663547491348"/>
          <c:h val="0.75983548048898986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כללי</c:v>
                </c:pt>
              </c:strCache>
            </c:strRef>
          </c:tx>
          <c:spPr>
            <a:ln w="38100" cap="rnd">
              <a:solidFill>
                <a:srgbClr val="7030A0"/>
              </a:solidFill>
              <a:round/>
            </a:ln>
            <a:effectLst/>
          </c:spPr>
          <c:marker>
            <c:symbol val="none"/>
          </c:marker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endParaRPr lang="he-IL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strCache>
            </c:strRef>
          </c:cat>
          <c:val>
            <c:numRef>
              <c:f>Sheet1!$B$2:$B$6</c:f>
              <c:numCache>
                <c:formatCode>0</c:formatCode>
                <c:ptCount val="5"/>
                <c:pt idx="0">
                  <c:v>13.1891672900526</c:v>
                </c:pt>
                <c:pt idx="1">
                  <c:v>12.985815136585902</c:v>
                </c:pt>
                <c:pt idx="2">
                  <c:v>12.932219923707301</c:v>
                </c:pt>
                <c:pt idx="3">
                  <c:v>13.097094049110799</c:v>
                </c:pt>
                <c:pt idx="4">
                  <c:v>13.1471622496151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42A-4255-9981-1B1B6FF63F21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חרדי</c:v>
                </c:pt>
              </c:strCache>
            </c:strRef>
          </c:tx>
          <c:spPr>
            <a:ln w="38100" cap="rnd">
              <a:solidFill>
                <a:srgbClr val="0075A2"/>
              </a:solidFill>
              <a:round/>
            </a:ln>
            <a:effectLst/>
          </c:spPr>
          <c:marker>
            <c:symbol val="none"/>
          </c:marker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endParaRPr lang="he-IL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strCache>
            </c:strRef>
          </c:cat>
          <c:val>
            <c:numRef>
              <c:f>Sheet1!$C$2:$C$6</c:f>
              <c:numCache>
                <c:formatCode>0</c:formatCode>
                <c:ptCount val="5"/>
                <c:pt idx="0">
                  <c:v>10.747715316979599</c:v>
                </c:pt>
                <c:pt idx="1">
                  <c:v>11.147762824462301</c:v>
                </c:pt>
                <c:pt idx="2">
                  <c:v>10.7434860132621</c:v>
                </c:pt>
                <c:pt idx="3">
                  <c:v>10.979768848180701</c:v>
                </c:pt>
                <c:pt idx="4">
                  <c:v>11.2059923860796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C42A-4255-9981-1B1B6FF63F21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ערבי</c:v>
                </c:pt>
              </c:strCache>
            </c:strRef>
          </c:tx>
          <c:spPr>
            <a:ln w="38100" cap="rnd">
              <a:solidFill>
                <a:srgbClr val="387025"/>
              </a:solidFill>
              <a:round/>
            </a:ln>
            <a:effectLst/>
          </c:spPr>
          <c:marker>
            <c:symbol val="none"/>
          </c:marker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endParaRPr lang="he-IL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strCache>
            </c:strRef>
          </c:cat>
          <c:val>
            <c:numRef>
              <c:f>Sheet1!$D$2:$D$6</c:f>
              <c:numCache>
                <c:formatCode>0</c:formatCode>
                <c:ptCount val="5"/>
                <c:pt idx="0">
                  <c:v>13.476866043451802</c:v>
                </c:pt>
                <c:pt idx="1">
                  <c:v>14.5381373117004</c:v>
                </c:pt>
                <c:pt idx="2">
                  <c:v>14.6613591009987</c:v>
                </c:pt>
                <c:pt idx="3">
                  <c:v>15.3579999794509</c:v>
                </c:pt>
                <c:pt idx="4">
                  <c:v>15.154976975119199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C42A-4255-9981-1B1B6FF63F21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1699596368"/>
        <c:axId val="1699586768"/>
      </c:lineChart>
      <c:catAx>
        <c:axId val="16995963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pPr>
            <a:endParaRPr lang="he-IL"/>
          </a:p>
        </c:txPr>
        <c:crossAx val="1699586768"/>
        <c:crosses val="autoZero"/>
        <c:auto val="1"/>
        <c:lblAlgn val="ctr"/>
        <c:lblOffset val="100"/>
        <c:noMultiLvlLbl val="0"/>
      </c:catAx>
      <c:valAx>
        <c:axId val="16995867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r>
                  <a:rPr lang="he-IL"/>
                  <a:t>שיעור מתוקנן – ל-10,000</a:t>
                </a:r>
                <a:r>
                  <a:rPr lang="he-IL" baseline="0"/>
                  <a:t> ילדים</a:t>
                </a:r>
                <a:endParaRPr lang="en-US"/>
              </a:p>
            </c:rich>
          </c:tx>
          <c:layout>
            <c:manualLayout>
              <c:xMode val="edge"/>
              <c:yMode val="edge"/>
              <c:x val="4.5893719806763288E-2"/>
              <c:y val="0.2385096262345053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defRPr>
              </a:pPr>
              <a:endParaRPr lang="en-US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pPr>
            <a:endParaRPr lang="he-IL"/>
          </a:p>
        </c:txPr>
        <c:crossAx val="16995963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defRPr>
          </a:pPr>
          <a:endParaRPr lang="he-IL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15875">
      <a:solidFill>
        <a:schemeClr val="accent1"/>
      </a:solidFill>
    </a:ln>
    <a:effectLst/>
  </c:spPr>
  <c:txPr>
    <a:bodyPr/>
    <a:lstStyle/>
    <a:p>
      <a:pPr>
        <a:defRPr sz="1600"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pPr>
      <a:endParaRPr lang="he-IL"/>
    </a:p>
  </c:txPr>
  <c:externalData r:id="rId3">
    <c:autoUpdate val="0"/>
  </c:externalData>
  <c:userShapes r:id="rId4"/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8563847997261214E-2"/>
          <c:y val="4.3100995601812589E-2"/>
          <c:w val="0.88815112784814942"/>
          <c:h val="0.687361450661842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156082"/>
            </a:solidFill>
            <a:ln>
              <a:noFill/>
            </a:ln>
            <a:effectLst/>
          </c:spPr>
          <c:invertIfNegative val="0"/>
          <c:cat>
            <c:strRef>
              <c:f>Sheet1!$A$2:$A$21</c:f>
              <c:strCache>
                <c:ptCount val="20"/>
                <c:pt idx="0">
                  <c:v>גולן </c:v>
                </c:pt>
                <c:pt idx="1">
                  <c:v>יהודה ושומרון </c:v>
                </c:pt>
                <c:pt idx="2">
                  <c:v>רמת גן </c:v>
                </c:pt>
                <c:pt idx="3">
                  <c:v>רמלה </c:v>
                </c:pt>
                <c:pt idx="4">
                  <c:v>נגב מערבי </c:v>
                </c:pt>
                <c:pt idx="5">
                  <c:v>רחובות </c:v>
                </c:pt>
                <c:pt idx="6">
                  <c:v>נצרת </c:v>
                </c:pt>
                <c:pt idx="7">
                  <c:v>כנרת </c:v>
                </c:pt>
                <c:pt idx="8">
                  <c:v>חולון </c:v>
                </c:pt>
                <c:pt idx="9">
                  <c:v>פתח תקווה </c:v>
                </c:pt>
                <c:pt idx="10">
                  <c:v>באר שבע </c:v>
                </c:pt>
                <c:pt idx="11">
                  <c:v>השרון </c:v>
                </c:pt>
                <c:pt idx="12">
                  <c:v>תל אביב </c:v>
                </c:pt>
                <c:pt idx="13">
                  <c:v>צפת </c:v>
                </c:pt>
                <c:pt idx="14">
                  <c:v>ירושלים </c:v>
                </c:pt>
                <c:pt idx="15">
                  <c:v>חיפה </c:v>
                </c:pt>
                <c:pt idx="16">
                  <c:v>אשקלון </c:v>
                </c:pt>
                <c:pt idx="17">
                  <c:v>יזרעאל </c:v>
                </c:pt>
                <c:pt idx="18">
                  <c:v>עכו </c:v>
                </c:pt>
                <c:pt idx="19">
                  <c:v>חדרה </c:v>
                </c:pt>
              </c:strCache>
            </c:strRef>
          </c:cat>
          <c:val>
            <c:numRef>
              <c:f>Sheet1!$B$2:$B$21</c:f>
              <c:numCache>
                <c:formatCode>0</c:formatCode>
                <c:ptCount val="20"/>
                <c:pt idx="0">
                  <c:v>9.11849999989232</c:v>
                </c:pt>
                <c:pt idx="1">
                  <c:v>9.8167082353038104</c:v>
                </c:pt>
                <c:pt idx="2">
                  <c:v>11.1463161664882</c:v>
                </c:pt>
                <c:pt idx="3">
                  <c:v>11.219195246327001</c:v>
                </c:pt>
                <c:pt idx="4">
                  <c:v>12.354840619343301</c:v>
                </c:pt>
                <c:pt idx="5">
                  <c:v>12.562439335569199</c:v>
                </c:pt>
                <c:pt idx="6">
                  <c:v>12.5917703203001</c:v>
                </c:pt>
                <c:pt idx="7">
                  <c:v>12.6844295869224</c:v>
                </c:pt>
                <c:pt idx="8">
                  <c:v>12.700418617781398</c:v>
                </c:pt>
                <c:pt idx="9">
                  <c:v>12.710334328281</c:v>
                </c:pt>
                <c:pt idx="10">
                  <c:v>13.114490644152399</c:v>
                </c:pt>
                <c:pt idx="11">
                  <c:v>13.117947082241599</c:v>
                </c:pt>
                <c:pt idx="12">
                  <c:v>13.645818784586</c:v>
                </c:pt>
                <c:pt idx="13">
                  <c:v>13.9591186894266</c:v>
                </c:pt>
                <c:pt idx="14">
                  <c:v>14.103836979900199</c:v>
                </c:pt>
                <c:pt idx="15">
                  <c:v>14.146519344034999</c:v>
                </c:pt>
                <c:pt idx="16">
                  <c:v>14.1655507886612</c:v>
                </c:pt>
                <c:pt idx="17">
                  <c:v>14.387753102564401</c:v>
                </c:pt>
                <c:pt idx="18">
                  <c:v>14.812743873547701</c:v>
                </c:pt>
                <c:pt idx="19">
                  <c:v>17.565146237855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FBE-4655-8F90-9D65A171CDB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156531040"/>
        <c:axId val="1156525280"/>
      </c:barChart>
      <c:catAx>
        <c:axId val="11565310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he-IL"/>
          </a:p>
        </c:txPr>
        <c:crossAx val="1156525280"/>
        <c:crosses val="autoZero"/>
        <c:auto val="1"/>
        <c:lblAlgn val="ctr"/>
        <c:lblOffset val="100"/>
        <c:noMultiLvlLbl val="0"/>
      </c:catAx>
      <c:valAx>
        <c:axId val="11565252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he-IL"/>
                  <a:t>שיעור מתוקנן – ל-10,000 ילדים</a:t>
                </a:r>
                <a:endParaRPr lang="en-US"/>
              </a:p>
            </c:rich>
          </c:tx>
          <c:layout>
            <c:manualLayout>
              <c:xMode val="edge"/>
              <c:yMode val="edge"/>
              <c:x val="6.038647342995169E-3"/>
              <c:y val="0.1701088262966471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he-IL"/>
          </a:p>
        </c:txPr>
        <c:crossAx val="11565310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15875">
      <a:solidFill>
        <a:schemeClr val="accent1"/>
      </a:solidFill>
    </a:ln>
    <a:effectLst/>
  </c:spPr>
  <c:txPr>
    <a:bodyPr/>
    <a:lstStyle/>
    <a:p>
      <a:pPr>
        <a:defRPr sz="1600"/>
      </a:pPr>
      <a:endParaRPr lang="he-IL"/>
    </a:p>
  </c:txPr>
  <c:externalData r:id="rId3">
    <c:autoUpdate val="0"/>
  </c:externalData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343404085358895"/>
          <c:y val="3.6661668071096061E-2"/>
          <c:w val="0.8832809349918217"/>
          <c:h val="0.83375850722515377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1+2</c:v>
                </c:pt>
              </c:strCache>
            </c:strRef>
          </c:tx>
          <c:spPr>
            <a:ln w="38100" cap="rnd">
              <a:solidFill>
                <a:srgbClr val="EE563A"/>
              </a:solidFill>
              <a:prstDash val="sysDash"/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3.2303815283959092E-2"/>
                  <c:y val="3.121499639880882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AE5-4D51-9E12-8EBE33F6AAA6}"/>
                </c:ext>
              </c:extLst>
            </c:dLbl>
            <c:dLbl>
              <c:idx val="5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FAE5-4D51-9E12-8EBE33F6AAA6}"/>
                </c:ext>
              </c:extLst>
            </c:dLbl>
            <c:dLbl>
              <c:idx val="8"/>
              <c:layout>
                <c:manualLayout>
                  <c:x val="-2.3849709003765835E-2"/>
                  <c:y val="2.245906891167728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FAE5-4D51-9E12-8EBE33F6AAA6}"/>
                </c:ext>
              </c:extLst>
            </c:dLbl>
            <c:dLbl>
              <c:idx val="9"/>
              <c:layout>
                <c:manualLayout>
                  <c:x val="0"/>
                  <c:y val="2.4642359284972964E-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FAE5-4D51-9E12-8EBE33F6AAA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endParaRPr lang="he-IL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Sheet1!$A$2:$A$11</c:f>
              <c:numCache>
                <c:formatCode>General</c:formatCode>
                <c:ptCount val="10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  <c:pt idx="9">
                  <c:v>2024</c:v>
                </c:pt>
              </c:numCache>
            </c:numRef>
          </c:cat>
          <c:val>
            <c:numRef>
              <c:f>Sheet1!$B$2:$B$11</c:f>
              <c:numCache>
                <c:formatCode>0.0%</c:formatCode>
                <c:ptCount val="10"/>
                <c:pt idx="0">
                  <c:v>0.83599999999999997</c:v>
                </c:pt>
                <c:pt idx="1">
                  <c:v>0.80100000000000005</c:v>
                </c:pt>
                <c:pt idx="2">
                  <c:v>0.77300000000000002</c:v>
                </c:pt>
                <c:pt idx="3">
                  <c:v>0.82</c:v>
                </c:pt>
                <c:pt idx="4">
                  <c:v>0.79200000000000004</c:v>
                </c:pt>
                <c:pt idx="5">
                  <c:v>0.64400000000000002</c:v>
                </c:pt>
                <c:pt idx="6">
                  <c:v>0.67200000000000004</c:v>
                </c:pt>
                <c:pt idx="7">
                  <c:v>0.67600000000000005</c:v>
                </c:pt>
                <c:pt idx="8">
                  <c:v>0.65</c:v>
                </c:pt>
                <c:pt idx="9">
                  <c:v>0.78200000000000003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AE5-4D51-9E12-8EBE33F6AAA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3+4</c:v>
                </c:pt>
              </c:strCache>
            </c:strRef>
          </c:tx>
          <c:spPr>
            <a:ln w="38100" cap="rnd">
              <a:solidFill>
                <a:srgbClr val="E47E79"/>
              </a:solidFill>
              <a:prstDash val="sysDash"/>
              <a:round/>
            </a:ln>
            <a:effectLst/>
          </c:spPr>
          <c:marker>
            <c:symbol val="none"/>
          </c:marker>
          <c:cat>
            <c:numRef>
              <c:f>Sheet1!$A$2:$A$11</c:f>
              <c:numCache>
                <c:formatCode>General</c:formatCode>
                <c:ptCount val="10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  <c:pt idx="9">
                  <c:v>2024</c:v>
                </c:pt>
              </c:numCache>
            </c:numRef>
          </c:cat>
          <c:val>
            <c:numRef>
              <c:f>Sheet1!$C$2:$C$11</c:f>
              <c:numCache>
                <c:formatCode>0.0%</c:formatCode>
                <c:ptCount val="10"/>
                <c:pt idx="0">
                  <c:v>0.85899999999999999</c:v>
                </c:pt>
                <c:pt idx="1">
                  <c:v>0.876</c:v>
                </c:pt>
                <c:pt idx="2">
                  <c:v>0.872</c:v>
                </c:pt>
                <c:pt idx="3">
                  <c:v>0.876</c:v>
                </c:pt>
                <c:pt idx="4">
                  <c:v>0.86799999999999999</c:v>
                </c:pt>
                <c:pt idx="5">
                  <c:v>0.81699999999999995</c:v>
                </c:pt>
                <c:pt idx="6">
                  <c:v>0.78200000000000003</c:v>
                </c:pt>
                <c:pt idx="7">
                  <c:v>0.81399999999999995</c:v>
                </c:pt>
                <c:pt idx="8">
                  <c:v>0.80700000000000005</c:v>
                </c:pt>
                <c:pt idx="9">
                  <c:v>0.80500000000000005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AE5-4D51-9E12-8EBE33F6AAA6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5+6</c:v>
                </c:pt>
              </c:strCache>
            </c:strRef>
          </c:tx>
          <c:spPr>
            <a:ln w="38100" cap="rnd">
              <a:solidFill>
                <a:srgbClr val="ABB7CB"/>
              </a:solidFill>
              <a:prstDash val="sysDash"/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6.4480046660834067E-2"/>
                  <c:y val="-4.3824062470062194E-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CA0-425E-A773-FDDF1ACF2AC6}"/>
                </c:ext>
              </c:extLst>
            </c:dLbl>
            <c:dLbl>
              <c:idx val="9"/>
              <c:layout>
                <c:manualLayout>
                  <c:x val="-6.7284922718010968E-4"/>
                  <c:y val="-1.431442665066075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CA0-425E-A773-FDDF1ACF2AC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endParaRPr lang="en-IL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Sheet1!$A$2:$A$11</c:f>
              <c:numCache>
                <c:formatCode>General</c:formatCode>
                <c:ptCount val="10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  <c:pt idx="9">
                  <c:v>2024</c:v>
                </c:pt>
              </c:numCache>
            </c:numRef>
          </c:cat>
          <c:val>
            <c:numRef>
              <c:f>Sheet1!$D$2:$D$11</c:f>
              <c:numCache>
                <c:formatCode>0.0%</c:formatCode>
                <c:ptCount val="10"/>
                <c:pt idx="0">
                  <c:v>0.86599999999999999</c:v>
                </c:pt>
                <c:pt idx="1">
                  <c:v>0.88</c:v>
                </c:pt>
                <c:pt idx="2">
                  <c:v>0.88200000000000001</c:v>
                </c:pt>
                <c:pt idx="3">
                  <c:v>0.88300000000000001</c:v>
                </c:pt>
                <c:pt idx="4">
                  <c:v>0.86299999999999999</c:v>
                </c:pt>
                <c:pt idx="5">
                  <c:v>0.82199999999999995</c:v>
                </c:pt>
                <c:pt idx="6">
                  <c:v>0.78700000000000003</c:v>
                </c:pt>
                <c:pt idx="7">
                  <c:v>0.85199999999999998</c:v>
                </c:pt>
                <c:pt idx="8">
                  <c:v>0.83499999999999996</c:v>
                </c:pt>
                <c:pt idx="9">
                  <c:v>0.82299999999999995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FAE5-4D51-9E12-8EBE33F6AAA6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7+8</c:v>
                </c:pt>
              </c:strCache>
            </c:strRef>
          </c:tx>
          <c:spPr>
            <a:ln w="38100" cap="rnd">
              <a:solidFill>
                <a:srgbClr val="7E9ECB"/>
              </a:solidFill>
              <a:prstDash val="sysDash"/>
              <a:round/>
            </a:ln>
            <a:effectLst/>
          </c:spPr>
          <c:marker>
            <c:symbol val="none"/>
          </c:marker>
          <c:dLbls>
            <c:dLbl>
              <c:idx val="0"/>
              <c:dLblPos val="l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CA0-425E-A773-FDDF1ACF2AC6}"/>
                </c:ext>
              </c:extLst>
            </c:dLbl>
            <c:dLbl>
              <c:idx val="9"/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CA0-425E-A773-FDDF1ACF2AC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endParaRPr lang="en-IL"/>
              </a:p>
            </c:txPr>
            <c:dLblPos val="l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Sheet1!$A$2:$A$11</c:f>
              <c:numCache>
                <c:formatCode>General</c:formatCode>
                <c:ptCount val="10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  <c:pt idx="9">
                  <c:v>2024</c:v>
                </c:pt>
              </c:numCache>
            </c:numRef>
          </c:cat>
          <c:val>
            <c:numRef>
              <c:f>Sheet1!$E$2:$E$11</c:f>
              <c:numCache>
                <c:formatCode>0.0%</c:formatCode>
                <c:ptCount val="10"/>
                <c:pt idx="0">
                  <c:v>0.90900000000000003</c:v>
                </c:pt>
                <c:pt idx="1">
                  <c:v>0.91800000000000004</c:v>
                </c:pt>
                <c:pt idx="2">
                  <c:v>0.91</c:v>
                </c:pt>
                <c:pt idx="3">
                  <c:v>0.92800000000000005</c:v>
                </c:pt>
                <c:pt idx="4">
                  <c:v>0.88400000000000001</c:v>
                </c:pt>
                <c:pt idx="5">
                  <c:v>0.875</c:v>
                </c:pt>
                <c:pt idx="6">
                  <c:v>0.87</c:v>
                </c:pt>
                <c:pt idx="7">
                  <c:v>0.92600000000000005</c:v>
                </c:pt>
                <c:pt idx="8">
                  <c:v>0.91</c:v>
                </c:pt>
                <c:pt idx="9">
                  <c:v>0.90600000000000003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FAE5-4D51-9E12-8EBE33F6AAA6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9+10</c:v>
                </c:pt>
              </c:strCache>
            </c:strRef>
          </c:tx>
          <c:spPr>
            <a:ln w="38100" cap="rnd">
              <a:solidFill>
                <a:srgbClr val="2C3C9C"/>
              </a:solidFill>
              <a:prstDash val="sysDash"/>
              <a:round/>
            </a:ln>
            <a:effectLst/>
          </c:spPr>
          <c:marker>
            <c:symbol val="none"/>
          </c:marker>
          <c:dLbls>
            <c:dLbl>
              <c:idx val="0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FAE5-4D51-9E12-8EBE33F6AAA6}"/>
                </c:ext>
              </c:extLst>
            </c:dLbl>
            <c:dLbl>
              <c:idx val="5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FAE5-4D51-9E12-8EBE33F6AAA6}"/>
                </c:ext>
              </c:extLst>
            </c:dLbl>
            <c:dLbl>
              <c:idx val="8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FAE5-4D51-9E12-8EBE33F6AAA6}"/>
                </c:ext>
              </c:extLst>
            </c:dLbl>
            <c:dLbl>
              <c:idx val="9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FAE5-4D51-9E12-8EBE33F6AAA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endParaRPr lang="he-IL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Sheet1!$A$2:$A$11</c:f>
              <c:numCache>
                <c:formatCode>General</c:formatCode>
                <c:ptCount val="10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  <c:pt idx="9">
                  <c:v>2024</c:v>
                </c:pt>
              </c:numCache>
            </c:numRef>
          </c:cat>
          <c:val>
            <c:numRef>
              <c:f>Sheet1!$F$2:$F$11</c:f>
              <c:numCache>
                <c:formatCode>0.0%</c:formatCode>
                <c:ptCount val="10"/>
                <c:pt idx="0">
                  <c:v>0.94299999999999995</c:v>
                </c:pt>
                <c:pt idx="1">
                  <c:v>0.92500000000000004</c:v>
                </c:pt>
                <c:pt idx="2">
                  <c:v>0.93899999999999995</c:v>
                </c:pt>
                <c:pt idx="3">
                  <c:v>0.93400000000000005</c:v>
                </c:pt>
                <c:pt idx="4">
                  <c:v>0.92100000000000004</c:v>
                </c:pt>
                <c:pt idx="5">
                  <c:v>0.89600000000000002</c:v>
                </c:pt>
                <c:pt idx="6">
                  <c:v>0.91600000000000004</c:v>
                </c:pt>
                <c:pt idx="7">
                  <c:v>0.94899999999999995</c:v>
                </c:pt>
                <c:pt idx="8">
                  <c:v>0.94399999999999995</c:v>
                </c:pt>
                <c:pt idx="9">
                  <c:v>0.93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FAE5-4D51-9E12-8EBE33F6AAA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33919600"/>
        <c:axId val="233924880"/>
      </c:lineChart>
      <c:catAx>
        <c:axId val="2339196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pPr>
            <a:endParaRPr lang="he-IL"/>
          </a:p>
        </c:txPr>
        <c:crossAx val="233924880"/>
        <c:crosses val="autoZero"/>
        <c:auto val="1"/>
        <c:lblAlgn val="ctr"/>
        <c:lblOffset val="100"/>
        <c:noMultiLvlLbl val="0"/>
      </c:catAx>
      <c:valAx>
        <c:axId val="2339248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r>
                  <a:rPr lang="he-IL"/>
                  <a:t>שיעור מתוקנן</a:t>
                </a:r>
                <a:endParaRPr 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defRPr>
              </a:pPr>
              <a:endParaRPr lang="en-US"/>
            </a:p>
          </c:txPr>
        </c:title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pPr>
            <a:endParaRPr lang="he-IL"/>
          </a:p>
        </c:txPr>
        <c:crossAx val="233919600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15875">
      <a:solidFill>
        <a:schemeClr val="accent1"/>
      </a:solidFill>
    </a:ln>
    <a:effectLst/>
  </c:spPr>
  <c:txPr>
    <a:bodyPr/>
    <a:lstStyle/>
    <a:p>
      <a:pPr>
        <a:defRPr sz="1600"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pPr>
      <a:endParaRPr lang="he-IL"/>
    </a:p>
  </c:txPr>
  <c:externalData r:id="rId3">
    <c:autoUpdate val="0"/>
  </c:externalData>
  <c:userShapes r:id="rId4"/>
</c:chartSpace>
</file>

<file path=ppt/charts/chart3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0396967045785953E-2"/>
          <c:y val="6.6457729282059605E-2"/>
          <c:w val="0.8832809349918217"/>
          <c:h val="0.83375850722515377"/>
        </c:manualLayout>
      </c:layout>
      <c:lineChart>
        <c:grouping val="standard"/>
        <c:varyColors val="0"/>
        <c:ser>
          <c:idx val="5"/>
          <c:order val="0"/>
          <c:tx>
            <c:strRef>
              <c:f>Sheet1!$G$1</c:f>
              <c:strCache>
                <c:ptCount val="1"/>
                <c:pt idx="0">
                  <c:v>1+22</c:v>
                </c:pt>
              </c:strCache>
            </c:strRef>
          </c:tx>
          <c:spPr>
            <a:ln w="38100" cap="rnd">
              <a:solidFill>
                <a:srgbClr val="EE563A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dLblPos val="l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9F24-43D6-A6C7-150960D39391}"/>
                </c:ext>
              </c:extLst>
            </c:dLbl>
            <c:dLbl>
              <c:idx val="9"/>
              <c:layout>
                <c:manualLayout>
                  <c:x val="-8.005249343833792E-4"/>
                  <c:y val="2.293064986304369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9F24-43D6-A6C7-150960D3939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endParaRPr lang="he-IL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Sheet1!$A$2:$A$11</c:f>
              <c:numCache>
                <c:formatCode>General</c:formatCode>
                <c:ptCount val="10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  <c:pt idx="9">
                  <c:v>2024</c:v>
                </c:pt>
              </c:numCache>
            </c:numRef>
          </c:cat>
          <c:val>
            <c:numRef>
              <c:f>Sheet1!$G$2:$G$11</c:f>
              <c:numCache>
                <c:formatCode>0.0%</c:formatCode>
                <c:ptCount val="10"/>
                <c:pt idx="0">
                  <c:v>0.51600000000000001</c:v>
                </c:pt>
                <c:pt idx="1">
                  <c:v>0.51100000000000001</c:v>
                </c:pt>
                <c:pt idx="2">
                  <c:v>0.53600000000000003</c:v>
                </c:pt>
                <c:pt idx="3">
                  <c:v>0.56100000000000005</c:v>
                </c:pt>
                <c:pt idx="4">
                  <c:v>0.56200000000000006</c:v>
                </c:pt>
                <c:pt idx="5">
                  <c:v>0.55800000000000005</c:v>
                </c:pt>
                <c:pt idx="6">
                  <c:v>0.497</c:v>
                </c:pt>
                <c:pt idx="7">
                  <c:v>0.48899999999999999</c:v>
                </c:pt>
                <c:pt idx="8">
                  <c:v>0.41799999999999998</c:v>
                </c:pt>
                <c:pt idx="9">
                  <c:v>0.35399999999999998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F24-43D6-A6C7-150960D39391}"/>
            </c:ext>
          </c:extLst>
        </c:ser>
        <c:ser>
          <c:idx val="6"/>
          <c:order val="1"/>
          <c:tx>
            <c:strRef>
              <c:f>Sheet1!$H$1</c:f>
              <c:strCache>
                <c:ptCount val="1"/>
                <c:pt idx="0">
                  <c:v>3+43</c:v>
                </c:pt>
              </c:strCache>
            </c:strRef>
          </c:tx>
          <c:spPr>
            <a:ln w="38100" cap="rnd">
              <a:solidFill>
                <a:srgbClr val="E47E79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dLblPos val="l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C57-40D6-AC8D-291D9B28C2D1}"/>
                </c:ext>
              </c:extLst>
            </c:dLbl>
            <c:dLbl>
              <c:idx val="9"/>
              <c:layout>
                <c:manualLayout>
                  <c:x val="0"/>
                  <c:y val="0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C57-40D6-AC8D-291D9B28C2D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endParaRPr lang="en-IL"/>
              </a:p>
            </c:txPr>
            <c:dLblPos val="l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Sheet1!$A$2:$A$11</c:f>
              <c:numCache>
                <c:formatCode>General</c:formatCode>
                <c:ptCount val="10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  <c:pt idx="9">
                  <c:v>2024</c:v>
                </c:pt>
              </c:numCache>
            </c:numRef>
          </c:cat>
          <c:val>
            <c:numRef>
              <c:f>Sheet1!$H$2:$H$11</c:f>
              <c:numCache>
                <c:formatCode>0.0%</c:formatCode>
                <c:ptCount val="10"/>
                <c:pt idx="0">
                  <c:v>0.46300000000000002</c:v>
                </c:pt>
                <c:pt idx="1">
                  <c:v>0.434</c:v>
                </c:pt>
                <c:pt idx="2">
                  <c:v>0.40300000000000002</c:v>
                </c:pt>
                <c:pt idx="3">
                  <c:v>0.38300000000000001</c:v>
                </c:pt>
                <c:pt idx="4">
                  <c:v>0.35499999999999998</c:v>
                </c:pt>
                <c:pt idx="5">
                  <c:v>0.34100000000000003</c:v>
                </c:pt>
                <c:pt idx="6">
                  <c:v>0.33</c:v>
                </c:pt>
                <c:pt idx="7">
                  <c:v>0.30399999999999999</c:v>
                </c:pt>
                <c:pt idx="8">
                  <c:v>0.26600000000000001</c:v>
                </c:pt>
                <c:pt idx="9">
                  <c:v>0.23699999999999999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9F24-43D6-A6C7-150960D39391}"/>
            </c:ext>
          </c:extLst>
        </c:ser>
        <c:ser>
          <c:idx val="7"/>
          <c:order val="2"/>
          <c:tx>
            <c:strRef>
              <c:f>Sheet1!$I$1</c:f>
              <c:strCache>
                <c:ptCount val="1"/>
                <c:pt idx="0">
                  <c:v>5+64</c:v>
                </c:pt>
              </c:strCache>
            </c:strRef>
          </c:tx>
          <c:spPr>
            <a:ln w="38100" cap="rnd">
              <a:solidFill>
                <a:srgbClr val="ABB7CB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dLblPos val="l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C57-40D6-AC8D-291D9B28C2D1}"/>
                </c:ext>
              </c:extLst>
            </c:dLbl>
            <c:dLbl>
              <c:idx val="9"/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C57-40D6-AC8D-291D9B28C2D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endParaRPr lang="en-IL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Sheet1!$A$2:$A$11</c:f>
              <c:numCache>
                <c:formatCode>General</c:formatCode>
                <c:ptCount val="10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  <c:pt idx="9">
                  <c:v>2024</c:v>
                </c:pt>
              </c:numCache>
            </c:numRef>
          </c:cat>
          <c:val>
            <c:numRef>
              <c:f>Sheet1!$I$2:$I$11</c:f>
              <c:numCache>
                <c:formatCode>0.0%</c:formatCode>
                <c:ptCount val="10"/>
                <c:pt idx="0">
                  <c:v>0.33800000000000002</c:v>
                </c:pt>
                <c:pt idx="1">
                  <c:v>0.32400000000000001</c:v>
                </c:pt>
                <c:pt idx="2">
                  <c:v>0.33</c:v>
                </c:pt>
                <c:pt idx="3">
                  <c:v>0.314</c:v>
                </c:pt>
                <c:pt idx="4">
                  <c:v>0.30099999999999999</c:v>
                </c:pt>
                <c:pt idx="5">
                  <c:v>0.26300000000000001</c:v>
                </c:pt>
                <c:pt idx="6">
                  <c:v>0.23799999999999999</c:v>
                </c:pt>
                <c:pt idx="7">
                  <c:v>0.20699999999999999</c:v>
                </c:pt>
                <c:pt idx="8">
                  <c:v>0.16300000000000001</c:v>
                </c:pt>
                <c:pt idx="9">
                  <c:v>0.14299999999999999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9F24-43D6-A6C7-150960D39391}"/>
            </c:ext>
          </c:extLst>
        </c:ser>
        <c:ser>
          <c:idx val="8"/>
          <c:order val="3"/>
          <c:tx>
            <c:strRef>
              <c:f>Sheet1!$J$1</c:f>
              <c:strCache>
                <c:ptCount val="1"/>
                <c:pt idx="0">
                  <c:v>7+85</c:v>
                </c:pt>
              </c:strCache>
            </c:strRef>
          </c:tx>
          <c:spPr>
            <a:ln w="38100" cap="rnd">
              <a:solidFill>
                <a:srgbClr val="7E9ECB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dLblPos val="l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8C57-40D6-AC8D-291D9B28C2D1}"/>
                </c:ext>
              </c:extLst>
            </c:dLbl>
            <c:dLbl>
              <c:idx val="9"/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8C57-40D6-AC8D-291D9B28C2D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endParaRPr lang="en-IL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Sheet1!$A$2:$A$11</c:f>
              <c:numCache>
                <c:formatCode>General</c:formatCode>
                <c:ptCount val="10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  <c:pt idx="9">
                  <c:v>2024</c:v>
                </c:pt>
              </c:numCache>
            </c:numRef>
          </c:cat>
          <c:val>
            <c:numRef>
              <c:f>Sheet1!$J$2:$J$11</c:f>
              <c:numCache>
                <c:formatCode>0.0%</c:formatCode>
                <c:ptCount val="10"/>
                <c:pt idx="0">
                  <c:v>0.224</c:v>
                </c:pt>
                <c:pt idx="1">
                  <c:v>0.22500000000000001</c:v>
                </c:pt>
                <c:pt idx="2">
                  <c:v>0.218</c:v>
                </c:pt>
                <c:pt idx="3">
                  <c:v>0.184</c:v>
                </c:pt>
                <c:pt idx="4">
                  <c:v>0.191</c:v>
                </c:pt>
                <c:pt idx="5">
                  <c:v>0.161</c:v>
                </c:pt>
                <c:pt idx="6">
                  <c:v>0.14000000000000001</c:v>
                </c:pt>
                <c:pt idx="7">
                  <c:v>0.13100000000000001</c:v>
                </c:pt>
                <c:pt idx="8">
                  <c:v>9.1999999999999998E-2</c:v>
                </c:pt>
                <c:pt idx="9">
                  <c:v>6.8000000000000005E-2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9F24-43D6-A6C7-150960D39391}"/>
            </c:ext>
          </c:extLst>
        </c:ser>
        <c:ser>
          <c:idx val="9"/>
          <c:order val="4"/>
          <c:tx>
            <c:strRef>
              <c:f>Sheet1!$K$1</c:f>
              <c:strCache>
                <c:ptCount val="1"/>
                <c:pt idx="0">
                  <c:v>9+106</c:v>
                </c:pt>
              </c:strCache>
            </c:strRef>
          </c:tx>
          <c:spPr>
            <a:ln w="38100" cap="rnd">
              <a:solidFill>
                <a:schemeClr val="tx2">
                  <a:lumMod val="75000"/>
                  <a:lumOff val="25000"/>
                </a:schemeClr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3.4305603103959831E-2"/>
                  <c:y val="3.534567536761174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9F24-43D6-A6C7-150960D39391}"/>
                </c:ext>
              </c:extLst>
            </c:dLbl>
            <c:dLbl>
              <c:idx val="9"/>
              <c:layout>
                <c:manualLayout>
                  <c:x val="4.4082125603864732E-3"/>
                  <c:y val="5.8360395482103791E-4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9F24-43D6-A6C7-150960D3939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endParaRPr lang="he-IL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Sheet1!$A$2:$A$11</c:f>
              <c:numCache>
                <c:formatCode>General</c:formatCode>
                <c:ptCount val="10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  <c:pt idx="9">
                  <c:v>2024</c:v>
                </c:pt>
              </c:numCache>
            </c:numRef>
          </c:cat>
          <c:val>
            <c:numRef>
              <c:f>Sheet1!$K$2:$K$11</c:f>
              <c:numCache>
                <c:formatCode>0.0%</c:formatCode>
                <c:ptCount val="10"/>
                <c:pt idx="0">
                  <c:v>0.17</c:v>
                </c:pt>
                <c:pt idx="1">
                  <c:v>0.182</c:v>
                </c:pt>
                <c:pt idx="2">
                  <c:v>0.217</c:v>
                </c:pt>
                <c:pt idx="3">
                  <c:v>0.193</c:v>
                </c:pt>
                <c:pt idx="4">
                  <c:v>0.21</c:v>
                </c:pt>
                <c:pt idx="5">
                  <c:v>0.16200000000000001</c:v>
                </c:pt>
                <c:pt idx="6">
                  <c:v>9.5000000000000001E-2</c:v>
                </c:pt>
                <c:pt idx="7">
                  <c:v>7.8E-2</c:v>
                </c:pt>
                <c:pt idx="8">
                  <c:v>5.8000000000000003E-2</c:v>
                </c:pt>
                <c:pt idx="9">
                  <c:v>2.5000000000000001E-2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9F24-43D6-A6C7-150960D3939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33919600"/>
        <c:axId val="233924880"/>
      </c:lineChart>
      <c:catAx>
        <c:axId val="2339196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pPr>
            <a:endParaRPr lang="he-IL"/>
          </a:p>
        </c:txPr>
        <c:crossAx val="233924880"/>
        <c:crosses val="autoZero"/>
        <c:auto val="1"/>
        <c:lblAlgn val="ctr"/>
        <c:lblOffset val="100"/>
        <c:noMultiLvlLbl val="0"/>
      </c:catAx>
      <c:valAx>
        <c:axId val="233924880"/>
        <c:scaling>
          <c:orientation val="minMax"/>
          <c:max val="0.60000000000000009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r>
                  <a:rPr lang="he-IL"/>
                  <a:t>שיעור מתוקנן</a:t>
                </a:r>
                <a:endParaRPr 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defRPr>
              </a:pPr>
              <a:endParaRPr lang="en-US"/>
            </a:p>
          </c:txPr>
        </c:title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pPr>
            <a:endParaRPr lang="he-IL"/>
          </a:p>
        </c:txPr>
        <c:crossAx val="2339196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15875">
      <a:solidFill>
        <a:schemeClr val="accent1"/>
      </a:solidFill>
    </a:ln>
    <a:effectLst/>
  </c:spPr>
  <c:txPr>
    <a:bodyPr/>
    <a:lstStyle/>
    <a:p>
      <a:pPr>
        <a:defRPr sz="1600"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pPr>
      <a:endParaRPr lang="he-IL"/>
    </a:p>
  </c:txPr>
  <c:externalData r:id="rId3">
    <c:autoUpdate val="0"/>
  </c:externalData>
  <c:userShapes r:id="rId4"/>
</c:chartSpace>
</file>

<file path=ppt/charts/chart3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343404085358895"/>
          <c:y val="3.6661668071096061E-2"/>
          <c:w val="0.8832809349918217"/>
          <c:h val="0.83375850722515377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1+2</c:v>
                </c:pt>
              </c:strCache>
            </c:strRef>
          </c:tx>
          <c:spPr>
            <a:ln w="38100" cap="rnd">
              <a:solidFill>
                <a:srgbClr val="EE563A"/>
              </a:solidFill>
              <a:prstDash val="sysDash"/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3.2303815283959092E-2"/>
                  <c:y val="3.121499639880882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AE5-4D51-9E12-8EBE33F6AAA6}"/>
                </c:ext>
              </c:extLst>
            </c:dLbl>
            <c:dLbl>
              <c:idx val="5"/>
              <c:layout>
                <c:manualLayout>
                  <c:x val="-1.5395602723572597E-2"/>
                  <c:y val="-6.218156346392767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FAE5-4D51-9E12-8EBE33F6AAA6}"/>
                </c:ext>
              </c:extLst>
            </c:dLbl>
            <c:dLbl>
              <c:idx val="8"/>
              <c:layout>
                <c:manualLayout>
                  <c:x val="-2.3849709003765835E-2"/>
                  <c:y val="2.245906891167728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FAE5-4D51-9E12-8EBE33F6AAA6}"/>
                </c:ext>
              </c:extLst>
            </c:dLbl>
            <c:dLbl>
              <c:idx val="9"/>
              <c:layout>
                <c:manualLayout>
                  <c:x val="0"/>
                  <c:y val="2.4642359284972964E-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FAE5-4D51-9E12-8EBE33F6AAA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endParaRPr lang="he-IL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Sheet1!$A$2:$A$11</c:f>
              <c:numCache>
                <c:formatCode>General</c:formatCode>
                <c:ptCount val="10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  <c:pt idx="9">
                  <c:v>2024</c:v>
                </c:pt>
              </c:numCache>
            </c:numRef>
          </c:cat>
          <c:val>
            <c:numRef>
              <c:f>Sheet1!$B$2:$B$11</c:f>
              <c:numCache>
                <c:formatCode>0.0%</c:formatCode>
                <c:ptCount val="10"/>
                <c:pt idx="0">
                  <c:v>0.83599999999999997</c:v>
                </c:pt>
                <c:pt idx="1">
                  <c:v>0.80100000000000005</c:v>
                </c:pt>
                <c:pt idx="2">
                  <c:v>0.77300000000000002</c:v>
                </c:pt>
                <c:pt idx="3">
                  <c:v>0.82</c:v>
                </c:pt>
                <c:pt idx="4">
                  <c:v>0.79200000000000004</c:v>
                </c:pt>
                <c:pt idx="5">
                  <c:v>0.64400000000000002</c:v>
                </c:pt>
                <c:pt idx="6">
                  <c:v>0.67200000000000004</c:v>
                </c:pt>
                <c:pt idx="7">
                  <c:v>0.67600000000000005</c:v>
                </c:pt>
                <c:pt idx="8">
                  <c:v>0.65</c:v>
                </c:pt>
                <c:pt idx="9">
                  <c:v>0.78200000000000003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AE5-4D51-9E12-8EBE33F6AAA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3+4</c:v>
                </c:pt>
              </c:strCache>
            </c:strRef>
          </c:tx>
          <c:spPr>
            <a:ln w="38100" cap="rnd">
              <a:solidFill>
                <a:srgbClr val="E47E79"/>
              </a:solidFill>
              <a:prstDash val="sysDash"/>
              <a:round/>
            </a:ln>
            <a:effectLst/>
          </c:spPr>
          <c:marker>
            <c:symbol val="none"/>
          </c:marker>
          <c:cat>
            <c:numRef>
              <c:f>Sheet1!$A$2:$A$11</c:f>
              <c:numCache>
                <c:formatCode>General</c:formatCode>
                <c:ptCount val="10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  <c:pt idx="9">
                  <c:v>2024</c:v>
                </c:pt>
              </c:numCache>
            </c:numRef>
          </c:cat>
          <c:val>
            <c:numRef>
              <c:f>Sheet1!$C$2:$C$11</c:f>
              <c:numCache>
                <c:formatCode>0.0%</c:formatCode>
                <c:ptCount val="10"/>
                <c:pt idx="0">
                  <c:v>0.85899999999999999</c:v>
                </c:pt>
                <c:pt idx="1">
                  <c:v>0.876</c:v>
                </c:pt>
                <c:pt idx="2">
                  <c:v>0.872</c:v>
                </c:pt>
                <c:pt idx="3">
                  <c:v>0.876</c:v>
                </c:pt>
                <c:pt idx="4">
                  <c:v>0.86799999999999999</c:v>
                </c:pt>
                <c:pt idx="5">
                  <c:v>0.81699999999999995</c:v>
                </c:pt>
                <c:pt idx="6">
                  <c:v>0.78200000000000003</c:v>
                </c:pt>
                <c:pt idx="7">
                  <c:v>0.81399999999999995</c:v>
                </c:pt>
                <c:pt idx="8">
                  <c:v>0.80700000000000005</c:v>
                </c:pt>
                <c:pt idx="9">
                  <c:v>0.80500000000000005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AE5-4D51-9E12-8EBE33F6AAA6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5+6</c:v>
                </c:pt>
              </c:strCache>
            </c:strRef>
          </c:tx>
          <c:spPr>
            <a:ln w="38100" cap="rnd">
              <a:solidFill>
                <a:srgbClr val="ABB7CB"/>
              </a:solidFill>
              <a:prstDash val="sysDash"/>
              <a:round/>
            </a:ln>
            <a:effectLst/>
          </c:spPr>
          <c:marker>
            <c:symbol val="none"/>
          </c:marker>
          <c:cat>
            <c:numRef>
              <c:f>Sheet1!$A$2:$A$11</c:f>
              <c:numCache>
                <c:formatCode>General</c:formatCode>
                <c:ptCount val="10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  <c:pt idx="9">
                  <c:v>2024</c:v>
                </c:pt>
              </c:numCache>
            </c:numRef>
          </c:cat>
          <c:val>
            <c:numRef>
              <c:f>Sheet1!$D$2:$D$11</c:f>
              <c:numCache>
                <c:formatCode>0.0%</c:formatCode>
                <c:ptCount val="10"/>
                <c:pt idx="0">
                  <c:v>0.86599999999999999</c:v>
                </c:pt>
                <c:pt idx="1">
                  <c:v>0.88</c:v>
                </c:pt>
                <c:pt idx="2">
                  <c:v>0.88200000000000001</c:v>
                </c:pt>
                <c:pt idx="3">
                  <c:v>0.88300000000000001</c:v>
                </c:pt>
                <c:pt idx="4">
                  <c:v>0.86299999999999999</c:v>
                </c:pt>
                <c:pt idx="5">
                  <c:v>0.82199999999999995</c:v>
                </c:pt>
                <c:pt idx="6">
                  <c:v>0.78700000000000003</c:v>
                </c:pt>
                <c:pt idx="7">
                  <c:v>0.85199999999999998</c:v>
                </c:pt>
                <c:pt idx="8">
                  <c:v>0.83499999999999996</c:v>
                </c:pt>
                <c:pt idx="9">
                  <c:v>0.82299999999999995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FAE5-4D51-9E12-8EBE33F6AAA6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7+8</c:v>
                </c:pt>
              </c:strCache>
            </c:strRef>
          </c:tx>
          <c:spPr>
            <a:ln w="38100" cap="rnd">
              <a:solidFill>
                <a:srgbClr val="7E9ECB"/>
              </a:solidFill>
              <a:prstDash val="sysDash"/>
              <a:round/>
            </a:ln>
            <a:effectLst/>
          </c:spPr>
          <c:marker>
            <c:symbol val="none"/>
          </c:marker>
          <c:cat>
            <c:numRef>
              <c:f>Sheet1!$A$2:$A$11</c:f>
              <c:numCache>
                <c:formatCode>General</c:formatCode>
                <c:ptCount val="10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  <c:pt idx="9">
                  <c:v>2024</c:v>
                </c:pt>
              </c:numCache>
            </c:numRef>
          </c:cat>
          <c:val>
            <c:numRef>
              <c:f>Sheet1!$E$2:$E$11</c:f>
              <c:numCache>
                <c:formatCode>0.0%</c:formatCode>
                <c:ptCount val="10"/>
                <c:pt idx="0">
                  <c:v>0.90900000000000003</c:v>
                </c:pt>
                <c:pt idx="1">
                  <c:v>0.91800000000000004</c:v>
                </c:pt>
                <c:pt idx="2">
                  <c:v>0.91</c:v>
                </c:pt>
                <c:pt idx="3">
                  <c:v>0.92800000000000005</c:v>
                </c:pt>
                <c:pt idx="4">
                  <c:v>0.88400000000000001</c:v>
                </c:pt>
                <c:pt idx="5">
                  <c:v>0.875</c:v>
                </c:pt>
                <c:pt idx="6">
                  <c:v>0.87</c:v>
                </c:pt>
                <c:pt idx="7">
                  <c:v>0.92600000000000005</c:v>
                </c:pt>
                <c:pt idx="8">
                  <c:v>0.91</c:v>
                </c:pt>
                <c:pt idx="9">
                  <c:v>0.90600000000000003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FAE5-4D51-9E12-8EBE33F6AAA6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9+10</c:v>
                </c:pt>
              </c:strCache>
            </c:strRef>
          </c:tx>
          <c:spPr>
            <a:ln w="38100" cap="rnd">
              <a:solidFill>
                <a:srgbClr val="2C3C9C"/>
              </a:solidFill>
              <a:prstDash val="sysDash"/>
              <a:round/>
            </a:ln>
            <a:effectLst/>
          </c:spPr>
          <c:marker>
            <c:symbol val="none"/>
          </c:marker>
          <c:dLbls>
            <c:dLbl>
              <c:idx val="0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FAE5-4D51-9E12-8EBE33F6AAA6}"/>
                </c:ext>
              </c:extLst>
            </c:dLbl>
            <c:dLbl>
              <c:idx val="5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FAE5-4D51-9E12-8EBE33F6AAA6}"/>
                </c:ext>
              </c:extLst>
            </c:dLbl>
            <c:dLbl>
              <c:idx val="8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FAE5-4D51-9E12-8EBE33F6AAA6}"/>
                </c:ext>
              </c:extLst>
            </c:dLbl>
            <c:dLbl>
              <c:idx val="9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FAE5-4D51-9E12-8EBE33F6AAA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endParaRPr lang="he-IL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Sheet1!$A$2:$A$11</c:f>
              <c:numCache>
                <c:formatCode>General</c:formatCode>
                <c:ptCount val="10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  <c:pt idx="9">
                  <c:v>2024</c:v>
                </c:pt>
              </c:numCache>
            </c:numRef>
          </c:cat>
          <c:val>
            <c:numRef>
              <c:f>Sheet1!$F$2:$F$11</c:f>
              <c:numCache>
                <c:formatCode>0.0%</c:formatCode>
                <c:ptCount val="10"/>
                <c:pt idx="0">
                  <c:v>0.94299999999999995</c:v>
                </c:pt>
                <c:pt idx="1">
                  <c:v>0.92500000000000004</c:v>
                </c:pt>
                <c:pt idx="2">
                  <c:v>0.93899999999999995</c:v>
                </c:pt>
                <c:pt idx="3">
                  <c:v>0.93400000000000005</c:v>
                </c:pt>
                <c:pt idx="4">
                  <c:v>0.92100000000000004</c:v>
                </c:pt>
                <c:pt idx="5">
                  <c:v>0.89600000000000002</c:v>
                </c:pt>
                <c:pt idx="6">
                  <c:v>0.91600000000000004</c:v>
                </c:pt>
                <c:pt idx="7">
                  <c:v>0.94899999999999995</c:v>
                </c:pt>
                <c:pt idx="8">
                  <c:v>0.94399999999999995</c:v>
                </c:pt>
                <c:pt idx="9">
                  <c:v>0.93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FAE5-4D51-9E12-8EBE33F6AAA6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1+22</c:v>
                </c:pt>
              </c:strCache>
            </c:strRef>
          </c:tx>
          <c:spPr>
            <a:ln w="38100" cap="rnd">
              <a:solidFill>
                <a:srgbClr val="EE563A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9F24-43D6-A6C7-150960D39391}"/>
                </c:ext>
              </c:extLst>
            </c:dLbl>
            <c:dLbl>
              <c:idx val="9"/>
              <c:layout>
                <c:manualLayout>
                  <c:x val="-8.005249343833792E-4"/>
                  <c:y val="2.293064986304369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9F24-43D6-A6C7-150960D3939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endParaRPr lang="he-IL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Sheet1!$A$2:$A$11</c:f>
              <c:numCache>
                <c:formatCode>General</c:formatCode>
                <c:ptCount val="10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  <c:pt idx="9">
                  <c:v>2024</c:v>
                </c:pt>
              </c:numCache>
            </c:numRef>
          </c:cat>
          <c:val>
            <c:numRef>
              <c:f>Sheet1!$G$2:$G$11</c:f>
              <c:numCache>
                <c:formatCode>0.0%</c:formatCode>
                <c:ptCount val="10"/>
                <c:pt idx="0">
                  <c:v>0.51600000000000001</c:v>
                </c:pt>
                <c:pt idx="1">
                  <c:v>0.51100000000000001</c:v>
                </c:pt>
                <c:pt idx="2">
                  <c:v>0.53600000000000003</c:v>
                </c:pt>
                <c:pt idx="3">
                  <c:v>0.56100000000000005</c:v>
                </c:pt>
                <c:pt idx="4">
                  <c:v>0.56200000000000006</c:v>
                </c:pt>
                <c:pt idx="5">
                  <c:v>0.55800000000000005</c:v>
                </c:pt>
                <c:pt idx="6">
                  <c:v>0.497</c:v>
                </c:pt>
                <c:pt idx="7">
                  <c:v>0.48899999999999999</c:v>
                </c:pt>
                <c:pt idx="8">
                  <c:v>0.41799999999999998</c:v>
                </c:pt>
                <c:pt idx="9">
                  <c:v>0.35399999999999998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F24-43D6-A6C7-150960D39391}"/>
            </c:ext>
          </c:extLst>
        </c:ser>
        <c:ser>
          <c:idx val="6"/>
          <c:order val="6"/>
          <c:tx>
            <c:strRef>
              <c:f>Sheet1!$H$1</c:f>
              <c:strCache>
                <c:ptCount val="1"/>
                <c:pt idx="0">
                  <c:v>3+43</c:v>
                </c:pt>
              </c:strCache>
            </c:strRef>
          </c:tx>
          <c:spPr>
            <a:ln w="38100" cap="rnd">
              <a:solidFill>
                <a:srgbClr val="E47E79"/>
              </a:solidFill>
              <a:round/>
            </a:ln>
            <a:effectLst/>
          </c:spPr>
          <c:marker>
            <c:symbol val="none"/>
          </c:marker>
          <c:cat>
            <c:numRef>
              <c:f>Sheet1!$A$2:$A$11</c:f>
              <c:numCache>
                <c:formatCode>General</c:formatCode>
                <c:ptCount val="10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  <c:pt idx="9">
                  <c:v>2024</c:v>
                </c:pt>
              </c:numCache>
            </c:numRef>
          </c:cat>
          <c:val>
            <c:numRef>
              <c:f>Sheet1!$H$2:$H$11</c:f>
              <c:numCache>
                <c:formatCode>0.0%</c:formatCode>
                <c:ptCount val="10"/>
                <c:pt idx="0">
                  <c:v>0.46300000000000002</c:v>
                </c:pt>
                <c:pt idx="1">
                  <c:v>0.434</c:v>
                </c:pt>
                <c:pt idx="2">
                  <c:v>0.40300000000000002</c:v>
                </c:pt>
                <c:pt idx="3">
                  <c:v>0.38300000000000001</c:v>
                </c:pt>
                <c:pt idx="4">
                  <c:v>0.35499999999999998</c:v>
                </c:pt>
                <c:pt idx="5">
                  <c:v>0.34100000000000003</c:v>
                </c:pt>
                <c:pt idx="6">
                  <c:v>0.33</c:v>
                </c:pt>
                <c:pt idx="7">
                  <c:v>0.30399999999999999</c:v>
                </c:pt>
                <c:pt idx="8">
                  <c:v>0.26600000000000001</c:v>
                </c:pt>
                <c:pt idx="9">
                  <c:v>0.23699999999999999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9F24-43D6-A6C7-150960D39391}"/>
            </c:ext>
          </c:extLst>
        </c:ser>
        <c:ser>
          <c:idx val="7"/>
          <c:order val="7"/>
          <c:tx>
            <c:strRef>
              <c:f>Sheet1!$I$1</c:f>
              <c:strCache>
                <c:ptCount val="1"/>
                <c:pt idx="0">
                  <c:v>5+64</c:v>
                </c:pt>
              </c:strCache>
            </c:strRef>
          </c:tx>
          <c:spPr>
            <a:ln w="38100" cap="rnd">
              <a:solidFill>
                <a:srgbClr val="ABB7CB"/>
              </a:solidFill>
              <a:round/>
            </a:ln>
            <a:effectLst/>
          </c:spPr>
          <c:marker>
            <c:symbol val="none"/>
          </c:marker>
          <c:cat>
            <c:numRef>
              <c:f>Sheet1!$A$2:$A$11</c:f>
              <c:numCache>
                <c:formatCode>General</c:formatCode>
                <c:ptCount val="10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  <c:pt idx="9">
                  <c:v>2024</c:v>
                </c:pt>
              </c:numCache>
            </c:numRef>
          </c:cat>
          <c:val>
            <c:numRef>
              <c:f>Sheet1!$I$2:$I$11</c:f>
              <c:numCache>
                <c:formatCode>0.0%</c:formatCode>
                <c:ptCount val="10"/>
                <c:pt idx="0">
                  <c:v>0.33800000000000002</c:v>
                </c:pt>
                <c:pt idx="1">
                  <c:v>0.32400000000000001</c:v>
                </c:pt>
                <c:pt idx="2">
                  <c:v>0.33</c:v>
                </c:pt>
                <c:pt idx="3">
                  <c:v>0.314</c:v>
                </c:pt>
                <c:pt idx="4">
                  <c:v>0.30099999999999999</c:v>
                </c:pt>
                <c:pt idx="5">
                  <c:v>0.26300000000000001</c:v>
                </c:pt>
                <c:pt idx="6">
                  <c:v>0.23799999999999999</c:v>
                </c:pt>
                <c:pt idx="7">
                  <c:v>0.20699999999999999</c:v>
                </c:pt>
                <c:pt idx="8">
                  <c:v>0.16300000000000001</c:v>
                </c:pt>
                <c:pt idx="9">
                  <c:v>0.14299999999999999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9F24-43D6-A6C7-150960D39391}"/>
            </c:ext>
          </c:extLst>
        </c:ser>
        <c:ser>
          <c:idx val="8"/>
          <c:order val="8"/>
          <c:tx>
            <c:strRef>
              <c:f>Sheet1!$J$1</c:f>
              <c:strCache>
                <c:ptCount val="1"/>
                <c:pt idx="0">
                  <c:v>7+85</c:v>
                </c:pt>
              </c:strCache>
            </c:strRef>
          </c:tx>
          <c:spPr>
            <a:ln w="38100" cap="rnd">
              <a:solidFill>
                <a:srgbClr val="7E9ECB"/>
              </a:solidFill>
              <a:round/>
            </a:ln>
            <a:effectLst/>
          </c:spPr>
          <c:marker>
            <c:symbol val="none"/>
          </c:marker>
          <c:cat>
            <c:numRef>
              <c:f>Sheet1!$A$2:$A$11</c:f>
              <c:numCache>
                <c:formatCode>General</c:formatCode>
                <c:ptCount val="10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  <c:pt idx="9">
                  <c:v>2024</c:v>
                </c:pt>
              </c:numCache>
            </c:numRef>
          </c:cat>
          <c:val>
            <c:numRef>
              <c:f>Sheet1!$J$2:$J$11</c:f>
              <c:numCache>
                <c:formatCode>0.0%</c:formatCode>
                <c:ptCount val="10"/>
                <c:pt idx="0">
                  <c:v>0.224</c:v>
                </c:pt>
                <c:pt idx="1">
                  <c:v>0.22500000000000001</c:v>
                </c:pt>
                <c:pt idx="2">
                  <c:v>0.218</c:v>
                </c:pt>
                <c:pt idx="3">
                  <c:v>0.184</c:v>
                </c:pt>
                <c:pt idx="4">
                  <c:v>0.191</c:v>
                </c:pt>
                <c:pt idx="5">
                  <c:v>0.161</c:v>
                </c:pt>
                <c:pt idx="6">
                  <c:v>0.14000000000000001</c:v>
                </c:pt>
                <c:pt idx="7">
                  <c:v>0.13100000000000001</c:v>
                </c:pt>
                <c:pt idx="8">
                  <c:v>9.1999999999999998E-2</c:v>
                </c:pt>
                <c:pt idx="9">
                  <c:v>6.8000000000000005E-2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9F24-43D6-A6C7-150960D39391}"/>
            </c:ext>
          </c:extLst>
        </c:ser>
        <c:ser>
          <c:idx val="9"/>
          <c:order val="9"/>
          <c:tx>
            <c:strRef>
              <c:f>Sheet1!$K$1</c:f>
              <c:strCache>
                <c:ptCount val="1"/>
                <c:pt idx="0">
                  <c:v>9+106</c:v>
                </c:pt>
              </c:strCache>
            </c:strRef>
          </c:tx>
          <c:spPr>
            <a:ln w="38100" cap="rnd">
              <a:solidFill>
                <a:schemeClr val="tx2">
                  <a:lumMod val="75000"/>
                  <a:lumOff val="25000"/>
                </a:schemeClr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3.4305603103959831E-2"/>
                  <c:y val="3.534567536761174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9F24-43D6-A6C7-150960D39391}"/>
                </c:ext>
              </c:extLst>
            </c:dLbl>
            <c:dLbl>
              <c:idx val="9"/>
              <c:layout>
                <c:manualLayout>
                  <c:x val="4.4082125603864732E-3"/>
                  <c:y val="5.8360395482103791E-4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9F24-43D6-A6C7-150960D3939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endParaRPr lang="he-IL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Sheet1!$A$2:$A$11</c:f>
              <c:numCache>
                <c:formatCode>General</c:formatCode>
                <c:ptCount val="10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  <c:pt idx="9">
                  <c:v>2024</c:v>
                </c:pt>
              </c:numCache>
            </c:numRef>
          </c:cat>
          <c:val>
            <c:numRef>
              <c:f>Sheet1!$K$2:$K$11</c:f>
              <c:numCache>
                <c:formatCode>0.0%</c:formatCode>
                <c:ptCount val="10"/>
                <c:pt idx="0">
                  <c:v>0.17</c:v>
                </c:pt>
                <c:pt idx="1">
                  <c:v>0.182</c:v>
                </c:pt>
                <c:pt idx="2">
                  <c:v>0.217</c:v>
                </c:pt>
                <c:pt idx="3">
                  <c:v>0.193</c:v>
                </c:pt>
                <c:pt idx="4">
                  <c:v>0.21</c:v>
                </c:pt>
                <c:pt idx="5">
                  <c:v>0.16200000000000001</c:v>
                </c:pt>
                <c:pt idx="6">
                  <c:v>9.5000000000000001E-2</c:v>
                </c:pt>
                <c:pt idx="7">
                  <c:v>7.8E-2</c:v>
                </c:pt>
                <c:pt idx="8">
                  <c:v>5.8000000000000003E-2</c:v>
                </c:pt>
                <c:pt idx="9">
                  <c:v>2.5000000000000001E-2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9F24-43D6-A6C7-150960D3939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33919600"/>
        <c:axId val="233924880"/>
      </c:lineChart>
      <c:catAx>
        <c:axId val="2339196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pPr>
            <a:endParaRPr lang="he-IL"/>
          </a:p>
        </c:txPr>
        <c:crossAx val="233924880"/>
        <c:crosses val="autoZero"/>
        <c:auto val="1"/>
        <c:lblAlgn val="ctr"/>
        <c:lblOffset val="100"/>
        <c:noMultiLvlLbl val="0"/>
      </c:catAx>
      <c:valAx>
        <c:axId val="2339248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r>
                  <a:rPr lang="he-IL"/>
                  <a:t>שיעור מתוקנן</a:t>
                </a:r>
                <a:endParaRPr 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defRPr>
              </a:pPr>
              <a:endParaRPr lang="en-US"/>
            </a:p>
          </c:txPr>
        </c:title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pPr>
            <a:endParaRPr lang="he-IL"/>
          </a:p>
        </c:txPr>
        <c:crossAx val="233919600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15875">
      <a:solidFill>
        <a:schemeClr val="accent1"/>
      </a:solidFill>
    </a:ln>
    <a:effectLst/>
  </c:spPr>
  <c:txPr>
    <a:bodyPr/>
    <a:lstStyle/>
    <a:p>
      <a:pPr>
        <a:defRPr sz="1600"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pPr>
      <a:endParaRPr lang="he-IL"/>
    </a:p>
  </c:txPr>
  <c:externalData r:id="rId3">
    <c:autoUpdate val="0"/>
  </c:externalData>
</c:chartSpace>
</file>

<file path=ppt/charts/chart3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כללי</c:v>
                </c:pt>
              </c:strCache>
            </c:strRef>
          </c:tx>
          <c:spPr>
            <a:ln w="38100" cap="rnd">
              <a:solidFill>
                <a:srgbClr val="7030A0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endParaRPr lang="he-IL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4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</c:strCache>
              <c:extLst/>
            </c:strRef>
          </c:cat>
          <c:val>
            <c:numRef>
              <c:f>Sheet1!$B$2:$B$6</c:f>
              <c:numCache>
                <c:formatCode>0.0%</c:formatCode>
                <c:ptCount val="4"/>
                <c:pt idx="0">
                  <c:v>0.86353203997869699</c:v>
                </c:pt>
                <c:pt idx="1">
                  <c:v>0.90853353482813703</c:v>
                </c:pt>
                <c:pt idx="2">
                  <c:v>0.88632894083734703</c:v>
                </c:pt>
                <c:pt idx="3">
                  <c:v>0.88256497962484703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0-8DBD-40D8-AAD4-FC59FF478CE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חרדי</c:v>
                </c:pt>
              </c:strCache>
            </c:strRef>
          </c:tx>
          <c:spPr>
            <a:ln w="38100" cap="rnd">
              <a:solidFill>
                <a:srgbClr val="0075A2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4.0344250446955048E-2"/>
                  <c:y val="4.154699083362405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8DBD-40D8-AAD4-FC59FF478CE6}"/>
                </c:ext>
              </c:extLst>
            </c:dLbl>
            <c:dLbl>
              <c:idx val="1"/>
              <c:layout>
                <c:manualLayout>
                  <c:x val="-3.0682414698162731E-2"/>
                  <c:y val="5.322156081646611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8DBD-40D8-AAD4-FC59FF478CE6}"/>
                </c:ext>
              </c:extLst>
            </c:dLbl>
            <c:dLbl>
              <c:idx val="2"/>
              <c:layout>
                <c:manualLayout>
                  <c:x val="-2.5851496823766595E-2"/>
                  <c:y val="3.279106334649250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8DBD-40D8-AAD4-FC59FF478CE6}"/>
                </c:ext>
              </c:extLst>
            </c:dLbl>
            <c:dLbl>
              <c:idx val="3"/>
              <c:layout>
                <c:manualLayout>
                  <c:x val="-3.1890144166761766E-2"/>
                  <c:y val="4.738427582504507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8DBD-40D8-AAD4-FC59FF478CE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endParaRPr lang="he-IL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4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</c:strCache>
              <c:extLst/>
            </c:strRef>
          </c:cat>
          <c:val>
            <c:numRef>
              <c:f>Sheet1!$C$2:$C$6</c:f>
              <c:numCache>
                <c:formatCode>0.0%</c:formatCode>
                <c:ptCount val="4"/>
                <c:pt idx="0">
                  <c:v>0.62924493491976496</c:v>
                </c:pt>
                <c:pt idx="1">
                  <c:v>0.68824667319639099</c:v>
                </c:pt>
                <c:pt idx="2">
                  <c:v>0.696345233682367</c:v>
                </c:pt>
                <c:pt idx="3">
                  <c:v>0.68046107573245096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1-8DBD-40D8-AAD4-FC59FF478CE6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ערבי</c:v>
                </c:pt>
              </c:strCache>
            </c:strRef>
          </c:tx>
          <c:spPr>
            <a:ln w="38100" cap="rnd">
              <a:solidFill>
                <a:srgbClr val="387025"/>
              </a:solidFill>
              <a:round/>
            </a:ln>
            <a:effectLst/>
          </c:spPr>
          <c:marker>
            <c:symbol val="none"/>
          </c:marker>
          <c:dLbls>
            <c:dLbl>
              <c:idx val="3"/>
              <c:layout>
                <c:manualLayout>
                  <c:x val="-2.9046369203849518E-3"/>
                  <c:y val="1.236056587651890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8DBD-40D8-AAD4-FC59FF478CE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endParaRPr lang="he-IL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4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</c:strCache>
              <c:extLst/>
            </c:strRef>
          </c:cat>
          <c:val>
            <c:numRef>
              <c:f>Sheet1!$D$2:$D$6</c:f>
              <c:numCache>
                <c:formatCode>0.0%</c:formatCode>
                <c:ptCount val="4"/>
                <c:pt idx="0">
                  <c:v>0.746256318328128</c:v>
                </c:pt>
                <c:pt idx="1">
                  <c:v>0.77043964909217699</c:v>
                </c:pt>
                <c:pt idx="2">
                  <c:v>0.76130105709737705</c:v>
                </c:pt>
                <c:pt idx="3">
                  <c:v>0.83177988122212598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2-8DBD-40D8-AAD4-FC59FF478CE6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234029520"/>
        <c:axId val="234025200"/>
      </c:lineChart>
      <c:catAx>
        <c:axId val="2340295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pPr>
            <a:endParaRPr lang="he-IL"/>
          </a:p>
        </c:txPr>
        <c:crossAx val="234025200"/>
        <c:crosses val="autoZero"/>
        <c:auto val="1"/>
        <c:lblAlgn val="ctr"/>
        <c:lblOffset val="100"/>
        <c:noMultiLvlLbl val="0"/>
      </c:catAx>
      <c:valAx>
        <c:axId val="2340252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r>
                  <a:rPr lang="he-IL"/>
                  <a:t>שיעור מתוקנן</a:t>
                </a:r>
                <a:endParaRPr 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defRPr>
              </a:pPr>
              <a:endParaRPr lang="en-US"/>
            </a:p>
          </c:txPr>
        </c:title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pPr>
            <a:endParaRPr lang="he-IL"/>
          </a:p>
        </c:txPr>
        <c:crossAx val="2340295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defRPr>
          </a:pPr>
          <a:endParaRPr lang="he-IL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15875">
      <a:solidFill>
        <a:schemeClr val="accent1"/>
      </a:solidFill>
    </a:ln>
    <a:effectLst/>
  </c:spPr>
  <c:txPr>
    <a:bodyPr/>
    <a:lstStyle/>
    <a:p>
      <a:pPr>
        <a:defRPr sz="1600"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pPr>
      <a:endParaRPr lang="he-IL"/>
    </a:p>
  </c:txPr>
  <c:externalData r:id="rId3">
    <c:autoUpdate val="0"/>
  </c:externalData>
  <c:userShapes r:id="rId4"/>
</c:chartSpace>
</file>

<file path=ppt/charts/chart3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כללי</c:v>
                </c:pt>
              </c:strCache>
            </c:strRef>
          </c:tx>
          <c:spPr>
            <a:ln w="38100" cap="rnd">
              <a:solidFill>
                <a:srgbClr val="7030A0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5.9667921944539543E-2"/>
                  <c:y val="9.4419233808083862E-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846-4010-AB33-61569FE92FAF}"/>
                </c:ext>
              </c:extLst>
            </c:dLbl>
            <c:dLbl>
              <c:idx val="2"/>
              <c:layout>
                <c:manualLayout>
                  <c:x val="-2.9474685229563695E-2"/>
                  <c:y val="2.987242085078209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3846-4010-AB33-61569FE92FA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endParaRPr lang="he-IL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Sheet1!$A$2:$A$6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Sheet1!$B$2:$B$6</c:f>
              <c:numCache>
                <c:formatCode>0.0%</c:formatCode>
                <c:ptCount val="5"/>
                <c:pt idx="0">
                  <c:v>0.23499999999999999</c:v>
                </c:pt>
                <c:pt idx="1">
                  <c:v>0.20899999999999999</c:v>
                </c:pt>
                <c:pt idx="2">
                  <c:v>0.182</c:v>
                </c:pt>
                <c:pt idx="3">
                  <c:v>0.14399999999999999</c:v>
                </c:pt>
                <c:pt idx="4">
                  <c:v>0.11899999999999999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846-4010-AB33-61569FE92FAF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חרדי</c:v>
                </c:pt>
              </c:strCache>
            </c:strRef>
          </c:tx>
          <c:spPr>
            <a:ln w="38100" cap="rnd">
              <a:solidFill>
                <a:srgbClr val="0075A2"/>
              </a:solidFill>
              <a:round/>
            </a:ln>
            <a:effectLst/>
          </c:spPr>
          <c:marker>
            <c:symbol val="none"/>
          </c:marker>
          <c:dLbls>
            <c:dLbl>
              <c:idx val="1"/>
              <c:layout>
                <c:manualLayout>
                  <c:x val="-3.5513332572558863E-2"/>
                  <c:y val="3.570970584220301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3846-4010-AB33-61569FE92FAF}"/>
                </c:ext>
              </c:extLst>
            </c:dLbl>
            <c:dLbl>
              <c:idx val="3"/>
              <c:layout>
                <c:manualLayout>
                  <c:x val="-2.705922629236554E-2"/>
                  <c:y val="3.570970584220301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3846-4010-AB33-61569FE92FAF}"/>
                </c:ext>
              </c:extLst>
            </c:dLbl>
            <c:dLbl>
              <c:idx val="4"/>
              <c:layout>
                <c:manualLayout>
                  <c:x val="7.185514854121496E-4"/>
                  <c:y val="2.695377835507147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3846-4010-AB33-61569FE92FA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endParaRPr lang="he-IL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Sheet1!$A$2:$A$6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Sheet1!$C$2:$C$6</c:f>
              <c:numCache>
                <c:formatCode>0.0%</c:formatCode>
                <c:ptCount val="5"/>
                <c:pt idx="0">
                  <c:v>0.26400000000000001</c:v>
                </c:pt>
                <c:pt idx="1">
                  <c:v>0.18</c:v>
                </c:pt>
                <c:pt idx="2">
                  <c:v>0.19900000000000001</c:v>
                </c:pt>
                <c:pt idx="3">
                  <c:v>0.11700000000000001</c:v>
                </c:pt>
                <c:pt idx="4">
                  <c:v>0.10100000000000001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3846-4010-AB33-61569FE92FAF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ערבי</c:v>
                </c:pt>
              </c:strCache>
            </c:strRef>
          </c:tx>
          <c:spPr>
            <a:ln w="38100" cap="rnd">
              <a:solidFill>
                <a:srgbClr val="387025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endParaRPr lang="he-IL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Sheet1!$A$2:$A$6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Sheet1!$D$2:$D$6</c:f>
              <c:numCache>
                <c:formatCode>0.0%</c:formatCode>
                <c:ptCount val="5"/>
                <c:pt idx="0">
                  <c:v>0.47899999999999998</c:v>
                </c:pt>
                <c:pt idx="1">
                  <c:v>0.45800000000000002</c:v>
                </c:pt>
                <c:pt idx="2">
                  <c:v>0.433</c:v>
                </c:pt>
                <c:pt idx="3">
                  <c:v>0.39800000000000002</c:v>
                </c:pt>
                <c:pt idx="4">
                  <c:v>0.34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3846-4010-AB33-61569FE92FAF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243463648"/>
        <c:axId val="243478048"/>
      </c:lineChart>
      <c:catAx>
        <c:axId val="2434636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pPr>
            <a:endParaRPr lang="he-IL"/>
          </a:p>
        </c:txPr>
        <c:crossAx val="243478048"/>
        <c:crosses val="autoZero"/>
        <c:auto val="1"/>
        <c:lblAlgn val="ctr"/>
        <c:lblOffset val="100"/>
        <c:noMultiLvlLbl val="0"/>
      </c:catAx>
      <c:valAx>
        <c:axId val="2434780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r>
                  <a:rPr lang="he-IL"/>
                  <a:t>שיעור מתוקנן</a:t>
                </a:r>
                <a:endParaRPr 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defRPr>
              </a:pPr>
              <a:endParaRPr lang="en-US"/>
            </a:p>
          </c:txPr>
        </c:title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pPr>
            <a:endParaRPr lang="he-IL"/>
          </a:p>
        </c:txPr>
        <c:crossAx val="2434636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defRPr>
          </a:pPr>
          <a:endParaRPr lang="he-IL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15875">
      <a:solidFill>
        <a:schemeClr val="accent1"/>
      </a:solidFill>
    </a:ln>
    <a:effectLst/>
  </c:spPr>
  <c:txPr>
    <a:bodyPr/>
    <a:lstStyle/>
    <a:p>
      <a:pPr>
        <a:defRPr sz="1600"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pPr>
      <a:endParaRPr lang="he-IL"/>
    </a:p>
  </c:txPr>
  <c:externalData r:id="rId3">
    <c:autoUpdate val="0"/>
  </c:externalData>
  <c:userShapes r:id="rId4"/>
</c:chartSpace>
</file>

<file path=ppt/charts/chart3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8340465593974664E-2"/>
          <c:y val="0.11898570049028596"/>
          <c:w val="0.86507626764045797"/>
          <c:h val="0.6050761857617128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שיעור חוסר איזון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Sheet1!$A$2:$A$20</c:f>
              <c:strCache>
                <c:ptCount val="19"/>
                <c:pt idx="0">
                  <c:v>גולן</c:v>
                </c:pt>
                <c:pt idx="1">
                  <c:v>תל אביב</c:v>
                </c:pt>
                <c:pt idx="2">
                  <c:v>רמת גן</c:v>
                </c:pt>
                <c:pt idx="3">
                  <c:v>רחובות</c:v>
                </c:pt>
                <c:pt idx="4">
                  <c:v>צפת</c:v>
                </c:pt>
                <c:pt idx="5">
                  <c:v>פתח תקווה</c:v>
                </c:pt>
                <c:pt idx="6">
                  <c:v>חולון</c:v>
                </c:pt>
                <c:pt idx="7">
                  <c:v>השרון</c:v>
                </c:pt>
                <c:pt idx="8">
                  <c:v>יהודה ושומרון</c:v>
                </c:pt>
                <c:pt idx="9">
                  <c:v>רמלה</c:v>
                </c:pt>
                <c:pt idx="10">
                  <c:v>חיפה</c:v>
                </c:pt>
                <c:pt idx="11">
                  <c:v>ירושלים</c:v>
                </c:pt>
                <c:pt idx="12">
                  <c:v>אשקלון</c:v>
                </c:pt>
                <c:pt idx="13">
                  <c:v>יזרעאל</c:v>
                </c:pt>
                <c:pt idx="14">
                  <c:v>עכו</c:v>
                </c:pt>
                <c:pt idx="15">
                  <c:v>כנרת</c:v>
                </c:pt>
                <c:pt idx="16">
                  <c:v>חדרה</c:v>
                </c:pt>
                <c:pt idx="17">
                  <c:v>באר שבע</c:v>
                </c:pt>
                <c:pt idx="18">
                  <c:v>נצרת</c:v>
                </c:pt>
              </c:strCache>
            </c:strRef>
          </c:cat>
          <c:val>
            <c:numRef>
              <c:f>Sheet1!$B$2:$B$20</c:f>
              <c:numCache>
                <c:formatCode>0.0%</c:formatCode>
                <c:ptCount val="19"/>
                <c:pt idx="0">
                  <c:v>0</c:v>
                </c:pt>
                <c:pt idx="1">
                  <c:v>2.24E-2</c:v>
                </c:pt>
                <c:pt idx="2">
                  <c:v>3.4799999999999998E-2</c:v>
                </c:pt>
                <c:pt idx="3">
                  <c:v>5.9499999999999997E-2</c:v>
                </c:pt>
                <c:pt idx="4">
                  <c:v>7.6899999999999996E-2</c:v>
                </c:pt>
                <c:pt idx="5">
                  <c:v>8.9599999999999999E-2</c:v>
                </c:pt>
                <c:pt idx="6">
                  <c:v>8.9599999999999999E-2</c:v>
                </c:pt>
                <c:pt idx="7">
                  <c:v>9.5200000000000007E-2</c:v>
                </c:pt>
                <c:pt idx="8">
                  <c:v>0.1022</c:v>
                </c:pt>
                <c:pt idx="9">
                  <c:v>0.1628</c:v>
                </c:pt>
                <c:pt idx="10">
                  <c:v>0.1812</c:v>
                </c:pt>
                <c:pt idx="11">
                  <c:v>0.18759999999999999</c:v>
                </c:pt>
                <c:pt idx="12">
                  <c:v>0.2051</c:v>
                </c:pt>
                <c:pt idx="13">
                  <c:v>0.22020000000000001</c:v>
                </c:pt>
                <c:pt idx="14">
                  <c:v>0.22509999999999999</c:v>
                </c:pt>
                <c:pt idx="15">
                  <c:v>0.2286</c:v>
                </c:pt>
                <c:pt idx="16">
                  <c:v>0.23649999999999999</c:v>
                </c:pt>
                <c:pt idx="17">
                  <c:v>0.3221</c:v>
                </c:pt>
                <c:pt idx="18">
                  <c:v>0.3765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4A5-4AD7-A072-97EBC8662C0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0427615"/>
        <c:axId val="30432895"/>
      </c:barChart>
      <c:lineChart>
        <c:grouping val="standard"/>
        <c:varyColors val="0"/>
        <c:ser>
          <c:idx val="1"/>
          <c:order val="1"/>
          <c:tx>
            <c:strRef>
              <c:f>Sheet1!$C$1</c:f>
              <c:strCache>
                <c:ptCount val="1"/>
                <c:pt idx="0">
                  <c:v>שיעור מבקרים במרפאה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Sheet1!$A$2:$A$20</c:f>
              <c:strCache>
                <c:ptCount val="19"/>
                <c:pt idx="0">
                  <c:v>גולן</c:v>
                </c:pt>
                <c:pt idx="1">
                  <c:v>תל אביב</c:v>
                </c:pt>
                <c:pt idx="2">
                  <c:v>רמת גן</c:v>
                </c:pt>
                <c:pt idx="3">
                  <c:v>רחובות</c:v>
                </c:pt>
                <c:pt idx="4">
                  <c:v>צפת</c:v>
                </c:pt>
                <c:pt idx="5">
                  <c:v>פתח תקווה</c:v>
                </c:pt>
                <c:pt idx="6">
                  <c:v>חולון</c:v>
                </c:pt>
                <c:pt idx="7">
                  <c:v>השרון</c:v>
                </c:pt>
                <c:pt idx="8">
                  <c:v>יהודה ושומרון</c:v>
                </c:pt>
                <c:pt idx="9">
                  <c:v>רמלה</c:v>
                </c:pt>
                <c:pt idx="10">
                  <c:v>חיפה</c:v>
                </c:pt>
                <c:pt idx="11">
                  <c:v>ירושלים</c:v>
                </c:pt>
                <c:pt idx="12">
                  <c:v>אשקלון</c:v>
                </c:pt>
                <c:pt idx="13">
                  <c:v>יזרעאל</c:v>
                </c:pt>
                <c:pt idx="14">
                  <c:v>עכו</c:v>
                </c:pt>
                <c:pt idx="15">
                  <c:v>כנרת</c:v>
                </c:pt>
                <c:pt idx="16">
                  <c:v>חדרה</c:v>
                </c:pt>
                <c:pt idx="17">
                  <c:v>באר שבע</c:v>
                </c:pt>
                <c:pt idx="18">
                  <c:v>נצרת</c:v>
                </c:pt>
              </c:strCache>
            </c:strRef>
          </c:cat>
          <c:val>
            <c:numRef>
              <c:f>Sheet1!$C$2:$C$20</c:f>
              <c:numCache>
                <c:formatCode>0.0%</c:formatCode>
                <c:ptCount val="19"/>
                <c:pt idx="0">
                  <c:v>0.9375</c:v>
                </c:pt>
                <c:pt idx="1">
                  <c:v>0.9627</c:v>
                </c:pt>
                <c:pt idx="2">
                  <c:v>0.96179999999999999</c:v>
                </c:pt>
                <c:pt idx="3">
                  <c:v>0.98029999999999995</c:v>
                </c:pt>
                <c:pt idx="4">
                  <c:v>0.87760000000000005</c:v>
                </c:pt>
                <c:pt idx="5">
                  <c:v>0.96499999999999997</c:v>
                </c:pt>
                <c:pt idx="6">
                  <c:v>0.97750000000000004</c:v>
                </c:pt>
                <c:pt idx="7">
                  <c:v>0.96020000000000005</c:v>
                </c:pt>
                <c:pt idx="8">
                  <c:v>0.67889999999999995</c:v>
                </c:pt>
                <c:pt idx="9">
                  <c:v>0.96060000000000001</c:v>
                </c:pt>
                <c:pt idx="10">
                  <c:v>0.89780000000000004</c:v>
                </c:pt>
                <c:pt idx="11">
                  <c:v>0.59719999999999995</c:v>
                </c:pt>
                <c:pt idx="12">
                  <c:v>0.87560000000000004</c:v>
                </c:pt>
                <c:pt idx="13">
                  <c:v>0.88329999999999997</c:v>
                </c:pt>
                <c:pt idx="14">
                  <c:v>0.73799999999999999</c:v>
                </c:pt>
                <c:pt idx="15">
                  <c:v>0.53659999999999997</c:v>
                </c:pt>
                <c:pt idx="16">
                  <c:v>0.91269999999999996</c:v>
                </c:pt>
                <c:pt idx="17">
                  <c:v>0.91490000000000005</c:v>
                </c:pt>
                <c:pt idx="18">
                  <c:v>0.87639999999999996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4A5-4AD7-A072-97EBC8662C0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878488848"/>
        <c:axId val="1878485968"/>
      </c:lineChart>
      <c:catAx>
        <c:axId val="3042761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he-IL"/>
          </a:p>
        </c:txPr>
        <c:crossAx val="30432895"/>
        <c:crosses val="autoZero"/>
        <c:auto val="1"/>
        <c:lblAlgn val="ctr"/>
        <c:lblOffset val="100"/>
        <c:noMultiLvlLbl val="0"/>
      </c:catAx>
      <c:valAx>
        <c:axId val="3043289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he-IL"/>
          </a:p>
        </c:txPr>
        <c:crossAx val="30427615"/>
        <c:crosses val="autoZero"/>
        <c:crossBetween val="between"/>
      </c:valAx>
      <c:valAx>
        <c:axId val="1878485968"/>
        <c:scaling>
          <c:orientation val="minMax"/>
          <c:max val="1"/>
        </c:scaling>
        <c:delete val="0"/>
        <c:axPos val="r"/>
        <c:numFmt formatCode="0%" sourceLinked="0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rgbClr val="FF9900"/>
                </a:solidFill>
                <a:latin typeface="+mn-lt"/>
                <a:ea typeface="+mn-ea"/>
                <a:cs typeface="+mn-cs"/>
              </a:defRPr>
            </a:pPr>
            <a:endParaRPr lang="he-IL"/>
          </a:p>
        </c:txPr>
        <c:crossAx val="1878488848"/>
        <c:crosses val="max"/>
        <c:crossBetween val="between"/>
      </c:valAx>
      <c:catAx>
        <c:axId val="187848884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878485968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he-IL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15875">
      <a:solidFill>
        <a:schemeClr val="accent1"/>
      </a:solidFill>
    </a:ln>
    <a:effectLst/>
  </c:spPr>
  <c:txPr>
    <a:bodyPr/>
    <a:lstStyle/>
    <a:p>
      <a:pPr>
        <a:defRPr sz="1600"/>
      </a:pPr>
      <a:endParaRPr lang="he-IL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>
        <c:manualLayout>
          <c:layoutTarget val="inner"/>
          <c:xMode val="edge"/>
          <c:yMode val="edge"/>
          <c:x val="8.2674656832418772E-2"/>
          <c:y val="4.7976568000580096E-2"/>
          <c:w val="0.89161705426386484"/>
          <c:h val="0.77777579307234312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1+2</c:v>
                </c:pt>
              </c:strCache>
            </c:strRef>
          </c:tx>
          <c:spPr>
            <a:ln w="38100" cap="rnd">
              <a:solidFill>
                <a:srgbClr val="EE563A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2.9433526011560705E-2"/>
                  <c:y val="4.824608094991764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E834-417F-9916-630D8C25BB9F}"/>
                </c:ext>
              </c:extLst>
            </c:dLbl>
            <c:dLbl>
              <c:idx val="1"/>
              <c:layout>
                <c:manualLayout>
                  <c:x val="-3.7526011560693642E-2"/>
                  <c:y val="2.972555243361619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E834-417F-9916-630D8C25BB9F}"/>
                </c:ext>
              </c:extLst>
            </c:dLbl>
            <c:dLbl>
              <c:idx val="2"/>
              <c:layout>
                <c:manualLayout>
                  <c:x val="-3.8682080924855491E-2"/>
                  <c:y val="4.824608094991769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E834-417F-9916-630D8C25BB9F}"/>
                </c:ext>
              </c:extLst>
            </c:dLbl>
            <c:dLbl>
              <c:idx val="3"/>
              <c:layout>
                <c:manualLayout>
                  <c:x val="-3.4057803468208137E-2"/>
                  <c:y val="3.237134222165927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E834-417F-9916-630D8C25BB9F}"/>
                </c:ext>
              </c:extLst>
            </c:dLbl>
            <c:dLbl>
              <c:idx val="4"/>
              <c:layout>
                <c:manualLayout>
                  <c:x val="-4.4462427745664737E-2"/>
                  <c:y val="3.501713200970234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E834-417F-9916-630D8C25BB9F}"/>
                </c:ext>
              </c:extLst>
            </c:dLbl>
            <c:dLbl>
              <c:idx val="5"/>
              <c:layout>
                <c:manualLayout>
                  <c:x val="-3.4057803468208178E-2"/>
                  <c:y val="3.237134222165927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E834-417F-9916-630D8C25BB9F}"/>
                </c:ext>
              </c:extLst>
            </c:dLbl>
            <c:dLbl>
              <c:idx val="6"/>
              <c:layout>
                <c:manualLayout>
                  <c:x val="-3.5213872832369944E-2"/>
                  <c:y val="2.707976264557312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E834-417F-9916-630D8C25BB9F}"/>
                </c:ext>
              </c:extLst>
            </c:dLbl>
            <c:dLbl>
              <c:idx val="7"/>
              <c:layout>
                <c:manualLayout>
                  <c:x val="-4.099421965317919E-2"/>
                  <c:y val="3.501713200970234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E834-417F-9916-630D8C25BB9F}"/>
                </c:ext>
              </c:extLst>
            </c:dLbl>
            <c:dLbl>
              <c:idx val="8"/>
              <c:layout>
                <c:manualLayout>
                  <c:x val="-3.174566473988439E-2"/>
                  <c:y val="5.089187073796076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E834-417F-9916-630D8C25BB9F}"/>
                </c:ext>
              </c:extLst>
            </c:dLbl>
            <c:dLbl>
              <c:idx val="9"/>
              <c:layout>
                <c:manualLayout>
                  <c:x val="-8.4275636065723001E-3"/>
                  <c:y val="3.7662921797745413E-2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defRPr>
                  </a:pPr>
                  <a:endParaRPr lang="he-IL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E834-417F-9916-630D8C25BB9F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endParaRPr lang="he-IL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Sheet1!$A$2:$A$11</c:f>
              <c:numCache>
                <c:formatCode>General</c:formatCode>
                <c:ptCount val="10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  <c:pt idx="9">
                  <c:v>2024</c:v>
                </c:pt>
              </c:numCache>
            </c:numRef>
          </c:cat>
          <c:val>
            <c:numRef>
              <c:f>Sheet1!$B$2:$B$11</c:f>
              <c:numCache>
                <c:formatCode>0.00%</c:formatCode>
                <c:ptCount val="10"/>
                <c:pt idx="0">
                  <c:v>0.66100000000000003</c:v>
                </c:pt>
                <c:pt idx="1">
                  <c:v>0.66800000000000004</c:v>
                </c:pt>
                <c:pt idx="2">
                  <c:v>0.64400000000000002</c:v>
                </c:pt>
                <c:pt idx="3">
                  <c:v>0.65400000000000003</c:v>
                </c:pt>
                <c:pt idx="4">
                  <c:v>0.68100000000000005</c:v>
                </c:pt>
                <c:pt idx="5">
                  <c:v>0.629</c:v>
                </c:pt>
                <c:pt idx="6">
                  <c:v>0.623</c:v>
                </c:pt>
                <c:pt idx="7">
                  <c:v>0.622</c:v>
                </c:pt>
                <c:pt idx="8">
                  <c:v>0.58399999999999996</c:v>
                </c:pt>
                <c:pt idx="9">
                  <c:v>0.65500000000000003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834-417F-9916-630D8C25BB9F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3+4</c:v>
                </c:pt>
              </c:strCache>
            </c:strRef>
          </c:tx>
          <c:spPr>
            <a:ln w="38100" cap="rnd">
              <a:solidFill>
                <a:srgbClr val="E47E79"/>
              </a:solidFill>
              <a:round/>
            </a:ln>
            <a:effectLst/>
          </c:spPr>
          <c:marker>
            <c:symbol val="none"/>
          </c:marker>
          <c:cat>
            <c:numRef>
              <c:f>Sheet1!$A$2:$A$11</c:f>
              <c:numCache>
                <c:formatCode>General</c:formatCode>
                <c:ptCount val="10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  <c:pt idx="9">
                  <c:v>2024</c:v>
                </c:pt>
              </c:numCache>
            </c:numRef>
          </c:cat>
          <c:val>
            <c:numRef>
              <c:f>Sheet1!$C$2:$C$11</c:f>
              <c:numCache>
                <c:formatCode>0.00%</c:formatCode>
                <c:ptCount val="10"/>
                <c:pt idx="0">
                  <c:v>0.65900000000000003</c:v>
                </c:pt>
                <c:pt idx="1">
                  <c:v>0.66300000000000003</c:v>
                </c:pt>
                <c:pt idx="2">
                  <c:v>0.66200000000000003</c:v>
                </c:pt>
                <c:pt idx="3">
                  <c:v>0.67500000000000004</c:v>
                </c:pt>
                <c:pt idx="4">
                  <c:v>0.68400000000000005</c:v>
                </c:pt>
                <c:pt idx="5">
                  <c:v>0.66100000000000003</c:v>
                </c:pt>
                <c:pt idx="6">
                  <c:v>0.66300000000000003</c:v>
                </c:pt>
                <c:pt idx="7">
                  <c:v>0.66800000000000004</c:v>
                </c:pt>
                <c:pt idx="8">
                  <c:v>0.65600000000000003</c:v>
                </c:pt>
                <c:pt idx="9">
                  <c:v>0.67200000000000004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E834-417F-9916-630D8C25BB9F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5+6</c:v>
                </c:pt>
              </c:strCache>
            </c:strRef>
          </c:tx>
          <c:spPr>
            <a:ln w="38100" cap="rnd">
              <a:solidFill>
                <a:srgbClr val="ABB7CB"/>
              </a:solidFill>
              <a:round/>
            </a:ln>
            <a:effectLst/>
          </c:spPr>
          <c:marker>
            <c:symbol val="none"/>
          </c:marker>
          <c:cat>
            <c:numRef>
              <c:f>Sheet1!$A$2:$A$11</c:f>
              <c:numCache>
                <c:formatCode>General</c:formatCode>
                <c:ptCount val="10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  <c:pt idx="9">
                  <c:v>2024</c:v>
                </c:pt>
              </c:numCache>
            </c:numRef>
          </c:cat>
          <c:val>
            <c:numRef>
              <c:f>Sheet1!$D$2:$D$11</c:f>
              <c:numCache>
                <c:formatCode>0.00%</c:formatCode>
                <c:ptCount val="10"/>
                <c:pt idx="0">
                  <c:v>0.69699999999999995</c:v>
                </c:pt>
                <c:pt idx="1">
                  <c:v>0.70099999999999996</c:v>
                </c:pt>
                <c:pt idx="2">
                  <c:v>0.71099999999999997</c:v>
                </c:pt>
                <c:pt idx="3">
                  <c:v>0.73</c:v>
                </c:pt>
                <c:pt idx="4">
                  <c:v>0.72199999999999998</c:v>
                </c:pt>
                <c:pt idx="5">
                  <c:v>0.70499999999999996</c:v>
                </c:pt>
                <c:pt idx="6">
                  <c:v>0.72099999999999997</c:v>
                </c:pt>
                <c:pt idx="7">
                  <c:v>0.71899999999999997</c:v>
                </c:pt>
                <c:pt idx="8">
                  <c:v>0.70599999999999996</c:v>
                </c:pt>
                <c:pt idx="9">
                  <c:v>0.72199999999999998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E834-417F-9916-630D8C25BB9F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7+8</c:v>
                </c:pt>
              </c:strCache>
            </c:strRef>
          </c:tx>
          <c:spPr>
            <a:ln w="38100" cap="rnd">
              <a:solidFill>
                <a:srgbClr val="7E9ECB"/>
              </a:solidFill>
              <a:round/>
            </a:ln>
            <a:effectLst/>
          </c:spPr>
          <c:marker>
            <c:symbol val="none"/>
          </c:marker>
          <c:cat>
            <c:numRef>
              <c:f>Sheet1!$A$2:$A$11</c:f>
              <c:numCache>
                <c:formatCode>General</c:formatCode>
                <c:ptCount val="10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  <c:pt idx="9">
                  <c:v>2024</c:v>
                </c:pt>
              </c:numCache>
            </c:numRef>
          </c:cat>
          <c:val>
            <c:numRef>
              <c:f>Sheet1!$E$2:$E$11</c:f>
              <c:numCache>
                <c:formatCode>0.00%</c:formatCode>
                <c:ptCount val="10"/>
                <c:pt idx="0">
                  <c:v>0.71299999999999997</c:v>
                </c:pt>
                <c:pt idx="1">
                  <c:v>0.72699999999999998</c:v>
                </c:pt>
                <c:pt idx="2">
                  <c:v>0.73199999999999998</c:v>
                </c:pt>
                <c:pt idx="3">
                  <c:v>0.752</c:v>
                </c:pt>
                <c:pt idx="4">
                  <c:v>0.745</c:v>
                </c:pt>
                <c:pt idx="5">
                  <c:v>0.73699999999999999</c:v>
                </c:pt>
                <c:pt idx="6">
                  <c:v>0.75800000000000001</c:v>
                </c:pt>
                <c:pt idx="7">
                  <c:v>0.753</c:v>
                </c:pt>
                <c:pt idx="8">
                  <c:v>0.73799999999999999</c:v>
                </c:pt>
                <c:pt idx="9">
                  <c:v>0.753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E834-417F-9916-630D8C25BB9F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9+10</c:v>
                </c:pt>
              </c:strCache>
            </c:strRef>
          </c:tx>
          <c:spPr>
            <a:ln w="38100" cap="rnd">
              <a:solidFill>
                <a:srgbClr val="2C3C9C"/>
              </a:solidFill>
              <a:round/>
            </a:ln>
            <a:effectLst/>
          </c:spPr>
          <c:marker>
            <c:symbol val="none"/>
          </c:marker>
          <c:dLbls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endParaRPr lang="he-IL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Sheet1!$A$2:$A$11</c:f>
              <c:numCache>
                <c:formatCode>General</c:formatCode>
                <c:ptCount val="10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  <c:pt idx="9">
                  <c:v>2024</c:v>
                </c:pt>
              </c:numCache>
            </c:numRef>
          </c:cat>
          <c:val>
            <c:numRef>
              <c:f>Sheet1!$F$2:$F$11</c:f>
              <c:numCache>
                <c:formatCode>0.00%</c:formatCode>
                <c:ptCount val="10"/>
                <c:pt idx="0">
                  <c:v>0.70799999999999996</c:v>
                </c:pt>
                <c:pt idx="1">
                  <c:v>0.72799999999999998</c:v>
                </c:pt>
                <c:pt idx="2">
                  <c:v>0.74099999999999999</c:v>
                </c:pt>
                <c:pt idx="3">
                  <c:v>0.75600000000000001</c:v>
                </c:pt>
                <c:pt idx="4">
                  <c:v>0.75900000000000001</c:v>
                </c:pt>
                <c:pt idx="5">
                  <c:v>0.75900000000000001</c:v>
                </c:pt>
                <c:pt idx="6">
                  <c:v>0.77900000000000003</c:v>
                </c:pt>
                <c:pt idx="7">
                  <c:v>0.77400000000000002</c:v>
                </c:pt>
                <c:pt idx="8">
                  <c:v>0.75700000000000001</c:v>
                </c:pt>
                <c:pt idx="9">
                  <c:v>0.76800000000000002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E834-417F-9916-630D8C25BB9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444381871"/>
        <c:axId val="1444383311"/>
      </c:lineChart>
      <c:catAx>
        <c:axId val="144438187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pPr>
            <a:endParaRPr lang="he-IL"/>
          </a:p>
        </c:txPr>
        <c:crossAx val="1444383311"/>
        <c:crosses val="autoZero"/>
        <c:auto val="1"/>
        <c:lblAlgn val="ctr"/>
        <c:lblOffset val="100"/>
        <c:noMultiLvlLbl val="0"/>
      </c:catAx>
      <c:valAx>
        <c:axId val="144438331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 rtl="1"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r>
                  <a:rPr lang="he-IL"/>
                  <a:t>שיעור</a:t>
                </a:r>
                <a:r>
                  <a:rPr lang="he-IL" baseline="0"/>
                  <a:t> מתוקנן*</a:t>
                </a:r>
                <a:endParaRPr 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 rtl="1"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defRPr>
              </a:pPr>
              <a:endParaRPr lang="en-US"/>
            </a:p>
          </c:txPr>
        </c:title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pPr>
            <a:endParaRPr lang="he-IL"/>
          </a:p>
        </c:txPr>
        <c:crossAx val="144438187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defRPr>
          </a:pPr>
          <a:endParaRPr lang="he-IL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15875">
      <a:solidFill>
        <a:schemeClr val="accent1"/>
      </a:solidFill>
    </a:ln>
    <a:effectLst/>
  </c:spPr>
  <c:txPr>
    <a:bodyPr/>
    <a:lstStyle/>
    <a:p>
      <a:pPr>
        <a:defRPr sz="1600"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pPr>
      <a:endParaRPr lang="he-IL"/>
    </a:p>
  </c:txPr>
  <c:externalData r:id="rId3">
    <c:autoUpdate val="0"/>
  </c:externalData>
  <c:userShapes r:id="rId4"/>
</c:chartSpace>
</file>

<file path=ppt/charts/chart4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1+2</c:v>
                </c:pt>
              </c:strCache>
            </c:strRef>
          </c:tx>
          <c:spPr>
            <a:ln w="38100" cap="rnd">
              <a:solidFill>
                <a:srgbClr val="EE563A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endParaRPr lang="he-IL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Sheet1!$A$2:$A$11</c:f>
              <c:strCache>
                <c:ptCount val="10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  <c:pt idx="9">
                  <c:v>2024</c:v>
                </c:pt>
              </c:strCache>
            </c:strRef>
          </c:cat>
          <c:val>
            <c:numRef>
              <c:f>Sheet1!$B$2:$B$11</c:f>
              <c:numCache>
                <c:formatCode>0.0%</c:formatCode>
                <c:ptCount val="10"/>
                <c:pt idx="0">
                  <c:v>0.15287893876665701</c:v>
                </c:pt>
                <c:pt idx="1">
                  <c:v>0.15291607119381101</c:v>
                </c:pt>
                <c:pt idx="2">
                  <c:v>0.15174884431903099</c:v>
                </c:pt>
                <c:pt idx="3">
                  <c:v>0.15490846068189101</c:v>
                </c:pt>
                <c:pt idx="4">
                  <c:v>0.14979696647615101</c:v>
                </c:pt>
                <c:pt idx="5">
                  <c:v>0.15261056489024</c:v>
                </c:pt>
                <c:pt idx="6">
                  <c:v>0.15681450079545201</c:v>
                </c:pt>
                <c:pt idx="7">
                  <c:v>0.1601692449637</c:v>
                </c:pt>
                <c:pt idx="8">
                  <c:v>0.16188671349109199</c:v>
                </c:pt>
                <c:pt idx="9">
                  <c:v>0.16253322034620199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4D6-49E8-ADF2-CA356C7D525A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3+4</c:v>
                </c:pt>
              </c:strCache>
            </c:strRef>
          </c:tx>
          <c:spPr>
            <a:ln w="38100" cap="rnd">
              <a:solidFill>
                <a:srgbClr val="E47E79"/>
              </a:solidFill>
              <a:round/>
            </a:ln>
            <a:effectLst/>
          </c:spPr>
          <c:marker>
            <c:symbol val="none"/>
          </c:marker>
          <c:cat>
            <c:strRef>
              <c:f>Sheet1!$A$2:$A$11</c:f>
              <c:strCache>
                <c:ptCount val="10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  <c:pt idx="9">
                  <c:v>2024</c:v>
                </c:pt>
              </c:strCache>
            </c:strRef>
          </c:cat>
          <c:val>
            <c:numRef>
              <c:f>Sheet1!$C$2:$C$11</c:f>
              <c:numCache>
                <c:formatCode>0.0%</c:formatCode>
                <c:ptCount val="10"/>
                <c:pt idx="0">
                  <c:v>0.12636827576434101</c:v>
                </c:pt>
                <c:pt idx="1">
                  <c:v>0.12697745775989799</c:v>
                </c:pt>
                <c:pt idx="2">
                  <c:v>0.12385606140376</c:v>
                </c:pt>
                <c:pt idx="3">
                  <c:v>0.124923894115616</c:v>
                </c:pt>
                <c:pt idx="4">
                  <c:v>0.122455536335232</c:v>
                </c:pt>
                <c:pt idx="5">
                  <c:v>0.123644378431988</c:v>
                </c:pt>
                <c:pt idx="6">
                  <c:v>0.12320149539516501</c:v>
                </c:pt>
                <c:pt idx="7">
                  <c:v>0.12793574758701101</c:v>
                </c:pt>
                <c:pt idx="8">
                  <c:v>0.12784149222828001</c:v>
                </c:pt>
                <c:pt idx="9">
                  <c:v>0.127506392199912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C4D6-49E8-ADF2-CA356C7D525A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5+6</c:v>
                </c:pt>
              </c:strCache>
            </c:strRef>
          </c:tx>
          <c:spPr>
            <a:ln w="38100" cap="rnd">
              <a:solidFill>
                <a:srgbClr val="ABB7CB"/>
              </a:solidFill>
              <a:round/>
            </a:ln>
            <a:effectLst/>
          </c:spPr>
          <c:marker>
            <c:symbol val="none"/>
          </c:marker>
          <c:cat>
            <c:strRef>
              <c:f>Sheet1!$A$2:$A$11</c:f>
              <c:strCache>
                <c:ptCount val="10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  <c:pt idx="9">
                  <c:v>2024</c:v>
                </c:pt>
              </c:strCache>
            </c:strRef>
          </c:cat>
          <c:val>
            <c:numRef>
              <c:f>Sheet1!$D$2:$D$11</c:f>
              <c:numCache>
                <c:formatCode>0.0%</c:formatCode>
                <c:ptCount val="10"/>
                <c:pt idx="0">
                  <c:v>0.10131118436214499</c:v>
                </c:pt>
                <c:pt idx="1">
                  <c:v>0.101474646002607</c:v>
                </c:pt>
                <c:pt idx="2">
                  <c:v>9.8645048722021206E-2</c:v>
                </c:pt>
                <c:pt idx="3">
                  <c:v>9.9400126298242603E-2</c:v>
                </c:pt>
                <c:pt idx="4">
                  <c:v>9.9858128029222698E-2</c:v>
                </c:pt>
                <c:pt idx="5">
                  <c:v>0.10102604991484999</c:v>
                </c:pt>
                <c:pt idx="6">
                  <c:v>9.9867218232381302E-2</c:v>
                </c:pt>
                <c:pt idx="7">
                  <c:v>0.105024307681002</c:v>
                </c:pt>
                <c:pt idx="8">
                  <c:v>0.106699543064646</c:v>
                </c:pt>
                <c:pt idx="9">
                  <c:v>0.106796839096321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C4D6-49E8-ADF2-CA356C7D525A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7+8</c:v>
                </c:pt>
              </c:strCache>
            </c:strRef>
          </c:tx>
          <c:spPr>
            <a:ln w="38100" cap="rnd">
              <a:solidFill>
                <a:srgbClr val="7E9ECB"/>
              </a:solidFill>
              <a:round/>
            </a:ln>
            <a:effectLst/>
          </c:spPr>
          <c:marker>
            <c:symbol val="none"/>
          </c:marker>
          <c:cat>
            <c:strRef>
              <c:f>Sheet1!$A$2:$A$11</c:f>
              <c:strCache>
                <c:ptCount val="10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  <c:pt idx="9">
                  <c:v>2024</c:v>
                </c:pt>
              </c:strCache>
            </c:strRef>
          </c:cat>
          <c:val>
            <c:numRef>
              <c:f>Sheet1!$E$2:$E$11</c:f>
              <c:numCache>
                <c:formatCode>0.0%</c:formatCode>
                <c:ptCount val="10"/>
                <c:pt idx="0">
                  <c:v>8.3704096400108702E-2</c:v>
                </c:pt>
                <c:pt idx="1">
                  <c:v>8.2724551638216598E-2</c:v>
                </c:pt>
                <c:pt idx="2">
                  <c:v>7.9378994945499395E-2</c:v>
                </c:pt>
                <c:pt idx="3">
                  <c:v>7.9815912512036596E-2</c:v>
                </c:pt>
                <c:pt idx="4">
                  <c:v>8.1675886713352505E-2</c:v>
                </c:pt>
                <c:pt idx="5">
                  <c:v>8.3097695424029894E-2</c:v>
                </c:pt>
                <c:pt idx="6">
                  <c:v>8.1794484353885297E-2</c:v>
                </c:pt>
                <c:pt idx="7">
                  <c:v>8.7135240440158204E-2</c:v>
                </c:pt>
                <c:pt idx="8">
                  <c:v>8.9406163398200497E-2</c:v>
                </c:pt>
                <c:pt idx="9">
                  <c:v>8.9598396157057503E-2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CC0-4FC5-B1DF-145519E96C2A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9+10</c:v>
                </c:pt>
              </c:strCache>
            </c:strRef>
          </c:tx>
          <c:spPr>
            <a:ln w="38100" cap="rnd">
              <a:solidFill>
                <a:srgbClr val="2C3C9C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3.3031400966183573E-2"/>
                  <c:y val="2.403513585936090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6CC0-4FC5-B1DF-145519E96C2A}"/>
                </c:ext>
              </c:extLst>
            </c:dLbl>
            <c:dLbl>
              <c:idx val="1"/>
              <c:layout>
                <c:manualLayout>
                  <c:x val="-3.4239130434782605E-2"/>
                  <c:y val="4.738427582504502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CC0-4FC5-B1DF-145519E96C2A}"/>
                </c:ext>
              </c:extLst>
            </c:dLbl>
            <c:dLbl>
              <c:idx val="2"/>
              <c:layout>
                <c:manualLayout>
                  <c:x val="-2.8200483091787482E-2"/>
                  <c:y val="2.695377835507136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6CC0-4FC5-B1DF-145519E96C2A}"/>
                </c:ext>
              </c:extLst>
            </c:dLbl>
            <c:dLbl>
              <c:idx val="3"/>
              <c:layout>
                <c:manualLayout>
                  <c:x val="-2.8200483091787441E-2"/>
                  <c:y val="4.446563332933456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CC0-4FC5-B1DF-145519E96C2A}"/>
                </c:ext>
              </c:extLst>
            </c:dLbl>
            <c:dLbl>
              <c:idx val="4"/>
              <c:layout>
                <c:manualLayout>
                  <c:x val="-2.5785024154589373E-2"/>
                  <c:y val="2.40351358593609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6CC0-4FC5-B1DF-145519E96C2A}"/>
                </c:ext>
              </c:extLst>
            </c:dLbl>
            <c:dLbl>
              <c:idx val="5"/>
              <c:layout>
                <c:manualLayout>
                  <c:x val="-2.3369565217391391E-2"/>
                  <c:y val="4.154699083362405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6CC0-4FC5-B1DF-145519E96C2A}"/>
                </c:ext>
              </c:extLst>
            </c:dLbl>
            <c:dLbl>
              <c:idx val="6"/>
              <c:layout>
                <c:manualLayout>
                  <c:x val="-2.9408212560386473E-2"/>
                  <c:y val="4.446563332933456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6CC0-4FC5-B1DF-145519E96C2A}"/>
                </c:ext>
              </c:extLst>
            </c:dLbl>
            <c:dLbl>
              <c:idx val="7"/>
              <c:layout>
                <c:manualLayout>
                  <c:x val="-2.0954106280193147E-2"/>
                  <c:y val="2.40351358593609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6CC0-4FC5-B1DF-145519E96C2A}"/>
                </c:ext>
              </c:extLst>
            </c:dLbl>
            <c:dLbl>
              <c:idx val="8"/>
              <c:layout>
                <c:manualLayout>
                  <c:x val="-2.2161835748792269E-2"/>
                  <c:y val="4.738427582504502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6CC0-4FC5-B1DF-145519E96C2A}"/>
                </c:ext>
              </c:extLst>
            </c:dLbl>
            <c:dLbl>
              <c:idx val="9"/>
              <c:layout>
                <c:manualLayout>
                  <c:x val="-2.5785024154589373E-2"/>
                  <c:y val="3.86283483379135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6CC0-4FC5-B1DF-145519E96C2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endParaRPr lang="he-IL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Sheet1!$A$2:$A$11</c:f>
              <c:strCache>
                <c:ptCount val="10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  <c:pt idx="9">
                  <c:v>2024</c:v>
                </c:pt>
              </c:strCache>
            </c:strRef>
          </c:cat>
          <c:val>
            <c:numRef>
              <c:f>Sheet1!$F$2:$F$11</c:f>
              <c:numCache>
                <c:formatCode>0.0%</c:formatCode>
                <c:ptCount val="10"/>
                <c:pt idx="0">
                  <c:v>6.9815989119478103E-2</c:v>
                </c:pt>
                <c:pt idx="1">
                  <c:v>6.8765189337443203E-2</c:v>
                </c:pt>
                <c:pt idx="2">
                  <c:v>6.5547222708805197E-2</c:v>
                </c:pt>
                <c:pt idx="3">
                  <c:v>6.5914610182373795E-2</c:v>
                </c:pt>
                <c:pt idx="4">
                  <c:v>6.6931131057802698E-2</c:v>
                </c:pt>
                <c:pt idx="5">
                  <c:v>6.8291126868434193E-2</c:v>
                </c:pt>
                <c:pt idx="6">
                  <c:v>6.6922913845210194E-2</c:v>
                </c:pt>
                <c:pt idx="7">
                  <c:v>7.2074954643797498E-2</c:v>
                </c:pt>
                <c:pt idx="8">
                  <c:v>7.2281274466511294E-2</c:v>
                </c:pt>
                <c:pt idx="9">
                  <c:v>7.3456458107211506E-2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CC0-4FC5-B1DF-145519E96C2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25995840"/>
        <c:axId val="226016960"/>
      </c:lineChart>
      <c:catAx>
        <c:axId val="2259958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pPr>
            <a:endParaRPr lang="he-IL"/>
          </a:p>
        </c:txPr>
        <c:crossAx val="226016960"/>
        <c:crosses val="autoZero"/>
        <c:auto val="1"/>
        <c:lblAlgn val="ctr"/>
        <c:lblOffset val="100"/>
        <c:noMultiLvlLbl val="0"/>
      </c:catAx>
      <c:valAx>
        <c:axId val="2260169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r>
                  <a:rPr lang="he-IL" dirty="0"/>
                  <a:t>שיעור מתוקנן</a:t>
                </a:r>
                <a:endParaRPr lang="en-US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defRPr>
              </a:pPr>
              <a:endParaRPr lang="en-US"/>
            </a:p>
          </c:txPr>
        </c:title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pPr>
            <a:endParaRPr lang="he-IL"/>
          </a:p>
        </c:txPr>
        <c:crossAx val="2259958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defRPr>
          </a:pPr>
          <a:endParaRPr lang="he-IL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15875">
      <a:solidFill>
        <a:schemeClr val="accent1"/>
      </a:solidFill>
    </a:ln>
    <a:effectLst/>
  </c:spPr>
  <c:txPr>
    <a:bodyPr/>
    <a:lstStyle/>
    <a:p>
      <a:pPr>
        <a:defRPr sz="1600"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pPr>
      <a:endParaRPr lang="he-IL"/>
    </a:p>
  </c:txPr>
  <c:externalData r:id="rId3">
    <c:autoUpdate val="0"/>
  </c:externalData>
</c:chartSpace>
</file>

<file path=ppt/charts/chart4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כללי</c:v>
                </c:pt>
              </c:strCache>
            </c:strRef>
          </c:tx>
          <c:spPr>
            <a:ln w="38100" cap="rnd">
              <a:solidFill>
                <a:srgbClr val="7030A0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2.2164878846665927E-2"/>
                  <c:y val="2.829635390309825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A40-40BF-92F6-6289C258A884}"/>
                </c:ext>
              </c:extLst>
            </c:dLbl>
            <c:dLbl>
              <c:idx val="1"/>
              <c:layout>
                <c:manualLayout>
                  <c:x val="-2.2164878846665906E-2"/>
                  <c:y val="3.12149963988087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CA40-40BF-92F6-6289C258A884}"/>
                </c:ext>
              </c:extLst>
            </c:dLbl>
            <c:dLbl>
              <c:idx val="2"/>
              <c:layout>
                <c:manualLayout>
                  <c:x val="-2.4580337783863974E-2"/>
                  <c:y val="3.121499639880882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CA40-40BF-92F6-6289C258A884}"/>
                </c:ext>
              </c:extLst>
            </c:dLbl>
            <c:dLbl>
              <c:idx val="3"/>
              <c:layout>
                <c:manualLayout>
                  <c:x val="-2.2164878846665993E-2"/>
                  <c:y val="3.12149963988088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CA40-40BF-92F6-6289C258A884}"/>
                </c:ext>
              </c:extLst>
            </c:dLbl>
            <c:dLbl>
              <c:idx val="4"/>
              <c:layout>
                <c:manualLayout>
                  <c:x val="-1.0087584160675568E-2"/>
                  <c:y val="3.413363889451934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CA40-40BF-92F6-6289C258A88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endParaRPr lang="he-IL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strCache>
            </c:strRef>
          </c:cat>
          <c:val>
            <c:numRef>
              <c:f>Sheet1!$B$2:$B$6</c:f>
              <c:numCache>
                <c:formatCode>0.0%</c:formatCode>
                <c:ptCount val="5"/>
                <c:pt idx="0">
                  <c:v>9.2197076900329106E-2</c:v>
                </c:pt>
                <c:pt idx="1">
                  <c:v>9.0401531533539595E-2</c:v>
                </c:pt>
                <c:pt idx="2">
                  <c:v>9.5418958145011598E-2</c:v>
                </c:pt>
                <c:pt idx="3">
                  <c:v>9.6532393282844797E-2</c:v>
                </c:pt>
                <c:pt idx="4">
                  <c:v>9.6715376640073E-2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A40-40BF-92F6-6289C258A88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חרדי</c:v>
                </c:pt>
              </c:strCache>
            </c:strRef>
          </c:tx>
          <c:spPr>
            <a:ln w="38100" cap="rnd">
              <a:solidFill>
                <a:srgbClr val="0075A2"/>
              </a:solidFill>
              <a:round/>
            </a:ln>
            <a:effectLst/>
          </c:spPr>
          <c:marker>
            <c:symbol val="none"/>
          </c:marker>
          <c:dLbls>
            <c:dLbl>
              <c:idx val="2"/>
              <c:layout>
                <c:manualLayout>
                  <c:x val="-2.6995796721062042E-2"/>
                  <c:y val="-3.299513850682250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CA40-40BF-92F6-6289C258A884}"/>
                </c:ext>
              </c:extLst>
            </c:dLbl>
            <c:dLbl>
              <c:idx val="3"/>
              <c:layout>
                <c:manualLayout>
                  <c:x val="-2.4580337783863974E-2"/>
                  <c:y val="-3.00764960111120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CA40-40BF-92F6-6289C258A88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endParaRPr lang="he-IL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strCache>
            </c:strRef>
          </c:cat>
          <c:val>
            <c:numRef>
              <c:f>Sheet1!$C$2:$C$6</c:f>
              <c:numCache>
                <c:formatCode>0.0%</c:formatCode>
                <c:ptCount val="5"/>
                <c:pt idx="0">
                  <c:v>9.6644933731466001E-2</c:v>
                </c:pt>
                <c:pt idx="1">
                  <c:v>9.3167136210634702E-2</c:v>
                </c:pt>
                <c:pt idx="2">
                  <c:v>9.7192717488067598E-2</c:v>
                </c:pt>
                <c:pt idx="3">
                  <c:v>9.9031364100333599E-2</c:v>
                </c:pt>
                <c:pt idx="4">
                  <c:v>9.97411787761288E-2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CA40-40BF-92F6-6289C258A884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ערבי</c:v>
                </c:pt>
              </c:strCache>
            </c:strRef>
          </c:tx>
          <c:spPr>
            <a:ln w="38100" cap="rnd">
              <a:solidFill>
                <a:srgbClr val="387025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endParaRPr lang="he-IL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strCache>
            </c:strRef>
          </c:cat>
          <c:val>
            <c:numRef>
              <c:f>Sheet1!$D$2:$D$6</c:f>
              <c:numCache>
                <c:formatCode>0.0%</c:formatCode>
                <c:ptCount val="5"/>
                <c:pt idx="0">
                  <c:v>0.156089148574757</c:v>
                </c:pt>
                <c:pt idx="1">
                  <c:v>0.158386123518029</c:v>
                </c:pt>
                <c:pt idx="2">
                  <c:v>0.16165444311024199</c:v>
                </c:pt>
                <c:pt idx="3">
                  <c:v>0.16094003338421201</c:v>
                </c:pt>
                <c:pt idx="4">
                  <c:v>0.15933990808460399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CA40-40BF-92F6-6289C258A884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243460288"/>
        <c:axId val="243472768"/>
      </c:lineChart>
      <c:catAx>
        <c:axId val="2434602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pPr>
            <a:endParaRPr lang="he-IL"/>
          </a:p>
        </c:txPr>
        <c:crossAx val="243472768"/>
        <c:crosses val="autoZero"/>
        <c:auto val="1"/>
        <c:lblAlgn val="ctr"/>
        <c:lblOffset val="100"/>
        <c:noMultiLvlLbl val="0"/>
      </c:catAx>
      <c:valAx>
        <c:axId val="2434727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r>
                  <a:rPr lang="he-IL"/>
                  <a:t>שיעור מתוקנן</a:t>
                </a:r>
                <a:endParaRPr 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defRPr>
              </a:pPr>
              <a:endParaRPr lang="en-US"/>
            </a:p>
          </c:txPr>
        </c:title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pPr>
            <a:endParaRPr lang="he-IL"/>
          </a:p>
        </c:txPr>
        <c:crossAx val="2434602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defRPr>
          </a:pPr>
          <a:endParaRPr lang="he-IL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solidFill>
        <a:schemeClr val="accent1"/>
      </a:solidFill>
    </a:ln>
    <a:effectLst/>
  </c:spPr>
  <c:txPr>
    <a:bodyPr/>
    <a:lstStyle/>
    <a:p>
      <a:pPr>
        <a:defRPr sz="1600"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pPr>
      <a:endParaRPr lang="he-IL"/>
    </a:p>
  </c:txPr>
  <c:externalData r:id="rId3">
    <c:autoUpdate val="0"/>
  </c:externalData>
  <c:userShapes r:id="rId4"/>
</c:chartSpace>
</file>

<file path=ppt/charts/chart4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גברים</c:v>
                </c:pt>
              </c:strCache>
            </c:strRef>
          </c:tx>
          <c:spPr>
            <a:ln w="3810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endParaRPr lang="he-IL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Sheet1!$A$2:$A$11</c:f>
              <c:numCache>
                <c:formatCode>General</c:formatCode>
                <c:ptCount val="10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  <c:pt idx="9">
                  <c:v>2024</c:v>
                </c:pt>
              </c:numCache>
            </c:numRef>
          </c:cat>
          <c:val>
            <c:numRef>
              <c:f>Sheet1!$B$2:$B$11</c:f>
              <c:numCache>
                <c:formatCode>0.0%</c:formatCode>
                <c:ptCount val="10"/>
                <c:pt idx="0">
                  <c:v>0.11</c:v>
                </c:pt>
                <c:pt idx="1">
                  <c:v>0.10299999999999999</c:v>
                </c:pt>
                <c:pt idx="2">
                  <c:v>0.1</c:v>
                </c:pt>
                <c:pt idx="3">
                  <c:v>9.6000000000000002E-2</c:v>
                </c:pt>
                <c:pt idx="4">
                  <c:v>9.8000000000000004E-2</c:v>
                </c:pt>
                <c:pt idx="5">
                  <c:v>0.09</c:v>
                </c:pt>
                <c:pt idx="6">
                  <c:v>9.1999999999999998E-2</c:v>
                </c:pt>
                <c:pt idx="7">
                  <c:v>0.08</c:v>
                </c:pt>
                <c:pt idx="8">
                  <c:v>7.9000000000000001E-2</c:v>
                </c:pt>
                <c:pt idx="9">
                  <c:v>7.9000000000000001E-2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87C-496A-BE2A-2F709D0FCFF5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נשים</c:v>
                </c:pt>
              </c:strCache>
            </c:strRef>
          </c:tx>
          <c:spPr>
            <a:ln w="38100" cap="rnd">
              <a:solidFill>
                <a:srgbClr val="C00000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3.6721062041157895E-2"/>
                  <c:y val="2.111649336365044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F08-4560-9451-9BBE14BF2123}"/>
                </c:ext>
              </c:extLst>
            </c:dLbl>
            <c:dLbl>
              <c:idx val="1"/>
              <c:layout>
                <c:manualLayout>
                  <c:x val="-3.1823671497584541E-2"/>
                  <c:y val="3.86283483379135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F08-4560-9451-9BBE14BF2123}"/>
                </c:ext>
              </c:extLst>
            </c:dLbl>
            <c:dLbl>
              <c:idx val="2"/>
              <c:layout>
                <c:manualLayout>
                  <c:x val="-3.4239130434782605E-2"/>
                  <c:y val="4.446563332933456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7F08-4560-9451-9BBE14BF2123}"/>
                </c:ext>
              </c:extLst>
            </c:dLbl>
            <c:dLbl>
              <c:idx val="3"/>
              <c:layout>
                <c:manualLayout>
                  <c:x val="-3.7862318840579758E-2"/>
                  <c:y val="3.279106334649244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F08-4560-9451-9BBE14BF2123}"/>
                </c:ext>
              </c:extLst>
            </c:dLbl>
            <c:dLbl>
              <c:idx val="4"/>
              <c:layout>
                <c:manualLayout>
                  <c:x val="-2.5785024154589373E-2"/>
                  <c:y val="4.738427582504513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7F08-4560-9451-9BBE14BF2123}"/>
                </c:ext>
              </c:extLst>
            </c:dLbl>
            <c:dLbl>
              <c:idx val="5"/>
              <c:layout>
                <c:manualLayout>
                  <c:x val="-3.3031400966183573E-2"/>
                  <c:y val="3.86283483379135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7F08-4560-9451-9BBE14BF2123}"/>
                </c:ext>
              </c:extLst>
            </c:dLbl>
            <c:dLbl>
              <c:idx val="6"/>
              <c:layout>
                <c:manualLayout>
                  <c:x val="-3.4239130434782605E-2"/>
                  <c:y val="5.030291832075559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7F08-4560-9451-9BBE14BF2123}"/>
                </c:ext>
              </c:extLst>
            </c:dLbl>
            <c:dLbl>
              <c:idx val="7"/>
              <c:layout>
                <c:manualLayout>
                  <c:x val="-2.9408212560386473E-2"/>
                  <c:y val="2.111649336365039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7F08-4560-9451-9BBE14BF2123}"/>
                </c:ext>
              </c:extLst>
            </c:dLbl>
            <c:dLbl>
              <c:idx val="8"/>
              <c:layout>
                <c:manualLayout>
                  <c:x val="-2.6992753623188405E-2"/>
                  <c:y val="3.279106334649244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7F08-4560-9451-9BBE14BF2123}"/>
                </c:ext>
              </c:extLst>
            </c:dLbl>
            <c:dLbl>
              <c:idx val="9"/>
              <c:layout>
                <c:manualLayout>
                  <c:x val="-2.0954106280193237E-2"/>
                  <c:y val="3.862834833791358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7F08-4560-9451-9BBE14BF212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endParaRPr lang="he-IL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Sheet1!$A$2:$A$11</c:f>
              <c:numCache>
                <c:formatCode>General</c:formatCode>
                <c:ptCount val="10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  <c:pt idx="9">
                  <c:v>2024</c:v>
                </c:pt>
              </c:numCache>
            </c:numRef>
          </c:cat>
          <c:val>
            <c:numRef>
              <c:f>Sheet1!$C$2:$C$11</c:f>
              <c:numCache>
                <c:formatCode>0.0%</c:formatCode>
                <c:ptCount val="10"/>
                <c:pt idx="0">
                  <c:v>0.10199999999999999</c:v>
                </c:pt>
                <c:pt idx="1">
                  <c:v>9.8000000000000004E-2</c:v>
                </c:pt>
                <c:pt idx="2">
                  <c:v>9.5000000000000001E-2</c:v>
                </c:pt>
                <c:pt idx="3">
                  <c:v>9.1999999999999998E-2</c:v>
                </c:pt>
                <c:pt idx="4">
                  <c:v>0.09</c:v>
                </c:pt>
                <c:pt idx="5">
                  <c:v>8.5000000000000006E-2</c:v>
                </c:pt>
                <c:pt idx="6">
                  <c:v>8.2000000000000003E-2</c:v>
                </c:pt>
                <c:pt idx="7">
                  <c:v>6.7000000000000004E-2</c:v>
                </c:pt>
                <c:pt idx="8">
                  <c:v>6.5000000000000002E-2</c:v>
                </c:pt>
                <c:pt idx="9">
                  <c:v>6.6000000000000003E-2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A87C-496A-BE2A-2F709D0FCFF5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153240032"/>
        <c:axId val="153247712"/>
      </c:lineChart>
      <c:catAx>
        <c:axId val="1532400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pPr>
            <a:endParaRPr lang="he-IL"/>
          </a:p>
        </c:txPr>
        <c:crossAx val="153247712"/>
        <c:crosses val="autoZero"/>
        <c:auto val="1"/>
        <c:lblAlgn val="ctr"/>
        <c:lblOffset val="100"/>
        <c:noMultiLvlLbl val="0"/>
      </c:catAx>
      <c:valAx>
        <c:axId val="1532477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r>
                  <a:rPr lang="he-IL"/>
                  <a:t>שיעור מתוקנן</a:t>
                </a:r>
                <a:endParaRPr lang="en-US"/>
              </a:p>
            </c:rich>
          </c:tx>
          <c:layout>
            <c:manualLayout>
              <c:xMode val="edge"/>
              <c:yMode val="edge"/>
              <c:x val="9.6618357487922701E-3"/>
              <c:y val="0.3768227152200082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defRPr>
              </a:pPr>
              <a:endParaRPr lang="en-US"/>
            </a:p>
          </c:txPr>
        </c:title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pPr>
            <a:endParaRPr lang="he-IL"/>
          </a:p>
        </c:txPr>
        <c:crossAx val="1532400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defRPr>
          </a:pPr>
          <a:endParaRPr lang="he-IL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solidFill>
        <a:schemeClr val="accent1"/>
      </a:solidFill>
    </a:ln>
    <a:effectLst/>
  </c:spPr>
  <c:txPr>
    <a:bodyPr/>
    <a:lstStyle/>
    <a:p>
      <a:pPr>
        <a:defRPr sz="1600"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pPr>
      <a:endParaRPr lang="he-IL"/>
    </a:p>
  </c:txPr>
  <c:externalData r:id="rId3">
    <c:autoUpdate val="0"/>
  </c:externalData>
</c:chartSpace>
</file>

<file path=ppt/charts/chart4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1+2</c:v>
                </c:pt>
              </c:strCache>
            </c:strRef>
          </c:tx>
          <c:spPr>
            <a:ln w="38100" cap="rnd">
              <a:solidFill>
                <a:srgbClr val="EE563A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endParaRPr lang="he-IL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Sheet1!$A$2:$A$11</c:f>
              <c:strCache>
                <c:ptCount val="10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  <c:pt idx="9">
                  <c:v>2024</c:v>
                </c:pt>
              </c:strCache>
            </c:strRef>
          </c:cat>
          <c:val>
            <c:numRef>
              <c:f>Sheet1!$B$2:$B$11</c:f>
              <c:numCache>
                <c:formatCode>0.0%</c:formatCode>
                <c:ptCount val="10"/>
                <c:pt idx="0">
                  <c:v>0.176809581845704</c:v>
                </c:pt>
                <c:pt idx="1">
                  <c:v>0.17397657135280201</c:v>
                </c:pt>
                <c:pt idx="2">
                  <c:v>0.16412846809332299</c:v>
                </c:pt>
                <c:pt idx="3">
                  <c:v>0.15854248591183201</c:v>
                </c:pt>
                <c:pt idx="4">
                  <c:v>0.13374892240532199</c:v>
                </c:pt>
                <c:pt idx="5">
                  <c:v>0.13975789918456699</c:v>
                </c:pt>
                <c:pt idx="6">
                  <c:v>0.13880045500899299</c:v>
                </c:pt>
                <c:pt idx="7">
                  <c:v>0.122448957770245</c:v>
                </c:pt>
                <c:pt idx="8">
                  <c:v>0.11986586994752201</c:v>
                </c:pt>
                <c:pt idx="9">
                  <c:v>0.116093789170926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4D6-49E8-ADF2-CA356C7D525A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3+4</c:v>
                </c:pt>
              </c:strCache>
            </c:strRef>
          </c:tx>
          <c:spPr>
            <a:ln w="38100" cap="rnd">
              <a:solidFill>
                <a:srgbClr val="E47E79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46D4-4BA3-B458-B0D18E67B36E}"/>
                </c:ext>
              </c:extLst>
            </c:dLbl>
            <c:dLbl>
              <c:idx val="9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46D4-4BA3-B458-B0D18E67B36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endParaRPr lang="en-IL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Sheet1!$A$2:$A$11</c:f>
              <c:strCache>
                <c:ptCount val="10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  <c:pt idx="9">
                  <c:v>2024</c:v>
                </c:pt>
              </c:strCache>
            </c:strRef>
          </c:cat>
          <c:val>
            <c:numRef>
              <c:f>Sheet1!$C$2:$C$11</c:f>
              <c:numCache>
                <c:formatCode>0.0%</c:formatCode>
                <c:ptCount val="10"/>
                <c:pt idx="0">
                  <c:v>0.13152909940013099</c:v>
                </c:pt>
                <c:pt idx="1">
                  <c:v>0.12563089754597101</c:v>
                </c:pt>
                <c:pt idx="2">
                  <c:v>0.12214252153121501</c:v>
                </c:pt>
                <c:pt idx="3">
                  <c:v>0.116855523427097</c:v>
                </c:pt>
                <c:pt idx="4">
                  <c:v>0.111614988266498</c:v>
                </c:pt>
                <c:pt idx="5">
                  <c:v>0.108640818632256</c:v>
                </c:pt>
                <c:pt idx="6">
                  <c:v>0.10756742076161301</c:v>
                </c:pt>
                <c:pt idx="7">
                  <c:v>9.2032610226582004E-2</c:v>
                </c:pt>
                <c:pt idx="8">
                  <c:v>9.0364997520636106E-2</c:v>
                </c:pt>
                <c:pt idx="9">
                  <c:v>9.1039907768301495E-2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C4D6-49E8-ADF2-CA356C7D525A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5+6</c:v>
                </c:pt>
              </c:strCache>
            </c:strRef>
          </c:tx>
          <c:spPr>
            <a:ln w="38100" cap="rnd">
              <a:solidFill>
                <a:srgbClr val="ABB7CB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6D4-4BA3-B458-B0D18E67B36E}"/>
                </c:ext>
              </c:extLst>
            </c:dLbl>
            <c:dLbl>
              <c:idx val="9"/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46D4-4BA3-B458-B0D18E67B36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endParaRPr lang="en-IL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Sheet1!$A$2:$A$11</c:f>
              <c:strCache>
                <c:ptCount val="10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  <c:pt idx="9">
                  <c:v>2024</c:v>
                </c:pt>
              </c:strCache>
            </c:strRef>
          </c:cat>
          <c:val>
            <c:numRef>
              <c:f>Sheet1!$D$2:$D$11</c:f>
              <c:numCache>
                <c:formatCode>0.0%</c:formatCode>
                <c:ptCount val="10"/>
                <c:pt idx="0">
                  <c:v>9.7090671370272594E-2</c:v>
                </c:pt>
                <c:pt idx="1">
                  <c:v>9.1269780371657699E-2</c:v>
                </c:pt>
                <c:pt idx="2">
                  <c:v>8.8640732888314006E-2</c:v>
                </c:pt>
                <c:pt idx="3">
                  <c:v>8.6767669450680707E-2</c:v>
                </c:pt>
                <c:pt idx="4">
                  <c:v>8.9656744598699101E-2</c:v>
                </c:pt>
                <c:pt idx="5">
                  <c:v>8.1889987620850202E-2</c:v>
                </c:pt>
                <c:pt idx="6">
                  <c:v>8.1829574582647696E-2</c:v>
                </c:pt>
                <c:pt idx="7">
                  <c:v>6.9189445816551107E-2</c:v>
                </c:pt>
                <c:pt idx="8">
                  <c:v>6.7982104855161096E-2</c:v>
                </c:pt>
                <c:pt idx="9">
                  <c:v>6.9167199980281202E-2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C4D6-49E8-ADF2-CA356C7D525A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7+8</c:v>
                </c:pt>
              </c:strCache>
            </c:strRef>
          </c:tx>
          <c:spPr>
            <a:ln w="38100" cap="rnd">
              <a:solidFill>
                <a:srgbClr val="7E9ECB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46D4-4BA3-B458-B0D18E67B36E}"/>
                </c:ext>
              </c:extLst>
            </c:dLbl>
            <c:dLbl>
              <c:idx val="9"/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6D4-4BA3-B458-B0D18E67B36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endParaRPr lang="en-IL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Sheet1!$A$2:$A$11</c:f>
              <c:strCache>
                <c:ptCount val="10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  <c:pt idx="9">
                  <c:v>2024</c:v>
                </c:pt>
              </c:strCache>
            </c:strRef>
          </c:cat>
          <c:val>
            <c:numRef>
              <c:f>Sheet1!$E$2:$E$11</c:f>
              <c:numCache>
                <c:formatCode>0.0%</c:formatCode>
                <c:ptCount val="10"/>
                <c:pt idx="0">
                  <c:v>7.7985547570400798E-2</c:v>
                </c:pt>
                <c:pt idx="1">
                  <c:v>7.1079733068353204E-2</c:v>
                </c:pt>
                <c:pt idx="2">
                  <c:v>6.8595731117695305E-2</c:v>
                </c:pt>
                <c:pt idx="3">
                  <c:v>6.6590166383938901E-2</c:v>
                </c:pt>
                <c:pt idx="4">
                  <c:v>7.1026675845444795E-2</c:v>
                </c:pt>
                <c:pt idx="5">
                  <c:v>6.2425413867229801E-2</c:v>
                </c:pt>
                <c:pt idx="6">
                  <c:v>6.3429326291486093E-2</c:v>
                </c:pt>
                <c:pt idx="7">
                  <c:v>5.0811271174913401E-2</c:v>
                </c:pt>
                <c:pt idx="8">
                  <c:v>5.0098111389340498E-2</c:v>
                </c:pt>
                <c:pt idx="9">
                  <c:v>5.1246877141472399E-2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CC0-4FC5-B1DF-145519E96C2A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9+10</c:v>
                </c:pt>
              </c:strCache>
            </c:strRef>
          </c:tx>
          <c:spPr>
            <a:ln w="38100" cap="rnd">
              <a:solidFill>
                <a:srgbClr val="2C3C9C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3.1823671497584541E-2"/>
                  <c:y val="3.746649503207003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6CC0-4FC5-B1DF-145519E96C2A}"/>
                </c:ext>
              </c:extLst>
            </c:dLbl>
            <c:dLbl>
              <c:idx val="1"/>
              <c:layout>
                <c:manualLayout>
                  <c:x val="-2.9408212560386518E-2"/>
                  <c:y val="4.029735136611108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CC0-4FC5-B1DF-145519E96C2A}"/>
                </c:ext>
              </c:extLst>
            </c:dLbl>
            <c:dLbl>
              <c:idx val="2"/>
              <c:layout>
                <c:manualLayout>
                  <c:x val="-2.5785024154589418E-2"/>
                  <c:y val="2.897392602994689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6CC0-4FC5-B1DF-145519E96C2A}"/>
                </c:ext>
              </c:extLst>
            </c:dLbl>
            <c:dLbl>
              <c:idx val="3"/>
              <c:layout>
                <c:manualLayout>
                  <c:x val="-2.0954106280193282E-2"/>
                  <c:y val="2.897392602994678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CC0-4FC5-B1DF-145519E96C2A}"/>
                </c:ext>
              </c:extLst>
            </c:dLbl>
            <c:dLbl>
              <c:idx val="4"/>
              <c:layout>
                <c:manualLayout>
                  <c:x val="-2.5785024154589373E-2"/>
                  <c:y val="4.878992036823412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6CC0-4FC5-B1DF-145519E96C2A}"/>
                </c:ext>
              </c:extLst>
            </c:dLbl>
            <c:dLbl>
              <c:idx val="5"/>
              <c:layout>
                <c:manualLayout>
                  <c:x val="-2.3369565217391391E-2"/>
                  <c:y val="2.614306969590584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6CC0-4FC5-B1DF-145519E96C2A}"/>
                </c:ext>
              </c:extLst>
            </c:dLbl>
            <c:dLbl>
              <c:idx val="6"/>
              <c:layout>
                <c:manualLayout>
                  <c:x val="-3.5446859903381644E-2"/>
                  <c:y val="3.746649503206993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6CC0-4FC5-B1DF-145519E96C2A}"/>
                </c:ext>
              </c:extLst>
            </c:dLbl>
            <c:dLbl>
              <c:idx val="7"/>
              <c:layout>
                <c:manualLayout>
                  <c:x val="-2.4577294685990337E-2"/>
                  <c:y val="3.746649503207003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6CC0-4FC5-B1DF-145519E96C2A}"/>
                </c:ext>
              </c:extLst>
            </c:dLbl>
            <c:dLbl>
              <c:idx val="8"/>
              <c:layout>
                <c:manualLayout>
                  <c:x val="-2.5785024154589373E-2"/>
                  <c:y val="2.614306969590584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6CC0-4FC5-B1DF-145519E96C2A}"/>
                </c:ext>
              </c:extLst>
            </c:dLbl>
            <c:dLbl>
              <c:idx val="9"/>
              <c:layout>
                <c:manualLayout>
                  <c:x val="1.9927536231884057E-3"/>
                  <c:y val="1.765050069378270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6CC0-4FC5-B1DF-145519E96C2A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endParaRPr lang="he-IL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Sheet1!$A$2:$A$11</c:f>
              <c:strCache>
                <c:ptCount val="10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  <c:pt idx="9">
                  <c:v>2024</c:v>
                </c:pt>
              </c:strCache>
            </c:strRef>
          </c:cat>
          <c:val>
            <c:numRef>
              <c:f>Sheet1!$F$2:$F$11</c:f>
              <c:numCache>
                <c:formatCode>0.0%</c:formatCode>
                <c:ptCount val="10"/>
                <c:pt idx="0">
                  <c:v>6.4853087467442505E-2</c:v>
                </c:pt>
                <c:pt idx="1">
                  <c:v>5.5663522798945902E-2</c:v>
                </c:pt>
                <c:pt idx="2">
                  <c:v>5.6202303565782201E-2</c:v>
                </c:pt>
                <c:pt idx="3">
                  <c:v>5.4930530123102901E-2</c:v>
                </c:pt>
                <c:pt idx="4">
                  <c:v>5.88147037628972E-2</c:v>
                </c:pt>
                <c:pt idx="5">
                  <c:v>4.9134821262986898E-2</c:v>
                </c:pt>
                <c:pt idx="6">
                  <c:v>5.0901855783641502E-2</c:v>
                </c:pt>
                <c:pt idx="7">
                  <c:v>4.0334878163997001E-2</c:v>
                </c:pt>
                <c:pt idx="8">
                  <c:v>3.7817590144075E-2</c:v>
                </c:pt>
                <c:pt idx="9">
                  <c:v>3.8750166861226502E-2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CC0-4FC5-B1DF-145519E96C2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25995840"/>
        <c:axId val="226016960"/>
      </c:lineChart>
      <c:catAx>
        <c:axId val="2259958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pPr>
            <a:endParaRPr lang="he-IL"/>
          </a:p>
        </c:txPr>
        <c:crossAx val="226016960"/>
        <c:crosses val="autoZero"/>
        <c:auto val="1"/>
        <c:lblAlgn val="ctr"/>
        <c:lblOffset val="100"/>
        <c:noMultiLvlLbl val="0"/>
      </c:catAx>
      <c:valAx>
        <c:axId val="2260169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r>
                  <a:rPr lang="he-IL"/>
                  <a:t>שיעור מתוקנן</a:t>
                </a:r>
                <a:endParaRPr 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defRPr>
              </a:pPr>
              <a:endParaRPr lang="en-US"/>
            </a:p>
          </c:txPr>
        </c:title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pPr>
            <a:endParaRPr lang="he-IL"/>
          </a:p>
        </c:txPr>
        <c:crossAx val="2259958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defRPr>
          </a:pPr>
          <a:endParaRPr lang="he-IL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15875">
      <a:solidFill>
        <a:schemeClr val="accent1"/>
      </a:solidFill>
    </a:ln>
    <a:effectLst/>
  </c:spPr>
  <c:txPr>
    <a:bodyPr/>
    <a:lstStyle/>
    <a:p>
      <a:pPr>
        <a:defRPr sz="1600"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pPr>
      <a:endParaRPr lang="he-IL"/>
    </a:p>
  </c:txPr>
  <c:externalData r:id="rId3">
    <c:autoUpdate val="0"/>
  </c:externalData>
</c:chartSpace>
</file>

<file path=ppt/charts/chart4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כללי</c:v>
                </c:pt>
              </c:strCache>
            </c:strRef>
          </c:tx>
          <c:spPr>
            <a:ln w="38100" cap="rnd">
              <a:solidFill>
                <a:srgbClr val="7030A0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3.5446859903381665E-2"/>
                  <c:y val="3.862834833791358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A40-40BF-92F6-6289C258A884}"/>
                </c:ext>
              </c:extLst>
            </c:dLbl>
            <c:dLbl>
              <c:idx val="1"/>
              <c:layout>
                <c:manualLayout>
                  <c:x val="-2.699275362318845E-2"/>
                  <c:y val="3.862834833791358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CA40-40BF-92F6-6289C258A884}"/>
                </c:ext>
              </c:extLst>
            </c:dLbl>
            <c:dLbl>
              <c:idx val="2"/>
              <c:layout>
                <c:manualLayout>
                  <c:x val="-2.0954106280193237E-2"/>
                  <c:y val="4.738427582504502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CA40-40BF-92F6-6289C258A884}"/>
                </c:ext>
              </c:extLst>
            </c:dLbl>
            <c:dLbl>
              <c:idx val="3"/>
              <c:layout>
                <c:manualLayout>
                  <c:x val="-2.3369565217391391E-2"/>
                  <c:y val="4.154699083362405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CA40-40BF-92F6-6289C258A884}"/>
                </c:ext>
              </c:extLst>
            </c:dLbl>
            <c:dLbl>
              <c:idx val="4"/>
              <c:layout>
                <c:manualLayout>
                  <c:x val="-2.3369565217391305E-2"/>
                  <c:y val="3.279106334649244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CA40-40BF-92F6-6289C258A88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endParaRPr lang="he-IL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strCache>
            </c:strRef>
          </c:cat>
          <c:val>
            <c:numRef>
              <c:f>Sheet1!$B$2:$B$6</c:f>
              <c:numCache>
                <c:formatCode>0.0%</c:formatCode>
                <c:ptCount val="5"/>
                <c:pt idx="0">
                  <c:v>7.6999999999999999E-2</c:v>
                </c:pt>
                <c:pt idx="1">
                  <c:v>7.6999999999999999E-2</c:v>
                </c:pt>
                <c:pt idx="2">
                  <c:v>6.4000000000000001E-2</c:v>
                </c:pt>
                <c:pt idx="3">
                  <c:v>6.2E-2</c:v>
                </c:pt>
                <c:pt idx="4">
                  <c:v>6.4000000000000001E-2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A40-40BF-92F6-6289C258A88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חרדי</c:v>
                </c:pt>
              </c:strCache>
            </c:strRef>
          </c:tx>
          <c:spPr>
            <a:ln w="38100" cap="rnd">
              <a:solidFill>
                <a:srgbClr val="0075A2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endParaRPr lang="he-IL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strCache>
            </c:strRef>
          </c:cat>
          <c:val>
            <c:numRef>
              <c:f>Sheet1!$C$2:$C$6</c:f>
              <c:numCache>
                <c:formatCode>0.0%</c:formatCode>
                <c:ptCount val="5"/>
                <c:pt idx="0">
                  <c:v>8.4000000000000005E-2</c:v>
                </c:pt>
                <c:pt idx="1">
                  <c:v>8.5000000000000006E-2</c:v>
                </c:pt>
                <c:pt idx="2">
                  <c:v>7.2999999999999995E-2</c:v>
                </c:pt>
                <c:pt idx="3">
                  <c:v>7.2999999999999995E-2</c:v>
                </c:pt>
                <c:pt idx="4">
                  <c:v>7.0000000000000007E-2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CA40-40BF-92F6-6289C258A884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ערבי</c:v>
                </c:pt>
              </c:strCache>
            </c:strRef>
          </c:tx>
          <c:spPr>
            <a:ln w="38100" cap="rnd">
              <a:solidFill>
                <a:srgbClr val="387025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endParaRPr lang="he-IL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strCache>
            </c:strRef>
          </c:cat>
          <c:val>
            <c:numRef>
              <c:f>Sheet1!$D$2:$D$6</c:f>
              <c:numCache>
                <c:formatCode>0.0%</c:formatCode>
                <c:ptCount val="5"/>
                <c:pt idx="0">
                  <c:v>0.13</c:v>
                </c:pt>
                <c:pt idx="1">
                  <c:v>0.127</c:v>
                </c:pt>
                <c:pt idx="2">
                  <c:v>0.109</c:v>
                </c:pt>
                <c:pt idx="3">
                  <c:v>0.105</c:v>
                </c:pt>
                <c:pt idx="4">
                  <c:v>0.105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CA40-40BF-92F6-6289C258A884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243460288"/>
        <c:axId val="243472768"/>
      </c:lineChart>
      <c:catAx>
        <c:axId val="2434602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pPr>
            <a:endParaRPr lang="he-IL"/>
          </a:p>
        </c:txPr>
        <c:crossAx val="243472768"/>
        <c:crosses val="autoZero"/>
        <c:auto val="1"/>
        <c:lblAlgn val="ctr"/>
        <c:lblOffset val="100"/>
        <c:noMultiLvlLbl val="0"/>
      </c:catAx>
      <c:valAx>
        <c:axId val="2434727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r>
                  <a:rPr lang="he-IL"/>
                  <a:t>שיעור מתוקנן</a:t>
                </a:r>
                <a:endParaRPr 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defRPr>
              </a:pPr>
              <a:endParaRPr lang="en-US"/>
            </a:p>
          </c:txPr>
        </c:title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pPr>
            <a:endParaRPr lang="he-IL"/>
          </a:p>
        </c:txPr>
        <c:crossAx val="2434602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defRPr>
          </a:pPr>
          <a:endParaRPr lang="he-IL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solidFill>
        <a:schemeClr val="accent1"/>
      </a:solidFill>
    </a:ln>
    <a:effectLst/>
  </c:spPr>
  <c:txPr>
    <a:bodyPr/>
    <a:lstStyle/>
    <a:p>
      <a:pPr>
        <a:defRPr sz="1600"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pPr>
      <a:endParaRPr lang="he-IL"/>
    </a:p>
  </c:txPr>
  <c:externalData r:id="rId3">
    <c:autoUpdate val="0"/>
  </c:externalData>
  <c:userShapes r:id="rId4"/>
</c:chartSpace>
</file>

<file path=ppt/charts/chart4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1+2</c:v>
                </c:pt>
              </c:strCache>
            </c:strRef>
          </c:tx>
          <c:spPr>
            <a:ln w="38100" cap="rnd">
              <a:solidFill>
                <a:srgbClr val="EE563A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endParaRPr lang="he-IL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Sheet1!$A$2:$A$11</c:f>
              <c:strCach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strCache>
              <c:extLst/>
            </c:strRef>
          </c:cat>
          <c:val>
            <c:numRef>
              <c:f>Sheet1!$B$2:$B$11</c:f>
              <c:numCache>
                <c:formatCode>0.0%</c:formatCode>
                <c:ptCount val="6"/>
                <c:pt idx="0">
                  <c:v>0.37539834399670402</c:v>
                </c:pt>
                <c:pt idx="1">
                  <c:v>0.38006869080957201</c:v>
                </c:pt>
                <c:pt idx="2">
                  <c:v>0.38052299532135098</c:v>
                </c:pt>
                <c:pt idx="3">
                  <c:v>0.37786892110515802</c:v>
                </c:pt>
                <c:pt idx="4">
                  <c:v>0.38113263367186501</c:v>
                </c:pt>
                <c:pt idx="5">
                  <c:v>0.380476115801614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0-C1E0-4037-AC2C-AE8896CDF555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3+4</c:v>
                </c:pt>
              </c:strCache>
            </c:strRef>
          </c:tx>
          <c:spPr>
            <a:ln w="38100" cap="rnd">
              <a:solidFill>
                <a:srgbClr val="E47E79"/>
              </a:solidFill>
              <a:round/>
            </a:ln>
            <a:effectLst/>
          </c:spPr>
          <c:marker>
            <c:symbol val="none"/>
          </c:marker>
          <c:cat>
            <c:strRef>
              <c:f>Sheet1!$A$2:$A$11</c:f>
              <c:strCach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strCache>
              <c:extLst/>
            </c:strRef>
          </c:cat>
          <c:val>
            <c:numRef>
              <c:f>Sheet1!$C$2:$C$11</c:f>
              <c:numCache>
                <c:formatCode>0.0%</c:formatCode>
                <c:ptCount val="6"/>
                <c:pt idx="0">
                  <c:v>0.34408700186740399</c:v>
                </c:pt>
                <c:pt idx="1">
                  <c:v>0.348427834970096</c:v>
                </c:pt>
                <c:pt idx="2">
                  <c:v>0.344135989592251</c:v>
                </c:pt>
                <c:pt idx="3">
                  <c:v>0.344886479314925</c:v>
                </c:pt>
                <c:pt idx="4">
                  <c:v>0.34347887924037501</c:v>
                </c:pt>
                <c:pt idx="5">
                  <c:v>0.34746524650531502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1-C1E0-4037-AC2C-AE8896CDF555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5+6</c:v>
                </c:pt>
              </c:strCache>
            </c:strRef>
          </c:tx>
          <c:spPr>
            <a:ln w="38100" cap="rnd">
              <a:solidFill>
                <a:srgbClr val="ABB7CB"/>
              </a:solidFill>
              <a:round/>
            </a:ln>
            <a:effectLst/>
          </c:spPr>
          <c:marker>
            <c:symbol val="none"/>
          </c:marker>
          <c:cat>
            <c:strRef>
              <c:f>Sheet1!$A$2:$A$11</c:f>
              <c:strCach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strCache>
              <c:extLst/>
            </c:strRef>
          </c:cat>
          <c:val>
            <c:numRef>
              <c:f>Sheet1!$D$2:$D$11</c:f>
              <c:numCache>
                <c:formatCode>0.0%</c:formatCode>
                <c:ptCount val="6"/>
                <c:pt idx="0">
                  <c:v>0.31448564508475801</c:v>
                </c:pt>
                <c:pt idx="1">
                  <c:v>0.32124683609843702</c:v>
                </c:pt>
                <c:pt idx="2">
                  <c:v>0.31676876845442598</c:v>
                </c:pt>
                <c:pt idx="3">
                  <c:v>0.317661203171482</c:v>
                </c:pt>
                <c:pt idx="4">
                  <c:v>0.315440606485969</c:v>
                </c:pt>
                <c:pt idx="5">
                  <c:v>0.321668359481661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2-C1E0-4037-AC2C-AE8896CDF555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7+8</c:v>
                </c:pt>
              </c:strCache>
            </c:strRef>
          </c:tx>
          <c:spPr>
            <a:ln w="38100" cap="rnd">
              <a:solidFill>
                <a:srgbClr val="7E9ECB"/>
              </a:solidFill>
              <a:round/>
            </a:ln>
            <a:effectLst/>
          </c:spPr>
          <c:marker>
            <c:symbol val="none"/>
          </c:marker>
          <c:cat>
            <c:strRef>
              <c:f>Sheet1!$A$2:$A$11</c:f>
              <c:strCach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strCache>
              <c:extLst/>
            </c:strRef>
          </c:cat>
          <c:val>
            <c:numRef>
              <c:f>Sheet1!$E$2:$E$11</c:f>
              <c:numCache>
                <c:formatCode>0.0%</c:formatCode>
                <c:ptCount val="6"/>
                <c:pt idx="0">
                  <c:v>0.29791706168570298</c:v>
                </c:pt>
                <c:pt idx="1">
                  <c:v>0.30126480789953602</c:v>
                </c:pt>
                <c:pt idx="2">
                  <c:v>0.291641461708952</c:v>
                </c:pt>
                <c:pt idx="3">
                  <c:v>0.29198991878064401</c:v>
                </c:pt>
                <c:pt idx="4">
                  <c:v>0.288965975575672</c:v>
                </c:pt>
                <c:pt idx="5">
                  <c:v>0.29380806516048702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3-C1E0-4037-AC2C-AE8896CDF555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9+10</c:v>
                </c:pt>
              </c:strCache>
            </c:strRef>
          </c:tx>
          <c:spPr>
            <a:ln w="38100" cap="rnd">
              <a:solidFill>
                <a:srgbClr val="2C3C9C"/>
              </a:solidFill>
              <a:round/>
            </a:ln>
            <a:effectLst/>
          </c:spPr>
          <c:marker>
            <c:symbol val="none"/>
          </c:marker>
          <c:dLbls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endParaRPr lang="he-IL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Sheet1!$A$2:$A$11</c:f>
              <c:strCach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strCache>
              <c:extLst/>
            </c:strRef>
          </c:cat>
          <c:val>
            <c:numRef>
              <c:f>Sheet1!$F$2:$F$11</c:f>
              <c:numCache>
                <c:formatCode>0.0%</c:formatCode>
                <c:ptCount val="6"/>
                <c:pt idx="0">
                  <c:v>0.27435303471364503</c:v>
                </c:pt>
                <c:pt idx="1">
                  <c:v>0.27552965465127399</c:v>
                </c:pt>
                <c:pt idx="2">
                  <c:v>0.26692216650484901</c:v>
                </c:pt>
                <c:pt idx="3">
                  <c:v>0.26659083448762</c:v>
                </c:pt>
                <c:pt idx="4">
                  <c:v>0.26499860780262502</c:v>
                </c:pt>
                <c:pt idx="5">
                  <c:v>0.26916136652619199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4-C1E0-4037-AC2C-AE8896CDF55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25995840"/>
        <c:axId val="226016960"/>
      </c:lineChart>
      <c:catAx>
        <c:axId val="2259958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pPr>
            <a:endParaRPr lang="he-IL"/>
          </a:p>
        </c:txPr>
        <c:crossAx val="226016960"/>
        <c:crosses val="autoZero"/>
        <c:auto val="1"/>
        <c:lblAlgn val="ctr"/>
        <c:lblOffset val="100"/>
        <c:noMultiLvlLbl val="0"/>
      </c:catAx>
      <c:valAx>
        <c:axId val="2260169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r>
                  <a:rPr lang="he-IL"/>
                  <a:t>שיעור מתוקנן</a:t>
                </a:r>
                <a:endParaRPr 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defRPr>
              </a:pPr>
              <a:endParaRPr lang="en-US"/>
            </a:p>
          </c:txPr>
        </c:title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pPr>
            <a:endParaRPr lang="he-IL"/>
          </a:p>
        </c:txPr>
        <c:crossAx val="2259958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defRPr>
          </a:pPr>
          <a:endParaRPr lang="he-IL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15875">
      <a:solidFill>
        <a:schemeClr val="accent1"/>
      </a:solidFill>
    </a:ln>
    <a:effectLst/>
  </c:spPr>
  <c:txPr>
    <a:bodyPr/>
    <a:lstStyle/>
    <a:p>
      <a:pPr>
        <a:defRPr sz="1600"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pPr>
      <a:endParaRPr lang="he-IL"/>
    </a:p>
  </c:txPr>
  <c:externalData r:id="rId3">
    <c:autoUpdate val="0"/>
  </c:externalData>
</c:chartSpace>
</file>

<file path=ppt/charts/chart4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כללי</c:v>
                </c:pt>
              </c:strCache>
            </c:strRef>
          </c:tx>
          <c:spPr>
            <a:ln w="38100" cap="rnd">
              <a:solidFill>
                <a:srgbClr val="7030A0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endParaRPr lang="he-IL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strCache>
            </c:strRef>
          </c:cat>
          <c:val>
            <c:numRef>
              <c:f>Sheet1!$B$2:$B$6</c:f>
              <c:numCache>
                <c:formatCode>0.0%</c:formatCode>
                <c:ptCount val="5"/>
                <c:pt idx="0">
                  <c:v>0.32058110586824301</c:v>
                </c:pt>
                <c:pt idx="1">
                  <c:v>0.30893032209474203</c:v>
                </c:pt>
                <c:pt idx="2">
                  <c:v>0.308674369885924</c:v>
                </c:pt>
                <c:pt idx="3">
                  <c:v>0.306057535175281</c:v>
                </c:pt>
                <c:pt idx="4">
                  <c:v>0.31154995811182001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EF66-42BA-B477-7EE5713F6F5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חרדי</c:v>
                </c:pt>
              </c:strCache>
            </c:strRef>
          </c:tx>
          <c:spPr>
            <a:ln w="38100" cap="rnd">
              <a:solidFill>
                <a:srgbClr val="0075A2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dLblPos val="l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EF66-42BA-B477-7EE5713F6F52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EF66-42BA-B477-7EE5713F6F52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EF66-42BA-B477-7EE5713F6F52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EF66-42BA-B477-7EE5713F6F52}"/>
                </c:ext>
              </c:extLst>
            </c:dLbl>
            <c:dLbl>
              <c:idx val="4"/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EF66-42BA-B477-7EE5713F6F5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endParaRPr lang="he-IL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strCache>
            </c:strRef>
          </c:cat>
          <c:val>
            <c:numRef>
              <c:f>Sheet1!$C$2:$C$6</c:f>
              <c:numCache>
                <c:formatCode>0.0%</c:formatCode>
                <c:ptCount val="5"/>
                <c:pt idx="0">
                  <c:v>0.332203933935379</c:v>
                </c:pt>
                <c:pt idx="1">
                  <c:v>0.32465141252884699</c:v>
                </c:pt>
                <c:pt idx="2">
                  <c:v>0.32319212402409703</c:v>
                </c:pt>
                <c:pt idx="3">
                  <c:v>0.32669986730828898</c:v>
                </c:pt>
                <c:pt idx="4">
                  <c:v>0.326599020716344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B-EF66-42BA-B477-7EE5713F6F52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ערבי</c:v>
                </c:pt>
              </c:strCache>
            </c:strRef>
          </c:tx>
          <c:spPr>
            <a:ln w="38100" cap="rnd">
              <a:solidFill>
                <a:srgbClr val="387025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endParaRPr lang="he-IL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strCache>
            </c:strRef>
          </c:cat>
          <c:val>
            <c:numRef>
              <c:f>Sheet1!$D$2:$D$6</c:f>
              <c:numCache>
                <c:formatCode>0.0%</c:formatCode>
                <c:ptCount val="5"/>
                <c:pt idx="0">
                  <c:v>0.37277798388224898</c:v>
                </c:pt>
                <c:pt idx="1">
                  <c:v>0.36210578448472902</c:v>
                </c:pt>
                <c:pt idx="2">
                  <c:v>0.36310733186160898</c:v>
                </c:pt>
                <c:pt idx="3">
                  <c:v>0.36264253103173799</c:v>
                </c:pt>
                <c:pt idx="4">
                  <c:v>0.36369549537368501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1-EF66-42BA-B477-7EE5713F6F52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243460288"/>
        <c:axId val="243472768"/>
      </c:lineChart>
      <c:catAx>
        <c:axId val="2434602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pPr>
            <a:endParaRPr lang="he-IL"/>
          </a:p>
        </c:txPr>
        <c:crossAx val="243472768"/>
        <c:crosses val="autoZero"/>
        <c:auto val="1"/>
        <c:lblAlgn val="ctr"/>
        <c:lblOffset val="100"/>
        <c:noMultiLvlLbl val="0"/>
      </c:catAx>
      <c:valAx>
        <c:axId val="243472768"/>
        <c:scaling>
          <c:orientation val="minMax"/>
          <c:max val="0.4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r>
                  <a:rPr lang="he-IL"/>
                  <a:t>שיעור מתוקנן</a:t>
                </a:r>
                <a:endParaRPr 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defRPr>
              </a:pPr>
              <a:endParaRPr lang="en-US"/>
            </a:p>
          </c:txPr>
        </c:title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pPr>
            <a:endParaRPr lang="he-IL"/>
          </a:p>
        </c:txPr>
        <c:crossAx val="2434602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defRPr>
          </a:pPr>
          <a:endParaRPr lang="he-IL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12700">
      <a:solidFill>
        <a:schemeClr val="tx2">
          <a:lumMod val="75000"/>
          <a:lumOff val="25000"/>
        </a:schemeClr>
      </a:solidFill>
    </a:ln>
    <a:effectLst/>
  </c:spPr>
  <c:txPr>
    <a:bodyPr/>
    <a:lstStyle/>
    <a:p>
      <a:pPr>
        <a:defRPr sz="1600"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pPr>
      <a:endParaRPr lang="he-IL"/>
    </a:p>
  </c:txPr>
  <c:externalData r:id="rId3">
    <c:autoUpdate val="0"/>
  </c:externalData>
</c:chartSpace>
</file>

<file path=ppt/charts/chart4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1+2</c:v>
                </c:pt>
              </c:strCache>
            </c:strRef>
          </c:tx>
          <c:spPr>
            <a:ln w="38100" cap="rnd">
              <a:solidFill>
                <a:srgbClr val="EE563A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3.6721062041157895E-2"/>
                  <c:y val="3.180478236398794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71C-46FE-8E2F-3172A720BF2C}"/>
                </c:ext>
              </c:extLst>
            </c:dLbl>
            <c:dLbl>
              <c:idx val="1"/>
              <c:layout>
                <c:manualLayout>
                  <c:x val="-2.9474685229563695E-2"/>
                  <c:y val="4.312820770015207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71C-46FE-8E2F-3172A720BF2C}"/>
                </c:ext>
              </c:extLst>
            </c:dLbl>
            <c:dLbl>
              <c:idx val="2"/>
              <c:layout>
                <c:manualLayout>
                  <c:x val="-2.8266955760964663E-2"/>
                  <c:y val="4.312820770015213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071C-46FE-8E2F-3172A720BF2C}"/>
                </c:ext>
              </c:extLst>
            </c:dLbl>
            <c:dLbl>
              <c:idx val="3"/>
              <c:layout>
                <c:manualLayout>
                  <c:x val="-1.8605120012172568E-2"/>
                  <c:y val="4.312820770015210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71C-46FE-8E2F-3172A720BF2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endParaRPr lang="he-IL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Sheet1!$A$2:$A$5</c:f>
              <c:numCache>
                <c:formatCode>General</c:formatCode>
                <c:ptCount val="4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</c:numCache>
            </c:numRef>
          </c:cat>
          <c:val>
            <c:numRef>
              <c:f>Sheet1!$B$2:$B$5</c:f>
              <c:numCache>
                <c:formatCode>0.0%</c:formatCode>
                <c:ptCount val="4"/>
                <c:pt idx="0">
                  <c:v>0.49299999999999999</c:v>
                </c:pt>
                <c:pt idx="1">
                  <c:v>0.58099999999999996</c:v>
                </c:pt>
                <c:pt idx="2">
                  <c:v>0.65400000000000003</c:v>
                </c:pt>
                <c:pt idx="3">
                  <c:v>0.71499999999999997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4D6-49E8-ADF2-CA356C7D525A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3+4</c:v>
                </c:pt>
              </c:strCache>
            </c:strRef>
          </c:tx>
          <c:spPr>
            <a:ln w="38100" cap="rnd">
              <a:solidFill>
                <a:srgbClr val="E47E79"/>
              </a:solidFill>
              <a:round/>
            </a:ln>
            <a:effectLst/>
          </c:spPr>
          <c:marker>
            <c:symbol val="none"/>
          </c:marker>
          <c:cat>
            <c:numRef>
              <c:f>Sheet1!$A$2:$A$5</c:f>
              <c:numCache>
                <c:formatCode>General</c:formatCode>
                <c:ptCount val="4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</c:numCache>
            </c:numRef>
          </c:cat>
          <c:val>
            <c:numRef>
              <c:f>Sheet1!$C$2:$C$5</c:f>
              <c:numCache>
                <c:formatCode>0.0%</c:formatCode>
                <c:ptCount val="4"/>
                <c:pt idx="0">
                  <c:v>0.497</c:v>
                </c:pt>
                <c:pt idx="1">
                  <c:v>0.59399999999999997</c:v>
                </c:pt>
                <c:pt idx="2">
                  <c:v>0.66100000000000003</c:v>
                </c:pt>
                <c:pt idx="3">
                  <c:v>0.70899999999999996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C4D6-49E8-ADF2-CA356C7D525A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5+6</c:v>
                </c:pt>
              </c:strCache>
            </c:strRef>
          </c:tx>
          <c:spPr>
            <a:ln w="38100" cap="rnd">
              <a:solidFill>
                <a:srgbClr val="ABB7CB"/>
              </a:solidFill>
              <a:round/>
            </a:ln>
            <a:effectLst/>
          </c:spPr>
          <c:marker>
            <c:symbol val="none"/>
          </c:marker>
          <c:cat>
            <c:numRef>
              <c:f>Sheet1!$A$2:$A$5</c:f>
              <c:numCache>
                <c:formatCode>General</c:formatCode>
                <c:ptCount val="4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</c:numCache>
            </c:numRef>
          </c:cat>
          <c:val>
            <c:numRef>
              <c:f>Sheet1!$D$2:$D$5</c:f>
              <c:numCache>
                <c:formatCode>0.0%</c:formatCode>
                <c:ptCount val="4"/>
                <c:pt idx="0">
                  <c:v>0.53900000000000003</c:v>
                </c:pt>
                <c:pt idx="1">
                  <c:v>0.63300000000000001</c:v>
                </c:pt>
                <c:pt idx="2">
                  <c:v>0.69599999999999995</c:v>
                </c:pt>
                <c:pt idx="3">
                  <c:v>0.72799999999999998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C4D6-49E8-ADF2-CA356C7D525A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7+8</c:v>
                </c:pt>
              </c:strCache>
            </c:strRef>
          </c:tx>
          <c:spPr>
            <a:ln w="38100" cap="rnd">
              <a:solidFill>
                <a:srgbClr val="7E9ECB"/>
              </a:solidFill>
              <a:round/>
            </a:ln>
            <a:effectLst/>
          </c:spPr>
          <c:marker>
            <c:symbol val="none"/>
          </c:marker>
          <c:cat>
            <c:numRef>
              <c:f>Sheet1!$A$2:$A$5</c:f>
              <c:numCache>
                <c:formatCode>General</c:formatCode>
                <c:ptCount val="4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</c:numCache>
            </c:numRef>
          </c:cat>
          <c:val>
            <c:numRef>
              <c:f>Sheet1!$E$2:$E$5</c:f>
              <c:numCache>
                <c:formatCode>0.0%</c:formatCode>
                <c:ptCount val="4"/>
                <c:pt idx="0">
                  <c:v>0.58599999999999997</c:v>
                </c:pt>
                <c:pt idx="1">
                  <c:v>0.66600000000000004</c:v>
                </c:pt>
                <c:pt idx="2">
                  <c:v>0.72399999999999998</c:v>
                </c:pt>
                <c:pt idx="3">
                  <c:v>0.75600000000000001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CC0-4FC5-B1DF-145519E96C2A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9+10</c:v>
                </c:pt>
              </c:strCache>
            </c:strRef>
          </c:tx>
          <c:spPr>
            <a:ln w="38100" cap="rnd">
              <a:solidFill>
                <a:srgbClr val="2C3C9C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endParaRPr lang="he-IL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Sheet1!$A$2:$A$5</c:f>
              <c:numCache>
                <c:formatCode>General</c:formatCode>
                <c:ptCount val="4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</c:numCache>
            </c:numRef>
          </c:cat>
          <c:val>
            <c:numRef>
              <c:f>Sheet1!$F$2:$F$5</c:f>
              <c:numCache>
                <c:formatCode>0.0%</c:formatCode>
                <c:ptCount val="4"/>
                <c:pt idx="0">
                  <c:v>0.61099999999999999</c:v>
                </c:pt>
                <c:pt idx="1">
                  <c:v>0.69799999999999995</c:v>
                </c:pt>
                <c:pt idx="2">
                  <c:v>0.73899999999999999</c:v>
                </c:pt>
                <c:pt idx="3">
                  <c:v>0.76900000000000002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CC0-4FC5-B1DF-145519E96C2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25995840"/>
        <c:axId val="226016960"/>
      </c:lineChart>
      <c:catAx>
        <c:axId val="2259958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pPr>
            <a:endParaRPr lang="he-IL"/>
          </a:p>
        </c:txPr>
        <c:crossAx val="226016960"/>
        <c:crosses val="autoZero"/>
        <c:auto val="1"/>
        <c:lblAlgn val="ctr"/>
        <c:lblOffset val="100"/>
        <c:noMultiLvlLbl val="0"/>
      </c:catAx>
      <c:valAx>
        <c:axId val="2260169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r>
                  <a:rPr lang="he-IL" dirty="0"/>
                  <a:t>שיעור</a:t>
                </a:r>
                <a:endParaRPr lang="en-US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defRPr>
              </a:pPr>
              <a:endParaRPr lang="en-US"/>
            </a:p>
          </c:txPr>
        </c:title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pPr>
            <a:endParaRPr lang="he-IL"/>
          </a:p>
        </c:txPr>
        <c:crossAx val="2259958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defRPr>
          </a:pPr>
          <a:endParaRPr lang="he-IL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15875">
      <a:solidFill>
        <a:schemeClr val="accent1"/>
      </a:solidFill>
    </a:ln>
    <a:effectLst/>
  </c:spPr>
  <c:txPr>
    <a:bodyPr/>
    <a:lstStyle/>
    <a:p>
      <a:pPr>
        <a:defRPr sz="1600"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pPr>
      <a:endParaRPr lang="he-IL"/>
    </a:p>
  </c:txPr>
  <c:externalData r:id="rId3">
    <c:autoUpdate val="0"/>
  </c:externalData>
</c:chartSpace>
</file>

<file path=ppt/charts/chart4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כללי</c:v>
                </c:pt>
              </c:strCache>
            </c:strRef>
          </c:tx>
          <c:spPr>
            <a:ln w="38100" cap="rnd">
              <a:solidFill>
                <a:srgbClr val="7030A0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endParaRPr lang="he-IL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Sheet1!$A$2:$A$5</c:f>
              <c:numCache>
                <c:formatCode>General</c:formatCode>
                <c:ptCount val="4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</c:numCache>
            </c:numRef>
          </c:cat>
          <c:val>
            <c:numRef>
              <c:f>Sheet1!$B$2:$B$5</c:f>
              <c:numCache>
                <c:formatCode>0.0%</c:formatCode>
                <c:ptCount val="4"/>
                <c:pt idx="0">
                  <c:v>0.54900000000000004</c:v>
                </c:pt>
                <c:pt idx="1">
                  <c:v>0.63700000000000001</c:v>
                </c:pt>
                <c:pt idx="2">
                  <c:v>0.69799999999999995</c:v>
                </c:pt>
                <c:pt idx="3">
                  <c:v>0.73399999999999999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A40-40BF-92F6-6289C258A88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חרדי</c:v>
                </c:pt>
              </c:strCache>
            </c:strRef>
          </c:tx>
          <c:spPr>
            <a:ln w="38100" cap="rnd">
              <a:solidFill>
                <a:srgbClr val="0075A2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7.6576134504926036E-2"/>
                  <c:y val="-2.2326466020336734E-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962A-40E1-969E-36FD30247CC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endParaRPr lang="he-IL"/>
              </a:p>
            </c:txPr>
            <c:dLblPos val="t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Sheet1!$A$2:$A$5</c:f>
              <c:numCache>
                <c:formatCode>General</c:formatCode>
                <c:ptCount val="4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</c:numCache>
            </c:numRef>
          </c:cat>
          <c:val>
            <c:numRef>
              <c:f>Sheet1!$C$2:$C$5</c:f>
              <c:numCache>
                <c:formatCode>0.0%</c:formatCode>
                <c:ptCount val="4"/>
                <c:pt idx="0">
                  <c:v>0.52400000000000002</c:v>
                </c:pt>
                <c:pt idx="1">
                  <c:v>0.61599999999999999</c:v>
                </c:pt>
                <c:pt idx="2">
                  <c:v>0.67200000000000004</c:v>
                </c:pt>
                <c:pt idx="3">
                  <c:v>0.70899999999999996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CA40-40BF-92F6-6289C258A884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ערבי</c:v>
                </c:pt>
              </c:strCache>
            </c:strRef>
          </c:tx>
          <c:spPr>
            <a:ln w="38100" cap="rnd">
              <a:solidFill>
                <a:srgbClr val="387025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2.3436037886568548E-2"/>
                  <c:y val="3.570970584220301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62A-40E1-969E-36FD30247CC4}"/>
                </c:ext>
              </c:extLst>
            </c:dLbl>
            <c:dLbl>
              <c:idx val="1"/>
              <c:layout>
                <c:manualLayout>
                  <c:x val="-2.9474685229563695E-2"/>
                  <c:y val="4.446563332933456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62A-40E1-969E-36FD30247CC4}"/>
                </c:ext>
              </c:extLst>
            </c:dLbl>
            <c:dLbl>
              <c:idx val="2"/>
              <c:layout>
                <c:manualLayout>
                  <c:x val="-2.8266955760964663E-2"/>
                  <c:y val="3.279106334649250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962A-40E1-969E-36FD30247CC4}"/>
                </c:ext>
              </c:extLst>
            </c:dLbl>
            <c:dLbl>
              <c:idx val="3"/>
              <c:layout>
                <c:manualLayout>
                  <c:x val="-3.4305603103959831E-2"/>
                  <c:y val="5.030291832075559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62A-40E1-969E-36FD30247CC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endParaRPr lang="he-IL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Sheet1!$A$2:$A$5</c:f>
              <c:numCache>
                <c:formatCode>General</c:formatCode>
                <c:ptCount val="4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</c:numCache>
            </c:numRef>
          </c:cat>
          <c:val>
            <c:numRef>
              <c:f>Sheet1!$D$2:$D$5</c:f>
              <c:numCache>
                <c:formatCode>0.0%</c:formatCode>
                <c:ptCount val="4"/>
                <c:pt idx="0">
                  <c:v>0.497</c:v>
                </c:pt>
                <c:pt idx="1">
                  <c:v>0.59699999999999998</c:v>
                </c:pt>
                <c:pt idx="2">
                  <c:v>0.66500000000000004</c:v>
                </c:pt>
                <c:pt idx="3">
                  <c:v>0.71899999999999997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CA40-40BF-92F6-6289C258A88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43460288"/>
        <c:axId val="243472768"/>
      </c:lineChart>
      <c:catAx>
        <c:axId val="2434602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pPr>
            <a:endParaRPr lang="he-IL"/>
          </a:p>
        </c:txPr>
        <c:crossAx val="243472768"/>
        <c:crosses val="autoZero"/>
        <c:auto val="1"/>
        <c:lblAlgn val="ctr"/>
        <c:lblOffset val="100"/>
        <c:noMultiLvlLbl val="0"/>
      </c:catAx>
      <c:valAx>
        <c:axId val="2434727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r>
                  <a:rPr lang="he-IL"/>
                  <a:t>שיעור</a:t>
                </a:r>
                <a:endParaRPr 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defRPr>
              </a:pPr>
              <a:endParaRPr lang="en-US"/>
            </a:p>
          </c:txPr>
        </c:title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pPr>
            <a:endParaRPr lang="he-IL"/>
          </a:p>
        </c:txPr>
        <c:crossAx val="2434602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defRPr>
          </a:pPr>
          <a:endParaRPr lang="he-IL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solidFill>
        <a:schemeClr val="accent1"/>
      </a:solidFill>
    </a:ln>
    <a:effectLst/>
  </c:spPr>
  <c:txPr>
    <a:bodyPr/>
    <a:lstStyle/>
    <a:p>
      <a:pPr>
        <a:defRPr sz="1600"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pPr>
      <a:endParaRPr lang="he-IL"/>
    </a:p>
  </c:txPr>
  <c:externalData r:id="rId3">
    <c:autoUpdate val="0"/>
  </c:externalData>
  <c:userShapes r:id="rId4"/>
</c:chartSpace>
</file>

<file path=ppt/charts/chart4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2192357804133689E-2"/>
          <c:y val="0.15711965940563163"/>
          <c:w val="0.88373202604337331"/>
          <c:h val="0.6175276816512586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כללי!$B$4</c:f>
              <c:strCache>
                <c:ptCount val="1"/>
                <c:pt idx="0">
                  <c:v>cases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  <a:ln>
              <a:noFill/>
            </a:ln>
            <a:effectLst/>
          </c:spPr>
          <c:invertIfNegative val="0"/>
          <c:cat>
            <c:numRef>
              <c:f>כללי!$A$5:$A$38</c:f>
              <c:numCache>
                <c:formatCode>###########0</c:formatCode>
                <c:ptCount val="34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  <c:pt idx="26">
                  <c:v>2016</c:v>
                </c:pt>
                <c:pt idx="27">
                  <c:v>2017</c:v>
                </c:pt>
                <c:pt idx="28">
                  <c:v>2018</c:v>
                </c:pt>
                <c:pt idx="29">
                  <c:v>2019</c:v>
                </c:pt>
                <c:pt idx="30">
                  <c:v>2020</c:v>
                </c:pt>
                <c:pt idx="31">
                  <c:v>2021</c:v>
                </c:pt>
                <c:pt idx="32">
                  <c:v>2022</c:v>
                </c:pt>
                <c:pt idx="33" formatCode="General">
                  <c:v>2024</c:v>
                </c:pt>
              </c:numCache>
            </c:numRef>
          </c:cat>
          <c:val>
            <c:numRef>
              <c:f>כללי!$B$5:$B$38</c:f>
              <c:numCache>
                <c:formatCode>General</c:formatCode>
                <c:ptCount val="34"/>
                <c:pt idx="0">
                  <c:v>524</c:v>
                </c:pt>
                <c:pt idx="1">
                  <c:v>574</c:v>
                </c:pt>
                <c:pt idx="2">
                  <c:v>598</c:v>
                </c:pt>
                <c:pt idx="3">
                  <c:v>637</c:v>
                </c:pt>
                <c:pt idx="4">
                  <c:v>688</c:v>
                </c:pt>
                <c:pt idx="5">
                  <c:v>754</c:v>
                </c:pt>
                <c:pt idx="6">
                  <c:v>799</c:v>
                </c:pt>
                <c:pt idx="7">
                  <c:v>916</c:v>
                </c:pt>
                <c:pt idx="8">
                  <c:v>941</c:v>
                </c:pt>
                <c:pt idx="9">
                  <c:v>1103</c:v>
                </c:pt>
                <c:pt idx="10">
                  <c:v>1103</c:v>
                </c:pt>
                <c:pt idx="11">
                  <c:v>1164</c:v>
                </c:pt>
                <c:pt idx="12">
                  <c:v>1189</c:v>
                </c:pt>
                <c:pt idx="13">
                  <c:v>1273</c:v>
                </c:pt>
                <c:pt idx="14">
                  <c:v>1304</c:v>
                </c:pt>
                <c:pt idx="15">
                  <c:v>1299</c:v>
                </c:pt>
                <c:pt idx="16">
                  <c:v>1369</c:v>
                </c:pt>
                <c:pt idx="17">
                  <c:v>1398</c:v>
                </c:pt>
                <c:pt idx="18">
                  <c:v>1400</c:v>
                </c:pt>
                <c:pt idx="19">
                  <c:v>1475</c:v>
                </c:pt>
                <c:pt idx="20">
                  <c:v>1423</c:v>
                </c:pt>
                <c:pt idx="21">
                  <c:v>1435</c:v>
                </c:pt>
                <c:pt idx="22">
                  <c:v>1438</c:v>
                </c:pt>
                <c:pt idx="23">
                  <c:v>1439</c:v>
                </c:pt>
                <c:pt idx="24">
                  <c:v>1637</c:v>
                </c:pt>
                <c:pt idx="25">
                  <c:v>1578</c:v>
                </c:pt>
                <c:pt idx="26">
                  <c:v>1583</c:v>
                </c:pt>
                <c:pt idx="27">
                  <c:v>1643</c:v>
                </c:pt>
                <c:pt idx="28">
                  <c:v>1684</c:v>
                </c:pt>
                <c:pt idx="29">
                  <c:v>1757</c:v>
                </c:pt>
                <c:pt idx="30">
                  <c:v>1770</c:v>
                </c:pt>
                <c:pt idx="31">
                  <c:v>1823</c:v>
                </c:pt>
                <c:pt idx="32">
                  <c:v>1644</c:v>
                </c:pt>
                <c:pt idx="33">
                  <c:v>1651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730-440C-A249-8A62C68939B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1058560607"/>
        <c:axId val="1058563007"/>
      </c:barChart>
      <c:lineChart>
        <c:grouping val="standard"/>
        <c:varyColors val="0"/>
        <c:ser>
          <c:idx val="3"/>
          <c:order val="1"/>
          <c:tx>
            <c:strRef>
              <c:f>כללי!$D$4</c:f>
              <c:strCache>
                <c:ptCount val="1"/>
                <c:pt idx="0">
                  <c:v>crude_rate</c:v>
                </c:pt>
              </c:strCache>
            </c:strRef>
          </c:tx>
          <c:spPr>
            <a:ln w="111125" cap="rnd">
              <a:solidFill>
                <a:srgbClr val="FF9900"/>
              </a:solidFill>
              <a:round/>
            </a:ln>
            <a:effectLst/>
          </c:spPr>
          <c:marker>
            <c:symbol val="none"/>
          </c:marker>
          <c:val>
            <c:numRef>
              <c:f>כללי!$D$5:$D$38</c:f>
              <c:numCache>
                <c:formatCode>#0.00</c:formatCode>
                <c:ptCount val="34"/>
                <c:pt idx="0">
                  <c:v>11.244217757581101</c:v>
                </c:pt>
                <c:pt idx="1">
                  <c:v>11.5981152052503</c:v>
                </c:pt>
                <c:pt idx="2">
                  <c:v>11.6717611887396</c:v>
                </c:pt>
                <c:pt idx="3">
                  <c:v>12.1069839241301</c:v>
                </c:pt>
                <c:pt idx="4">
                  <c:v>12.742451532844701</c:v>
                </c:pt>
                <c:pt idx="5">
                  <c:v>13.5979903829385</c:v>
                </c:pt>
                <c:pt idx="6">
                  <c:v>13.8766520206333</c:v>
                </c:pt>
                <c:pt idx="7">
                  <c:v>15.525602667963</c:v>
                </c:pt>
                <c:pt idx="8">
                  <c:v>15.5758470090981</c:v>
                </c:pt>
                <c:pt idx="9">
                  <c:v>17.764120502903399</c:v>
                </c:pt>
                <c:pt idx="10">
                  <c:v>17.544138698902501</c:v>
                </c:pt>
                <c:pt idx="11">
                  <c:v>18.076779724189301</c:v>
                </c:pt>
                <c:pt idx="12">
                  <c:v>18.0971370298778</c:v>
                </c:pt>
                <c:pt idx="13">
                  <c:v>19.031529847957099</c:v>
                </c:pt>
                <c:pt idx="14">
                  <c:v>19.150279764439802</c:v>
                </c:pt>
                <c:pt idx="15">
                  <c:v>18.7435068682904</c:v>
                </c:pt>
                <c:pt idx="16">
                  <c:v>19.405777790377901</c:v>
                </c:pt>
                <c:pt idx="17">
                  <c:v>19.469667427998399</c:v>
                </c:pt>
                <c:pt idx="18">
                  <c:v>19.1518467852257</c:v>
                </c:pt>
                <c:pt idx="19">
                  <c:v>19.704499305332899</c:v>
                </c:pt>
                <c:pt idx="20">
                  <c:v>18.666211926437001</c:v>
                </c:pt>
                <c:pt idx="21">
                  <c:v>18.479646633098501</c:v>
                </c:pt>
                <c:pt idx="22">
                  <c:v>18.176991821617701</c:v>
                </c:pt>
                <c:pt idx="23">
                  <c:v>17.854484093503402</c:v>
                </c:pt>
                <c:pt idx="24">
                  <c:v>19.9252650413233</c:v>
                </c:pt>
                <c:pt idx="25">
                  <c:v>18.830548926014298</c:v>
                </c:pt>
                <c:pt idx="26">
                  <c:v>18.525670282858801</c:v>
                </c:pt>
                <c:pt idx="27">
                  <c:v>18.8570969482032</c:v>
                </c:pt>
                <c:pt idx="28">
                  <c:v>18.9579862205611</c:v>
                </c:pt>
                <c:pt idx="29">
                  <c:v>19.407502319621798</c:v>
                </c:pt>
                <c:pt idx="30">
                  <c:v>19.207188045967001</c:v>
                </c:pt>
                <c:pt idx="31">
                  <c:v>19.452388066072</c:v>
                </c:pt>
                <c:pt idx="32">
                  <c:v>17.201510886965998</c:v>
                </c:pt>
                <c:pt idx="33" formatCode="General">
                  <c:v>16.933854375006412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A730-440C-A249-8A62C68939B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136991"/>
        <c:axId val="20141791"/>
      </c:lineChart>
      <c:catAx>
        <c:axId val="1058560607"/>
        <c:scaling>
          <c:orientation val="minMax"/>
        </c:scaling>
        <c:delete val="0"/>
        <c:axPos val="b"/>
        <c:numFmt formatCode="###########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IL"/>
          </a:p>
        </c:txPr>
        <c:crossAx val="1058563007"/>
        <c:crosses val="autoZero"/>
        <c:auto val="1"/>
        <c:lblAlgn val="ctr"/>
        <c:lblOffset val="100"/>
        <c:noMultiLvlLbl val="0"/>
      </c:catAx>
      <c:valAx>
        <c:axId val="105856300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IL"/>
          </a:p>
        </c:txPr>
        <c:crossAx val="1058560607"/>
        <c:crosses val="autoZero"/>
        <c:crossBetween val="between"/>
      </c:valAx>
      <c:valAx>
        <c:axId val="20141791"/>
        <c:scaling>
          <c:orientation val="minMax"/>
        </c:scaling>
        <c:delete val="0"/>
        <c:axPos val="r"/>
        <c:numFmt formatCode="#,##0" sourceLinked="0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IL"/>
          </a:p>
        </c:txPr>
        <c:crossAx val="20136991"/>
        <c:crosses val="max"/>
        <c:crossBetween val="between"/>
      </c:valAx>
      <c:catAx>
        <c:axId val="20136991"/>
        <c:scaling>
          <c:orientation val="minMax"/>
        </c:scaling>
        <c:delete val="1"/>
        <c:axPos val="b"/>
        <c:majorTickMark val="out"/>
        <c:minorTickMark val="none"/>
        <c:tickLblPos val="nextTo"/>
        <c:crossAx val="20141791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IL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solidFill>
        <a:schemeClr val="tx2"/>
      </a:solidFill>
    </a:ln>
    <a:effectLst/>
  </c:spPr>
  <c:txPr>
    <a:bodyPr/>
    <a:lstStyle/>
    <a:p>
      <a:pPr>
        <a:defRPr sz="2000"/>
      </a:pPr>
      <a:endParaRPr lang="en-IL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כללי</c:v>
                </c:pt>
              </c:strCache>
            </c:strRef>
          </c:tx>
          <c:spPr>
            <a:ln w="38100" cap="rnd">
              <a:solidFill>
                <a:srgbClr val="7030A0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D43-4834-8C61-57B9FEE958CB}"/>
                </c:ext>
              </c:extLst>
            </c:dLbl>
            <c:dLbl>
              <c:idx val="3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FD43-4834-8C61-57B9FEE958CB}"/>
                </c:ext>
              </c:extLst>
            </c:dLbl>
            <c:dLbl>
              <c:idx val="4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FD43-4834-8C61-57B9FEE958C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endParaRPr lang="he-IL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strCache>
            </c:strRef>
          </c:cat>
          <c:val>
            <c:numRef>
              <c:f>Sheet1!$B$2:$B$6</c:f>
              <c:numCache>
                <c:formatCode>0.0%</c:formatCode>
                <c:ptCount val="5"/>
                <c:pt idx="0">
                  <c:v>0.71871690975737201</c:v>
                </c:pt>
                <c:pt idx="1">
                  <c:v>0.73808058815460498</c:v>
                </c:pt>
                <c:pt idx="2">
                  <c:v>0.73455239899828795</c:v>
                </c:pt>
                <c:pt idx="3">
                  <c:v>0.72113596800194402</c:v>
                </c:pt>
                <c:pt idx="4">
                  <c:v>0.73756446325609704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D43-4834-8C61-57B9FEE958C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חרדי</c:v>
                </c:pt>
              </c:strCache>
            </c:strRef>
          </c:tx>
          <c:spPr>
            <a:ln w="38100" cap="rnd">
              <a:solidFill>
                <a:srgbClr val="0075A2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7.8412002201885406E-2"/>
                  <c:y val="4.777256018688098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D43-4834-8C61-57B9FEE958CB}"/>
                </c:ext>
              </c:extLst>
            </c:dLbl>
            <c:dLbl>
              <c:idx val="3"/>
              <c:layout>
                <c:manualLayout>
                  <c:x val="-3.9780655063946034E-2"/>
                  <c:y val="4.512037376198235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FD43-4834-8C61-57B9FEE958CB}"/>
                </c:ext>
              </c:extLst>
            </c:dLbl>
            <c:dLbl>
              <c:idx val="4"/>
              <c:layout>
                <c:manualLayout>
                  <c:x val="2.7138267877872624E-3"/>
                  <c:y val="2.6853909636040665E-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FD43-4834-8C61-57B9FEE958C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endParaRPr lang="he-IL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strCache>
            </c:strRef>
          </c:cat>
          <c:val>
            <c:numRef>
              <c:f>Sheet1!$C$2:$C$6</c:f>
              <c:numCache>
                <c:formatCode>0.0%</c:formatCode>
                <c:ptCount val="5"/>
                <c:pt idx="0">
                  <c:v>0.60345178205709205</c:v>
                </c:pt>
                <c:pt idx="1">
                  <c:v>0.598673006521797</c:v>
                </c:pt>
                <c:pt idx="2">
                  <c:v>0.60621898389907503</c:v>
                </c:pt>
                <c:pt idx="3">
                  <c:v>0.59294225687275304</c:v>
                </c:pt>
                <c:pt idx="4">
                  <c:v>0.59975796405442305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D43-4834-8C61-57B9FEE958CB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ערבי</c:v>
                </c:pt>
              </c:strCache>
            </c:strRef>
          </c:tx>
          <c:spPr>
            <a:ln w="38100" cap="rnd">
              <a:solidFill>
                <a:srgbClr val="387025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8.6138271629473281E-2"/>
                  <c:y val="2.6853909636040665E-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FD43-4834-8C61-57B9FEE958CB}"/>
                </c:ext>
              </c:extLst>
            </c:dLbl>
            <c:dLbl>
              <c:idx val="3"/>
              <c:layout>
                <c:manualLayout>
                  <c:x val="-3.9780655063946034E-2"/>
                  <c:y val="-3.179303256007828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FD43-4834-8C61-57B9FEE958CB}"/>
                </c:ext>
              </c:extLst>
            </c:dLbl>
            <c:dLbl>
              <c:idx val="4"/>
              <c:layout>
                <c:manualLayout>
                  <c:x val="1.426115216522617E-3"/>
                  <c:y val="3.3204538705399641E-5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6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defRPr>
                  </a:pPr>
                  <a:endParaRPr lang="he-IL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FD43-4834-8C61-57B9FEE958C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endParaRPr lang="he-IL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strCache>
            </c:strRef>
          </c:cat>
          <c:val>
            <c:numRef>
              <c:f>Sheet1!$D$2:$D$6</c:f>
              <c:numCache>
                <c:formatCode>0.0%</c:formatCode>
                <c:ptCount val="5"/>
                <c:pt idx="0">
                  <c:v>0.65300965860102</c:v>
                </c:pt>
                <c:pt idx="1">
                  <c:v>0.65670133687145305</c:v>
                </c:pt>
                <c:pt idx="2">
                  <c:v>0.66788439284425305</c:v>
                </c:pt>
                <c:pt idx="3">
                  <c:v>0.65169037568500199</c:v>
                </c:pt>
                <c:pt idx="4">
                  <c:v>0.68587354365275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FD43-4834-8C61-57B9FEE958C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123890144"/>
        <c:axId val="1123884384"/>
      </c:lineChart>
      <c:catAx>
        <c:axId val="11238901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pPr>
            <a:endParaRPr lang="he-IL"/>
          </a:p>
        </c:txPr>
        <c:crossAx val="1123884384"/>
        <c:crosses val="autoZero"/>
        <c:auto val="1"/>
        <c:lblAlgn val="ctr"/>
        <c:lblOffset val="100"/>
        <c:noMultiLvlLbl val="0"/>
      </c:catAx>
      <c:valAx>
        <c:axId val="11238843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 rtl="1"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r>
                  <a:rPr lang="he-IL"/>
                  <a:t>שיעור מתוקנן*</a:t>
                </a:r>
                <a:endParaRPr 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 rtl="1"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defRPr>
              </a:pPr>
              <a:endParaRPr lang="en-US"/>
            </a:p>
          </c:txPr>
        </c:title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pPr>
            <a:endParaRPr lang="he-IL"/>
          </a:p>
        </c:txPr>
        <c:crossAx val="11238901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defRPr>
          </a:pPr>
          <a:endParaRPr lang="he-IL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15875">
      <a:solidFill>
        <a:schemeClr val="accent1"/>
      </a:solidFill>
    </a:ln>
    <a:effectLst/>
  </c:spPr>
  <c:txPr>
    <a:bodyPr/>
    <a:lstStyle/>
    <a:p>
      <a:pPr>
        <a:defRPr sz="1600"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pPr>
      <a:endParaRPr lang="he-IL"/>
    </a:p>
  </c:txPr>
  <c:externalData r:id="rId3">
    <c:autoUpdate val="0"/>
  </c:externalData>
  <c:userShapes r:id="rId4"/>
</c:chartSpace>
</file>

<file path=ppt/charts/chart5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92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he-IL"/>
              <a:t>תוחלת חיים בלידה לפי מין וקבוצת</a:t>
            </a:r>
            <a:r>
              <a:rPr lang="he-IL" baseline="0"/>
              <a:t> </a:t>
            </a:r>
            <a:r>
              <a:rPr lang="he-IL" baseline="0" err="1"/>
              <a:t>אוכלוסיה</a:t>
            </a:r>
            <a:endParaRPr lang="nl-NL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NL"/>
        </a:p>
      </c:txPr>
    </c:title>
    <c:autoTitleDeleted val="0"/>
    <c:plotArea>
      <c:layout>
        <c:manualLayout>
          <c:layoutTarget val="inner"/>
          <c:xMode val="edge"/>
          <c:yMode val="edge"/>
          <c:x val="7.4801437186295117E-2"/>
          <c:y val="0.13113858889826233"/>
          <c:w val="0.88932892353306059"/>
          <c:h val="0.52551363520130767"/>
        </c:manualLayout>
      </c:layout>
      <c:lineChart>
        <c:grouping val="standard"/>
        <c:varyColors val="0"/>
        <c:ser>
          <c:idx val="1"/>
          <c:order val="0"/>
          <c:tx>
            <c:v>Arab Women</c:v>
          </c:tx>
          <c:spPr>
            <a:ln w="5080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'ST03-03b'!$A$10:$A$38</c:f>
              <c:numCache>
                <c:formatCode>General_)</c:formatCode>
                <c:ptCount val="29"/>
                <c:pt idx="0">
                  <c:v>1996</c:v>
                </c:pt>
                <c:pt idx="1">
                  <c:v>1997</c:v>
                </c:pt>
                <c:pt idx="2">
                  <c:v>1998</c:v>
                </c:pt>
                <c:pt idx="3">
                  <c:v>1999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2011</c:v>
                </c:pt>
                <c:pt idx="16">
                  <c:v>2012</c:v>
                </c:pt>
                <c:pt idx="17">
                  <c:v>2013</c:v>
                </c:pt>
                <c:pt idx="18">
                  <c:v>2014</c:v>
                </c:pt>
                <c:pt idx="19">
                  <c:v>2015</c:v>
                </c:pt>
                <c:pt idx="20">
                  <c:v>2016</c:v>
                </c:pt>
                <c:pt idx="21">
                  <c:v>2017</c:v>
                </c:pt>
                <c:pt idx="22">
                  <c:v>2018</c:v>
                </c:pt>
                <c:pt idx="23">
                  <c:v>2019</c:v>
                </c:pt>
                <c:pt idx="24">
                  <c:v>2020</c:v>
                </c:pt>
                <c:pt idx="25">
                  <c:v>2021</c:v>
                </c:pt>
                <c:pt idx="26">
                  <c:v>2022</c:v>
                </c:pt>
                <c:pt idx="27">
                  <c:v>2023</c:v>
                </c:pt>
                <c:pt idx="28">
                  <c:v>2024</c:v>
                </c:pt>
              </c:numCache>
            </c:numRef>
          </c:cat>
          <c:val>
            <c:numRef>
              <c:f>'ST03-03b'!$C$10:$C$38</c:f>
              <c:numCache>
                <c:formatCode>#,##0.0\ \ ;@\ \ </c:formatCode>
                <c:ptCount val="29"/>
                <c:pt idx="0">
                  <c:v>77.2</c:v>
                </c:pt>
                <c:pt idx="1">
                  <c:v>76.8</c:v>
                </c:pt>
                <c:pt idx="2">
                  <c:v>76.8</c:v>
                </c:pt>
                <c:pt idx="3">
                  <c:v>78.099999999999994</c:v>
                </c:pt>
                <c:pt idx="4">
                  <c:v>77.900000000000006</c:v>
                </c:pt>
                <c:pt idx="5">
                  <c:v>77.8</c:v>
                </c:pt>
                <c:pt idx="6">
                  <c:v>77.900000000000006</c:v>
                </c:pt>
                <c:pt idx="7">
                  <c:v>78.2</c:v>
                </c:pt>
                <c:pt idx="8">
                  <c:v>79.599999999999994</c:v>
                </c:pt>
                <c:pt idx="9">
                  <c:v>78.643000000000001</c:v>
                </c:pt>
                <c:pt idx="10">
                  <c:v>78.514830000000003</c:v>
                </c:pt>
                <c:pt idx="11">
                  <c:v>78.806039999999996</c:v>
                </c:pt>
                <c:pt idx="12">
                  <c:v>79.599999999999994</c:v>
                </c:pt>
                <c:pt idx="13">
                  <c:v>80.756839403746199</c:v>
                </c:pt>
                <c:pt idx="14">
                  <c:v>81.312591313503901</c:v>
                </c:pt>
                <c:pt idx="15">
                  <c:v>81.018922133782397</c:v>
                </c:pt>
                <c:pt idx="16">
                  <c:v>80.683003666564204</c:v>
                </c:pt>
                <c:pt idx="17">
                  <c:v>80.888432166871596</c:v>
                </c:pt>
                <c:pt idx="18">
                  <c:v>81.159502268913201</c:v>
                </c:pt>
                <c:pt idx="19">
                  <c:v>81.116152303813195</c:v>
                </c:pt>
                <c:pt idx="20">
                  <c:v>81.334388740696099</c:v>
                </c:pt>
                <c:pt idx="21">
                  <c:v>81.935394063961795</c:v>
                </c:pt>
                <c:pt idx="22">
                  <c:v>82.281635112568296</c:v>
                </c:pt>
                <c:pt idx="23">
                  <c:v>81.882637014518295</c:v>
                </c:pt>
                <c:pt idx="24">
                  <c:v>81.501976850159906</c:v>
                </c:pt>
                <c:pt idx="25">
                  <c:v>81.099999999999994</c:v>
                </c:pt>
                <c:pt idx="26" formatCode="\R#,##0.0\ \ ;@\ \ ">
                  <c:v>82.1</c:v>
                </c:pt>
                <c:pt idx="27">
                  <c:v>83.189346065156002</c:v>
                </c:pt>
                <c:pt idx="28">
                  <c:v>83.127347756303095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678-4DDC-BC26-9FFEC7345452}"/>
            </c:ext>
          </c:extLst>
        </c:ser>
        <c:ser>
          <c:idx val="2"/>
          <c:order val="1"/>
          <c:tx>
            <c:v>Jewish Women</c:v>
          </c:tx>
          <c:spPr>
            <a:ln w="47625" cap="rnd">
              <a:solidFill>
                <a:srgbClr val="8A0407"/>
              </a:solidFill>
              <a:round/>
            </a:ln>
            <a:effectLst/>
          </c:spPr>
          <c:marker>
            <c:symbol val="none"/>
          </c:marker>
          <c:cat>
            <c:numRef>
              <c:f>'ST03-03b'!$A$10:$A$38</c:f>
              <c:numCache>
                <c:formatCode>General_)</c:formatCode>
                <c:ptCount val="29"/>
                <c:pt idx="0">
                  <c:v>1996</c:v>
                </c:pt>
                <c:pt idx="1">
                  <c:v>1997</c:v>
                </c:pt>
                <c:pt idx="2">
                  <c:v>1998</c:v>
                </c:pt>
                <c:pt idx="3">
                  <c:v>1999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2011</c:v>
                </c:pt>
                <c:pt idx="16">
                  <c:v>2012</c:v>
                </c:pt>
                <c:pt idx="17">
                  <c:v>2013</c:v>
                </c:pt>
                <c:pt idx="18">
                  <c:v>2014</c:v>
                </c:pt>
                <c:pt idx="19">
                  <c:v>2015</c:v>
                </c:pt>
                <c:pt idx="20">
                  <c:v>2016</c:v>
                </c:pt>
                <c:pt idx="21">
                  <c:v>2017</c:v>
                </c:pt>
                <c:pt idx="22">
                  <c:v>2018</c:v>
                </c:pt>
                <c:pt idx="23">
                  <c:v>2019</c:v>
                </c:pt>
                <c:pt idx="24">
                  <c:v>2020</c:v>
                </c:pt>
                <c:pt idx="25">
                  <c:v>2021</c:v>
                </c:pt>
                <c:pt idx="26">
                  <c:v>2022</c:v>
                </c:pt>
                <c:pt idx="27">
                  <c:v>2023</c:v>
                </c:pt>
                <c:pt idx="28">
                  <c:v>2024</c:v>
                </c:pt>
              </c:numCache>
            </c:numRef>
          </c:cat>
          <c:val>
            <c:numRef>
              <c:f>'ST03-03b'!$D$10:$D$38</c:f>
              <c:numCache>
                <c:formatCode>#,##0.0\ \ ;@\ \ </c:formatCode>
                <c:ptCount val="29"/>
                <c:pt idx="0">
                  <c:v>80.3</c:v>
                </c:pt>
                <c:pt idx="1">
                  <c:v>80.599999999999994</c:v>
                </c:pt>
                <c:pt idx="2">
                  <c:v>80.7</c:v>
                </c:pt>
                <c:pt idx="3">
                  <c:v>80.7</c:v>
                </c:pt>
                <c:pt idx="4">
                  <c:v>81.2</c:v>
                </c:pt>
                <c:pt idx="5">
                  <c:v>81.599999999999994</c:v>
                </c:pt>
                <c:pt idx="6">
                  <c:v>81.900000000000006</c:v>
                </c:pt>
                <c:pt idx="7">
                  <c:v>82.2</c:v>
                </c:pt>
                <c:pt idx="8">
                  <c:v>82.7</c:v>
                </c:pt>
                <c:pt idx="9">
                  <c:v>82.62</c:v>
                </c:pt>
                <c:pt idx="10">
                  <c:v>82.965760000000003</c:v>
                </c:pt>
                <c:pt idx="11">
                  <c:v>82.805570000000003</c:v>
                </c:pt>
                <c:pt idx="12">
                  <c:v>83.3</c:v>
                </c:pt>
                <c:pt idx="13">
                  <c:v>83.693048589058705</c:v>
                </c:pt>
                <c:pt idx="14">
                  <c:v>83.864256488512595</c:v>
                </c:pt>
                <c:pt idx="15">
                  <c:v>83.829580082356799</c:v>
                </c:pt>
                <c:pt idx="16">
                  <c:v>83.973668192993102</c:v>
                </c:pt>
                <c:pt idx="17">
                  <c:v>84.294903800513595</c:v>
                </c:pt>
                <c:pt idx="18">
                  <c:v>84.471466844659304</c:v>
                </c:pt>
                <c:pt idx="19">
                  <c:v>84.537626563246107</c:v>
                </c:pt>
                <c:pt idx="20">
                  <c:v>84.674618528059497</c:v>
                </c:pt>
                <c:pt idx="21">
                  <c:v>84.949962456819307</c:v>
                </c:pt>
                <c:pt idx="22">
                  <c:v>85.2</c:v>
                </c:pt>
                <c:pt idx="23">
                  <c:v>85.121019758814796</c:v>
                </c:pt>
                <c:pt idx="24">
                  <c:v>85.246166385012003</c:v>
                </c:pt>
                <c:pt idx="25">
                  <c:v>85.118692137763901</c:v>
                </c:pt>
                <c:pt idx="26">
                  <c:v>85.171516278186402</c:v>
                </c:pt>
                <c:pt idx="27">
                  <c:v>85.7555403695672</c:v>
                </c:pt>
                <c:pt idx="28">
                  <c:v>85.749006922472901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4678-4DDC-BC26-9FFEC7345452}"/>
            </c:ext>
          </c:extLst>
        </c:ser>
        <c:ser>
          <c:idx val="5"/>
          <c:order val="2"/>
          <c:tx>
            <c:v>Arab Men</c:v>
          </c:tx>
          <c:spPr>
            <a:ln w="412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cat>
            <c:numRef>
              <c:f>'ST03-03b'!$A$10:$A$38</c:f>
              <c:numCache>
                <c:formatCode>General_)</c:formatCode>
                <c:ptCount val="29"/>
                <c:pt idx="0">
                  <c:v>1996</c:v>
                </c:pt>
                <c:pt idx="1">
                  <c:v>1997</c:v>
                </c:pt>
                <c:pt idx="2">
                  <c:v>1998</c:v>
                </c:pt>
                <c:pt idx="3">
                  <c:v>1999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2011</c:v>
                </c:pt>
                <c:pt idx="16">
                  <c:v>2012</c:v>
                </c:pt>
                <c:pt idx="17">
                  <c:v>2013</c:v>
                </c:pt>
                <c:pt idx="18">
                  <c:v>2014</c:v>
                </c:pt>
                <c:pt idx="19">
                  <c:v>2015</c:v>
                </c:pt>
                <c:pt idx="20">
                  <c:v>2016</c:v>
                </c:pt>
                <c:pt idx="21">
                  <c:v>2017</c:v>
                </c:pt>
                <c:pt idx="22">
                  <c:v>2018</c:v>
                </c:pt>
                <c:pt idx="23">
                  <c:v>2019</c:v>
                </c:pt>
                <c:pt idx="24">
                  <c:v>2020</c:v>
                </c:pt>
                <c:pt idx="25">
                  <c:v>2021</c:v>
                </c:pt>
                <c:pt idx="26">
                  <c:v>2022</c:v>
                </c:pt>
                <c:pt idx="27">
                  <c:v>2023</c:v>
                </c:pt>
                <c:pt idx="28">
                  <c:v>2024</c:v>
                </c:pt>
              </c:numCache>
            </c:numRef>
          </c:cat>
          <c:val>
            <c:numRef>
              <c:f>'ST03-03b'!$G$10:$G$38</c:f>
              <c:numCache>
                <c:formatCode>#,##0.0\ \ ;@\ \ </c:formatCode>
                <c:ptCount val="29"/>
                <c:pt idx="0">
                  <c:v>75.099999999999994</c:v>
                </c:pt>
                <c:pt idx="1">
                  <c:v>74.3</c:v>
                </c:pt>
                <c:pt idx="2">
                  <c:v>74.400000000000006</c:v>
                </c:pt>
                <c:pt idx="3">
                  <c:v>74.900000000000006</c:v>
                </c:pt>
                <c:pt idx="4">
                  <c:v>74.599999999999994</c:v>
                </c:pt>
                <c:pt idx="5">
                  <c:v>74.5</c:v>
                </c:pt>
                <c:pt idx="6">
                  <c:v>74.7</c:v>
                </c:pt>
                <c:pt idx="7">
                  <c:v>74.900000000000006</c:v>
                </c:pt>
                <c:pt idx="8">
                  <c:v>75.400000000000006</c:v>
                </c:pt>
                <c:pt idx="9">
                  <c:v>74.936999999999998</c:v>
                </c:pt>
                <c:pt idx="10">
                  <c:v>75.063910000000007</c:v>
                </c:pt>
                <c:pt idx="11">
                  <c:v>75.211340000000007</c:v>
                </c:pt>
                <c:pt idx="12">
                  <c:v>75.7</c:v>
                </c:pt>
                <c:pt idx="13">
                  <c:v>76.387231504694498</c:v>
                </c:pt>
                <c:pt idx="14">
                  <c:v>76.557460766914502</c:v>
                </c:pt>
                <c:pt idx="15">
                  <c:v>76.509515899567901</c:v>
                </c:pt>
                <c:pt idx="16">
                  <c:v>76.883981699630993</c:v>
                </c:pt>
                <c:pt idx="17">
                  <c:v>77.952389572777193</c:v>
                </c:pt>
                <c:pt idx="18">
                  <c:v>76.832523198622098</c:v>
                </c:pt>
                <c:pt idx="19">
                  <c:v>76.908096000037204</c:v>
                </c:pt>
                <c:pt idx="20">
                  <c:v>77.211386666993903</c:v>
                </c:pt>
                <c:pt idx="21">
                  <c:v>77.477885040201599</c:v>
                </c:pt>
                <c:pt idx="22">
                  <c:v>78.018661712572097</c:v>
                </c:pt>
                <c:pt idx="23">
                  <c:v>78.081625990137894</c:v>
                </c:pt>
                <c:pt idx="24">
                  <c:v>76.522349567873704</c:v>
                </c:pt>
                <c:pt idx="25">
                  <c:v>76.270482748158003</c:v>
                </c:pt>
                <c:pt idx="26">
                  <c:v>77.476310223998794</c:v>
                </c:pt>
                <c:pt idx="27" formatCode="\R#,##0.0\ \ ;@\ \ ">
                  <c:v>78.145189642596506</c:v>
                </c:pt>
                <c:pt idx="28">
                  <c:v>77.658228412982396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4678-4DDC-BC26-9FFEC7345452}"/>
            </c:ext>
          </c:extLst>
        </c:ser>
        <c:ser>
          <c:idx val="6"/>
          <c:order val="3"/>
          <c:tx>
            <c:v>Jewish Men</c:v>
          </c:tx>
          <c:spPr>
            <a:ln w="57150" cap="rnd">
              <a:solidFill>
                <a:schemeClr val="accent6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'ST03-03b'!$A$10:$A$38</c:f>
              <c:numCache>
                <c:formatCode>General_)</c:formatCode>
                <c:ptCount val="29"/>
                <c:pt idx="0">
                  <c:v>1996</c:v>
                </c:pt>
                <c:pt idx="1">
                  <c:v>1997</c:v>
                </c:pt>
                <c:pt idx="2">
                  <c:v>1998</c:v>
                </c:pt>
                <c:pt idx="3">
                  <c:v>1999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2011</c:v>
                </c:pt>
                <c:pt idx="16">
                  <c:v>2012</c:v>
                </c:pt>
                <c:pt idx="17">
                  <c:v>2013</c:v>
                </c:pt>
                <c:pt idx="18">
                  <c:v>2014</c:v>
                </c:pt>
                <c:pt idx="19">
                  <c:v>2015</c:v>
                </c:pt>
                <c:pt idx="20">
                  <c:v>2016</c:v>
                </c:pt>
                <c:pt idx="21">
                  <c:v>2017</c:v>
                </c:pt>
                <c:pt idx="22">
                  <c:v>2018</c:v>
                </c:pt>
                <c:pt idx="23">
                  <c:v>2019</c:v>
                </c:pt>
                <c:pt idx="24">
                  <c:v>2020</c:v>
                </c:pt>
                <c:pt idx="25">
                  <c:v>2021</c:v>
                </c:pt>
                <c:pt idx="26">
                  <c:v>2022</c:v>
                </c:pt>
                <c:pt idx="27">
                  <c:v>2023</c:v>
                </c:pt>
                <c:pt idx="28">
                  <c:v>2024</c:v>
                </c:pt>
              </c:numCache>
            </c:numRef>
          </c:cat>
          <c:val>
            <c:numRef>
              <c:f>'ST03-03b'!$H$10:$H$38</c:f>
              <c:numCache>
                <c:formatCode>#,##0.0\ \ ;@\ \ </c:formatCode>
                <c:ptCount val="29"/>
                <c:pt idx="0">
                  <c:v>76.599999999999994</c:v>
                </c:pt>
                <c:pt idx="1">
                  <c:v>76.400000000000006</c:v>
                </c:pt>
                <c:pt idx="2">
                  <c:v>76.400000000000006</c:v>
                </c:pt>
                <c:pt idx="3">
                  <c:v>77</c:v>
                </c:pt>
                <c:pt idx="4">
                  <c:v>77.099999999999994</c:v>
                </c:pt>
                <c:pt idx="5">
                  <c:v>77.7</c:v>
                </c:pt>
                <c:pt idx="6">
                  <c:v>77.900000000000006</c:v>
                </c:pt>
                <c:pt idx="7">
                  <c:v>78.099999999999994</c:v>
                </c:pt>
                <c:pt idx="8">
                  <c:v>78.5</c:v>
                </c:pt>
                <c:pt idx="9">
                  <c:v>78.718000000000004</c:v>
                </c:pt>
                <c:pt idx="10">
                  <c:v>79.209450000000004</c:v>
                </c:pt>
                <c:pt idx="11">
                  <c:v>79.186899999999994</c:v>
                </c:pt>
                <c:pt idx="12">
                  <c:v>79.5</c:v>
                </c:pt>
                <c:pt idx="13">
                  <c:v>80.124777094947603</c:v>
                </c:pt>
                <c:pt idx="14">
                  <c:v>80.264321703554501</c:v>
                </c:pt>
                <c:pt idx="15">
                  <c:v>80.464842982560995</c:v>
                </c:pt>
                <c:pt idx="16">
                  <c:v>80.3918901947916</c:v>
                </c:pt>
                <c:pt idx="17">
                  <c:v>80.710628694515606</c:v>
                </c:pt>
                <c:pt idx="18">
                  <c:v>80.901717047533197</c:v>
                </c:pt>
                <c:pt idx="19">
                  <c:v>80.682023137225201</c:v>
                </c:pt>
                <c:pt idx="20">
                  <c:v>81.291387037028301</c:v>
                </c:pt>
                <c:pt idx="21">
                  <c:v>81.173316092961599</c:v>
                </c:pt>
                <c:pt idx="22">
                  <c:v>81.400000000000006</c:v>
                </c:pt>
                <c:pt idx="23">
                  <c:v>81.5</c:v>
                </c:pt>
                <c:pt idx="24">
                  <c:v>81.3647248607531</c:v>
                </c:pt>
                <c:pt idx="25">
                  <c:v>81.257204513563494</c:v>
                </c:pt>
                <c:pt idx="26">
                  <c:v>81.314503097520102</c:v>
                </c:pt>
                <c:pt idx="27" formatCode="\R#,##0.0\ \ ;@\ \ ">
                  <c:v>81.445021810545896</c:v>
                </c:pt>
                <c:pt idx="28">
                  <c:v>81.688086255347699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4678-4DDC-BC26-9FFEC734545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402095712"/>
        <c:axId val="1402114912"/>
      </c:lineChart>
      <c:catAx>
        <c:axId val="1402095712"/>
        <c:scaling>
          <c:orientation val="minMax"/>
        </c:scaling>
        <c:delete val="0"/>
        <c:axPos val="b"/>
        <c:numFmt formatCode="General_)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IL"/>
          </a:p>
        </c:txPr>
        <c:crossAx val="1402114912"/>
        <c:crosses val="autoZero"/>
        <c:auto val="1"/>
        <c:lblAlgn val="ctr"/>
        <c:lblOffset val="100"/>
        <c:noMultiLvlLbl val="0"/>
      </c:catAx>
      <c:valAx>
        <c:axId val="1402114912"/>
        <c:scaling>
          <c:orientation val="minMax"/>
          <c:max val="90"/>
          <c:min val="6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IL"/>
          </a:p>
        </c:txPr>
        <c:crossAx val="14020957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IL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>
      <a:noFill/>
    </a:ln>
    <a:effectLst/>
  </c:spPr>
  <c:txPr>
    <a:bodyPr/>
    <a:lstStyle/>
    <a:p>
      <a:pPr>
        <a:defRPr sz="1600"/>
      </a:pPr>
      <a:endParaRPr lang="en-IL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1+2</c:v>
                </c:pt>
              </c:strCache>
            </c:strRef>
          </c:tx>
          <c:spPr>
            <a:ln w="38100" cap="rnd">
              <a:solidFill>
                <a:srgbClr val="EE563A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3.4416466557182862E-2"/>
                  <c:y val="4.124728842462747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AA7A-45A1-9EF8-705D5448F301}"/>
                </c:ext>
              </c:extLst>
            </c:dLbl>
            <c:dLbl>
              <c:idx val="1"/>
              <c:layout>
                <c:manualLayout>
                  <c:x val="-3.9876685049760538E-2"/>
                  <c:y val="3.583160024204278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AA7A-45A1-9EF8-705D5448F301}"/>
                </c:ext>
              </c:extLst>
            </c:dLbl>
            <c:dLbl>
              <c:idx val="2"/>
              <c:layout>
                <c:manualLayout>
                  <c:x val="-3.5781521180327215E-2"/>
                  <c:y val="4.124728842462747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AA7A-45A1-9EF8-705D5448F301}"/>
                </c:ext>
              </c:extLst>
            </c:dLbl>
            <c:dLbl>
              <c:idx val="3"/>
              <c:layout>
                <c:manualLayout>
                  <c:x val="-3.9876685049760538E-2"/>
                  <c:y val="3.853944433333517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AA7A-45A1-9EF8-705D5448F301}"/>
                </c:ext>
              </c:extLst>
            </c:dLbl>
            <c:dLbl>
              <c:idx val="4"/>
              <c:layout>
                <c:manualLayout>
                  <c:x val="-3.8511630426616116E-2"/>
                  <c:y val="3.853944433333517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AA7A-45A1-9EF8-705D5448F301}"/>
                </c:ext>
              </c:extLst>
            </c:dLbl>
            <c:dLbl>
              <c:idx val="5"/>
              <c:layout>
                <c:manualLayout>
                  <c:x val="-4.1241739672905064E-2"/>
                  <c:y val="4.937082069850432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AA7A-45A1-9EF8-705D5448F30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he-IL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Sheet1!$A$2:$A$7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Sheet1!$B$2:$B$7</c:f>
              <c:numCache>
                <c:formatCode>0.0%</c:formatCode>
                <c:ptCount val="6"/>
                <c:pt idx="0">
                  <c:v>0.2596</c:v>
                </c:pt>
                <c:pt idx="1">
                  <c:v>0.27289999999999998</c:v>
                </c:pt>
                <c:pt idx="2">
                  <c:v>0.36409999999999998</c:v>
                </c:pt>
                <c:pt idx="3">
                  <c:v>0.3856</c:v>
                </c:pt>
                <c:pt idx="4">
                  <c:v>0.42059999999999997</c:v>
                </c:pt>
                <c:pt idx="5">
                  <c:v>0.46039999999999998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A7A-45A1-9EF8-705D5448F301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3+4</c:v>
                </c:pt>
              </c:strCache>
            </c:strRef>
          </c:tx>
          <c:spPr>
            <a:ln w="38100" cap="rnd">
              <a:solidFill>
                <a:srgbClr val="E47E79"/>
              </a:solidFill>
              <a:round/>
            </a:ln>
            <a:effectLst/>
          </c:spPr>
          <c:marker>
            <c:symbol val="none"/>
          </c:marker>
          <c:cat>
            <c:numRef>
              <c:f>Sheet1!$A$2:$A$7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Sheet1!$C$2:$C$7</c:f>
              <c:numCache>
                <c:formatCode>0.0%</c:formatCode>
                <c:ptCount val="6"/>
                <c:pt idx="0">
                  <c:v>0.41839999999999999</c:v>
                </c:pt>
                <c:pt idx="1">
                  <c:v>0.43240000000000001</c:v>
                </c:pt>
                <c:pt idx="2">
                  <c:v>0.53480000000000005</c:v>
                </c:pt>
                <c:pt idx="3">
                  <c:v>0.55249999999999999</c:v>
                </c:pt>
                <c:pt idx="4">
                  <c:v>0.57940000000000003</c:v>
                </c:pt>
                <c:pt idx="5">
                  <c:v>0.61350000000000005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AA7A-45A1-9EF8-705D5448F301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5+6</c:v>
                </c:pt>
              </c:strCache>
            </c:strRef>
          </c:tx>
          <c:spPr>
            <a:ln w="38100" cap="rnd">
              <a:solidFill>
                <a:srgbClr val="ABB7CB"/>
              </a:solidFill>
              <a:round/>
            </a:ln>
            <a:effectLst/>
          </c:spPr>
          <c:marker>
            <c:symbol val="none"/>
          </c:marker>
          <c:cat>
            <c:numRef>
              <c:f>Sheet1!$A$2:$A$7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Sheet1!$D$2:$D$7</c:f>
              <c:numCache>
                <c:formatCode>0.0%</c:formatCode>
                <c:ptCount val="6"/>
                <c:pt idx="0">
                  <c:v>0.54790000000000005</c:v>
                </c:pt>
                <c:pt idx="1">
                  <c:v>0.55700000000000005</c:v>
                </c:pt>
                <c:pt idx="2">
                  <c:v>0.67190000000000005</c:v>
                </c:pt>
                <c:pt idx="3">
                  <c:v>0.68510000000000004</c:v>
                </c:pt>
                <c:pt idx="4">
                  <c:v>0.7046</c:v>
                </c:pt>
                <c:pt idx="5">
                  <c:v>0.73180000000000001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AA7A-45A1-9EF8-705D5448F301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7+8</c:v>
                </c:pt>
              </c:strCache>
            </c:strRef>
          </c:tx>
          <c:spPr>
            <a:ln w="38100" cap="rnd">
              <a:solidFill>
                <a:srgbClr val="7E9ECB"/>
              </a:solidFill>
              <a:round/>
            </a:ln>
            <a:effectLst/>
          </c:spPr>
          <c:marker>
            <c:symbol val="none"/>
          </c:marker>
          <c:cat>
            <c:numRef>
              <c:f>Sheet1!$A$2:$A$7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Sheet1!$E$2:$E$7</c:f>
              <c:numCache>
                <c:formatCode>0.0%</c:formatCode>
                <c:ptCount val="6"/>
                <c:pt idx="0">
                  <c:v>0.62649999999999995</c:v>
                </c:pt>
                <c:pt idx="1">
                  <c:v>0.63349999999999995</c:v>
                </c:pt>
                <c:pt idx="2">
                  <c:v>0.74919999999999998</c:v>
                </c:pt>
                <c:pt idx="3">
                  <c:v>0.77059999999999995</c:v>
                </c:pt>
                <c:pt idx="4">
                  <c:v>0.78590000000000004</c:v>
                </c:pt>
                <c:pt idx="5">
                  <c:v>0.80569999999999997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AA7A-45A1-9EF8-705D5448F301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9+10</c:v>
                </c:pt>
              </c:strCache>
            </c:strRef>
          </c:tx>
          <c:spPr>
            <a:ln w="38100" cap="rnd">
              <a:solidFill>
                <a:srgbClr val="2C3C9C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he-IL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Sheet1!$A$2:$A$7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Sheet1!$F$2:$F$7</c:f>
              <c:numCache>
                <c:formatCode>0.0%</c:formatCode>
                <c:ptCount val="6"/>
                <c:pt idx="0">
                  <c:v>0.64639999999999997</c:v>
                </c:pt>
                <c:pt idx="1">
                  <c:v>0.65080000000000005</c:v>
                </c:pt>
                <c:pt idx="2">
                  <c:v>0.76400000000000001</c:v>
                </c:pt>
                <c:pt idx="3">
                  <c:v>0.79100000000000004</c:v>
                </c:pt>
                <c:pt idx="4">
                  <c:v>0.80900000000000005</c:v>
                </c:pt>
                <c:pt idx="5">
                  <c:v>0.82569999999999999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AA7A-45A1-9EF8-705D5448F30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457910495"/>
        <c:axId val="1457910975"/>
      </c:lineChart>
      <c:catAx>
        <c:axId val="145791049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he-IL"/>
          </a:p>
        </c:txPr>
        <c:crossAx val="1457910975"/>
        <c:crosses val="autoZero"/>
        <c:auto val="1"/>
        <c:lblAlgn val="ctr"/>
        <c:lblOffset val="100"/>
        <c:noMultiLvlLbl val="0"/>
      </c:catAx>
      <c:valAx>
        <c:axId val="145791097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he-IL"/>
                  <a:t>שיעור</a:t>
                </a:r>
                <a:endParaRPr 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he-IL"/>
          </a:p>
        </c:txPr>
        <c:crossAx val="145791049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he-IL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15875">
      <a:solidFill>
        <a:schemeClr val="accent1"/>
      </a:solidFill>
    </a:ln>
    <a:effectLst/>
  </c:spPr>
  <c:txPr>
    <a:bodyPr/>
    <a:lstStyle/>
    <a:p>
      <a:pPr>
        <a:defRPr sz="1600"/>
      </a:pPr>
      <a:endParaRPr lang="he-IL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691060277994587"/>
          <c:y val="4.2749110677491098E-2"/>
          <c:w val="0.86835853958467202"/>
          <c:h val="0.79342784643427844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כללי</c:v>
                </c:pt>
              </c:strCache>
            </c:strRef>
          </c:tx>
          <c:spPr>
            <a:ln w="38100" cap="rnd">
              <a:solidFill>
                <a:srgbClr val="7030A0"/>
              </a:solidFill>
              <a:round/>
            </a:ln>
            <a:effectLst/>
          </c:spPr>
          <c:marker>
            <c:symbol val="none"/>
          </c:marker>
          <c:dLbls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DB80-44B1-A787-A4BA3993A90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1600" b="0" i="0" u="none" strike="noStrik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endParaRPr lang="en-IL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Sheet1!$A$2:$A$6</c:f>
              <c:numCache>
                <c:formatCode>General</c:formatCode>
                <c:ptCount val="4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</c:numCache>
              <c:extLst/>
            </c:numRef>
          </c:cat>
          <c:val>
            <c:numRef>
              <c:f>Sheet1!$B$2:$B$6</c:f>
              <c:numCache>
                <c:formatCode>0.0%</c:formatCode>
                <c:ptCount val="4"/>
                <c:pt idx="0">
                  <c:v>0.7087</c:v>
                </c:pt>
                <c:pt idx="1">
                  <c:v>0.72799999999999998</c:v>
                </c:pt>
                <c:pt idx="2">
                  <c:v>0.74609999999999999</c:v>
                </c:pt>
                <c:pt idx="3">
                  <c:v>0.76829999999999998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0-DB80-44B1-A787-A4BA3993A90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חרדי</c:v>
                </c:pt>
              </c:strCache>
            </c:strRef>
          </c:tx>
          <c:spPr>
            <a:ln w="38100" cap="rnd">
              <a:solidFill>
                <a:srgbClr val="0075A2"/>
              </a:solidFill>
              <a:round/>
            </a:ln>
            <a:effectLst/>
          </c:spPr>
          <c:marker>
            <c:symbol val="none"/>
          </c:marker>
          <c:dLbls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DB80-44B1-A787-A4BA3993A90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1600" b="0" i="0" u="none" strike="noStrik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endParaRPr lang="en-IL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Sheet1!$A$2:$A$6</c:f>
              <c:numCache>
                <c:formatCode>General</c:formatCode>
                <c:ptCount val="4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</c:numCache>
              <c:extLst/>
            </c:numRef>
          </c:cat>
          <c:val>
            <c:numRef>
              <c:f>Sheet1!$C$2:$C$6</c:f>
              <c:numCache>
                <c:formatCode>0.0%</c:formatCode>
                <c:ptCount val="4"/>
                <c:pt idx="0">
                  <c:v>0.49070000000000003</c:v>
                </c:pt>
                <c:pt idx="1">
                  <c:v>0.50239999999999996</c:v>
                </c:pt>
                <c:pt idx="2">
                  <c:v>0.53439999999999999</c:v>
                </c:pt>
                <c:pt idx="3">
                  <c:v>0.58550000000000002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1-DB80-44B1-A787-A4BA3993A90D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ערבי</c:v>
                </c:pt>
              </c:strCache>
            </c:strRef>
          </c:tx>
          <c:spPr>
            <a:ln w="38100" cap="rnd">
              <a:solidFill>
                <a:srgbClr val="387025"/>
              </a:solidFill>
              <a:round/>
            </a:ln>
            <a:effectLst/>
          </c:spPr>
          <c:marker>
            <c:symbol val="none"/>
          </c:marker>
          <c:dLbls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DB80-44B1-A787-A4BA3993A90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1600" b="0" i="0" u="none" strike="noStrik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endParaRPr lang="en-IL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Sheet1!$A$2:$A$6</c:f>
              <c:numCache>
                <c:formatCode>General</c:formatCode>
                <c:ptCount val="4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</c:numCache>
              <c:extLst/>
            </c:numRef>
          </c:cat>
          <c:val>
            <c:numRef>
              <c:f>Sheet1!$D$2:$D$6</c:f>
              <c:numCache>
                <c:formatCode>0.0%</c:formatCode>
                <c:ptCount val="4"/>
                <c:pt idx="0">
                  <c:v>0.44990000000000002</c:v>
                </c:pt>
                <c:pt idx="1">
                  <c:v>0.47239999999999999</c:v>
                </c:pt>
                <c:pt idx="2">
                  <c:v>0.50519999999999998</c:v>
                </c:pt>
                <c:pt idx="3">
                  <c:v>0.5403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2-DB80-44B1-A787-A4BA3993A90D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1054217664"/>
        <c:axId val="1054215264"/>
      </c:lineChart>
      <c:catAx>
        <c:axId val="10542176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600" b="0" i="0" u="none" strike="noStrike" kern="1200" baseline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pPr>
            <a:endParaRPr lang="he-IL"/>
          </a:p>
        </c:txPr>
        <c:crossAx val="1054215264"/>
        <c:crosses val="autoZero"/>
        <c:auto val="1"/>
        <c:lblAlgn val="ctr"/>
        <c:lblOffset val="100"/>
        <c:noMultiLvlLbl val="0"/>
      </c:catAx>
      <c:valAx>
        <c:axId val="1054215264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en-US" sz="1600" b="0" i="0" u="none" strike="noStrik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r>
                  <a:rPr lang="he-IL"/>
                  <a:t>שיעור</a:t>
                </a:r>
                <a:endParaRPr lang="en-US"/>
              </a:p>
            </c:rich>
          </c:tx>
          <c:layout>
            <c:manualLayout>
              <c:xMode val="edge"/>
              <c:yMode val="edge"/>
              <c:x val="1.8031856191399503E-2"/>
              <c:y val="0.3838578930885789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lang="en-US" sz="1600" b="0" i="0" u="none" strike="noStrike" kern="1200" baseline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defRPr>
              </a:pPr>
              <a:endParaRPr lang="en-US"/>
            </a:p>
          </c:txPr>
        </c:title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600" b="0" i="0" u="none" strike="noStrike" kern="1200" baseline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pPr>
            <a:endParaRPr lang="he-IL"/>
          </a:p>
        </c:txPr>
        <c:crossAx val="1054217664"/>
        <c:crosses val="autoZero"/>
        <c:crossBetween val="between"/>
      </c:valAx>
      <c:spPr>
        <a:noFill/>
        <a:ln w="25400"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1600" b="0" i="0" u="none" strike="noStrike" kern="1200" baseline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defRPr>
          </a:pPr>
          <a:endParaRPr lang="he-IL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15875">
      <a:solidFill>
        <a:schemeClr val="accent1"/>
      </a:solidFill>
    </a:ln>
    <a:effectLst/>
  </c:spPr>
  <c:txPr>
    <a:bodyPr/>
    <a:lstStyle/>
    <a:p>
      <a:pPr>
        <a:defRPr lang="en-US" sz="1600" b="0" i="0" u="none" strike="noStrike" kern="1200" baseline="0">
          <a:solidFill>
            <a:schemeClr val="tx1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pPr>
      <a:endParaRPr lang="he-IL"/>
    </a:p>
  </c:txPr>
  <c:externalData r:id="rId3">
    <c:autoUpdate val="0"/>
  </c:externalData>
  <c:userShapes r:id="rId4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1+2</c:v>
                </c:pt>
              </c:strCache>
            </c:strRef>
          </c:tx>
          <c:spPr>
            <a:ln w="38100" cap="rnd">
              <a:solidFill>
                <a:srgbClr val="EE563A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5.1798703566842602E-2"/>
                  <c:y val="2.4831734484532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AD3-4E76-931E-5371A93913C4}"/>
                </c:ext>
              </c:extLst>
            </c:dLbl>
            <c:dLbl>
              <c:idx val="1"/>
              <c:layout>
                <c:manualLayout>
                  <c:x val="-3.4264985143067653E-2"/>
                  <c:y val="3.020945589739138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6AD3-4E76-931E-5371A93913C4}"/>
                </c:ext>
              </c:extLst>
            </c:dLbl>
            <c:dLbl>
              <c:idx val="2"/>
              <c:layout>
                <c:manualLayout>
                  <c:x val="-3.8311227856246445E-2"/>
                  <c:y val="4.096489872310874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6AD3-4E76-931E-5371A93913C4}"/>
                </c:ext>
              </c:extLst>
            </c:dLbl>
            <c:dLbl>
              <c:idx val="3"/>
              <c:layout>
                <c:manualLayout>
                  <c:x val="-4.1008722998365728E-2"/>
                  <c:y val="3.558717731025006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6AD3-4E76-931E-5371A93913C4}"/>
                </c:ext>
              </c:extLst>
            </c:dLbl>
            <c:dLbl>
              <c:idx val="4"/>
              <c:layout>
                <c:manualLayout>
                  <c:x val="-3.8311227856246445E-2"/>
                  <c:y val="4.096489872310874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6AD3-4E76-931E-5371A93913C4}"/>
                </c:ext>
              </c:extLst>
            </c:dLbl>
            <c:dLbl>
              <c:idx val="5"/>
              <c:layout>
                <c:manualLayout>
                  <c:x val="-3.2916237572007984E-2"/>
                  <c:y val="3.289831660382071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6AD3-4E76-931E-5371A93913C4}"/>
                </c:ext>
              </c:extLst>
            </c:dLbl>
            <c:dLbl>
              <c:idx val="6"/>
              <c:layout>
                <c:manualLayout>
                  <c:x val="-3.8311227856246549E-2"/>
                  <c:y val="3.558717731025006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6AD3-4E76-931E-5371A93913C4}"/>
                </c:ext>
              </c:extLst>
            </c:dLbl>
            <c:dLbl>
              <c:idx val="7"/>
              <c:layout>
                <c:manualLayout>
                  <c:x val="-3.1567490000948467E-2"/>
                  <c:y val="3.558717731025006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defRPr>
                  </a:pPr>
                  <a:endParaRPr lang="he-IL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6AD3-4E76-931E-5371A93913C4}"/>
                </c:ext>
              </c:extLst>
            </c:dLbl>
            <c:dLbl>
              <c:idx val="8"/>
              <c:layout>
                <c:manualLayout>
                  <c:x val="-3.4264985143067701E-2"/>
                  <c:y val="3.289831660382071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defRPr>
                  </a:pPr>
                  <a:endParaRPr lang="he-IL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6AD3-4E76-931E-5371A93913C4}"/>
                </c:ext>
              </c:extLst>
            </c:dLbl>
            <c:dLbl>
              <c:idx val="9"/>
              <c:layout>
                <c:manualLayout>
                  <c:x val="-1.366589271212215E-2"/>
                  <c:y val="3.558717731025006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defRPr>
                  </a:pPr>
                  <a:endParaRPr lang="he-IL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6AD3-4E76-931E-5371A93913C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endParaRPr lang="he-IL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Sheet1!$A$2:$A$11</c:f>
              <c:strCache>
                <c:ptCount val="10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  <c:pt idx="9">
                  <c:v>2024</c:v>
                </c:pt>
              </c:strCache>
            </c:strRef>
          </c:cat>
          <c:val>
            <c:numRef>
              <c:f>Sheet1!$B$2:$B$11</c:f>
              <c:numCache>
                <c:formatCode>0.0%</c:formatCode>
                <c:ptCount val="10"/>
                <c:pt idx="0">
                  <c:v>0.52887260380734702</c:v>
                </c:pt>
                <c:pt idx="1">
                  <c:v>0.54214288887775897</c:v>
                </c:pt>
                <c:pt idx="2">
                  <c:v>0.59895242192446196</c:v>
                </c:pt>
                <c:pt idx="3">
                  <c:v>0.594161884074348</c:v>
                </c:pt>
                <c:pt idx="4">
                  <c:v>0.618018013849571</c:v>
                </c:pt>
                <c:pt idx="5">
                  <c:v>0.57483256275789396</c:v>
                </c:pt>
                <c:pt idx="6">
                  <c:v>0.59149028911485302</c:v>
                </c:pt>
                <c:pt idx="7">
                  <c:v>0.58391209956004997</c:v>
                </c:pt>
                <c:pt idx="8">
                  <c:v>0.59303885205635798</c:v>
                </c:pt>
                <c:pt idx="9">
                  <c:v>0.610713198070166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AD3-4E76-931E-5371A93913C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3+4</c:v>
                </c:pt>
              </c:strCache>
            </c:strRef>
          </c:tx>
          <c:spPr>
            <a:ln w="38100" cap="rnd">
              <a:solidFill>
                <a:srgbClr val="E47E79"/>
              </a:solidFill>
              <a:round/>
            </a:ln>
            <a:effectLst/>
          </c:spPr>
          <c:marker>
            <c:symbol val="none"/>
          </c:marker>
          <c:cat>
            <c:strRef>
              <c:f>Sheet1!$A$2:$A$11</c:f>
              <c:strCache>
                <c:ptCount val="10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  <c:pt idx="9">
                  <c:v>2024</c:v>
                </c:pt>
              </c:strCache>
            </c:strRef>
          </c:cat>
          <c:val>
            <c:numRef>
              <c:f>Sheet1!$C$2:$C$11</c:f>
              <c:numCache>
                <c:formatCode>0.0%</c:formatCode>
                <c:ptCount val="10"/>
                <c:pt idx="0">
                  <c:v>0.54451183982650697</c:v>
                </c:pt>
                <c:pt idx="1">
                  <c:v>0.54137172388230903</c:v>
                </c:pt>
                <c:pt idx="2">
                  <c:v>0.59588310607235895</c:v>
                </c:pt>
                <c:pt idx="3">
                  <c:v>0.60377821237833795</c:v>
                </c:pt>
                <c:pt idx="4">
                  <c:v>0.61499235612524406</c:v>
                </c:pt>
                <c:pt idx="5">
                  <c:v>0.59181182988737302</c:v>
                </c:pt>
                <c:pt idx="6">
                  <c:v>0.59860752879272205</c:v>
                </c:pt>
                <c:pt idx="7">
                  <c:v>0.59522770081064102</c:v>
                </c:pt>
                <c:pt idx="8">
                  <c:v>0.60221205174486803</c:v>
                </c:pt>
                <c:pt idx="9">
                  <c:v>0.60649484629421202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AD3-4E76-931E-5371A93913C4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5+6</c:v>
                </c:pt>
              </c:strCache>
            </c:strRef>
          </c:tx>
          <c:spPr>
            <a:ln w="38100" cap="rnd">
              <a:solidFill>
                <a:srgbClr val="ABB7CB"/>
              </a:solidFill>
              <a:round/>
            </a:ln>
            <a:effectLst/>
          </c:spPr>
          <c:marker>
            <c:symbol val="none"/>
          </c:marker>
          <c:cat>
            <c:strRef>
              <c:f>Sheet1!$A$2:$A$11</c:f>
              <c:strCache>
                <c:ptCount val="10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  <c:pt idx="9">
                  <c:v>2024</c:v>
                </c:pt>
              </c:strCache>
            </c:strRef>
          </c:cat>
          <c:val>
            <c:numRef>
              <c:f>Sheet1!$D$2:$D$11</c:f>
              <c:numCache>
                <c:formatCode>0.0%</c:formatCode>
                <c:ptCount val="10"/>
                <c:pt idx="0">
                  <c:v>0.59656885346190802</c:v>
                </c:pt>
                <c:pt idx="1">
                  <c:v>0.58786954070578901</c:v>
                </c:pt>
                <c:pt idx="2">
                  <c:v>0.63597016218575897</c:v>
                </c:pt>
                <c:pt idx="3">
                  <c:v>0.64349001355690405</c:v>
                </c:pt>
                <c:pt idx="4">
                  <c:v>0.64416196895837297</c:v>
                </c:pt>
                <c:pt idx="5">
                  <c:v>0.62526534447220405</c:v>
                </c:pt>
                <c:pt idx="6">
                  <c:v>0.62991140099182197</c:v>
                </c:pt>
                <c:pt idx="7">
                  <c:v>0.62757505145320502</c:v>
                </c:pt>
                <c:pt idx="8">
                  <c:v>0.63018066518115601</c:v>
                </c:pt>
                <c:pt idx="9">
                  <c:v>0.63553828837840698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6AD3-4E76-931E-5371A93913C4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7+8</c:v>
                </c:pt>
              </c:strCache>
            </c:strRef>
          </c:tx>
          <c:spPr>
            <a:ln w="38100" cap="rnd">
              <a:solidFill>
                <a:srgbClr val="7E9ECB"/>
              </a:solidFill>
              <a:round/>
            </a:ln>
            <a:effectLst/>
          </c:spPr>
          <c:marker>
            <c:symbol val="none"/>
          </c:marker>
          <c:cat>
            <c:strRef>
              <c:f>Sheet1!$A$2:$A$11</c:f>
              <c:strCache>
                <c:ptCount val="10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  <c:pt idx="9">
                  <c:v>2024</c:v>
                </c:pt>
              </c:strCache>
            </c:strRef>
          </c:cat>
          <c:val>
            <c:numRef>
              <c:f>Sheet1!$E$2:$E$11</c:f>
              <c:numCache>
                <c:formatCode>0.0%</c:formatCode>
                <c:ptCount val="10"/>
                <c:pt idx="0">
                  <c:v>0.640290008584391</c:v>
                </c:pt>
                <c:pt idx="1">
                  <c:v>0.63270715686197199</c:v>
                </c:pt>
                <c:pt idx="2">
                  <c:v>0.67176311305182002</c:v>
                </c:pt>
                <c:pt idx="3">
                  <c:v>0.68333518747380295</c:v>
                </c:pt>
                <c:pt idx="4">
                  <c:v>0.67956360621941203</c:v>
                </c:pt>
                <c:pt idx="5">
                  <c:v>0.66560660158634499</c:v>
                </c:pt>
                <c:pt idx="6">
                  <c:v>0.67140874672365003</c:v>
                </c:pt>
                <c:pt idx="7">
                  <c:v>0.67265774934818001</c:v>
                </c:pt>
                <c:pt idx="8">
                  <c:v>0.67116612951310295</c:v>
                </c:pt>
                <c:pt idx="9">
                  <c:v>0.678739167174501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6AD3-4E76-931E-5371A93913C4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9+10</c:v>
                </c:pt>
              </c:strCache>
            </c:strRef>
          </c:tx>
          <c:spPr>
            <a:ln w="38100" cap="rnd">
              <a:solidFill>
                <a:srgbClr val="2C3C9C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endParaRPr lang="he-IL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Sheet1!$A$2:$A$11</c:f>
              <c:strCache>
                <c:ptCount val="10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  <c:pt idx="9">
                  <c:v>2024</c:v>
                </c:pt>
              </c:strCache>
            </c:strRef>
          </c:cat>
          <c:val>
            <c:numRef>
              <c:f>Sheet1!$F$2:$F$11</c:f>
              <c:numCache>
                <c:formatCode>0.0%</c:formatCode>
                <c:ptCount val="10"/>
                <c:pt idx="0">
                  <c:v>0.65324270155129904</c:v>
                </c:pt>
                <c:pt idx="1">
                  <c:v>0.65679499690783405</c:v>
                </c:pt>
                <c:pt idx="2">
                  <c:v>0.68792918933631597</c:v>
                </c:pt>
                <c:pt idx="3">
                  <c:v>0.69951329549841201</c:v>
                </c:pt>
                <c:pt idx="4">
                  <c:v>0.70884479065856798</c:v>
                </c:pt>
                <c:pt idx="5">
                  <c:v>0.69621833812205003</c:v>
                </c:pt>
                <c:pt idx="6">
                  <c:v>0.70066568424322295</c:v>
                </c:pt>
                <c:pt idx="7">
                  <c:v>0.70284671199090598</c:v>
                </c:pt>
                <c:pt idx="8">
                  <c:v>0.70023427501483304</c:v>
                </c:pt>
                <c:pt idx="9">
                  <c:v>0.70690352425297598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6AD3-4E76-931E-5371A93913C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141313008"/>
        <c:axId val="1446351263"/>
      </c:lineChart>
      <c:catAx>
        <c:axId val="11413130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pPr>
            <a:endParaRPr lang="he-IL"/>
          </a:p>
        </c:txPr>
        <c:crossAx val="1446351263"/>
        <c:crosses val="autoZero"/>
        <c:auto val="1"/>
        <c:lblAlgn val="ctr"/>
        <c:lblOffset val="100"/>
        <c:noMultiLvlLbl val="0"/>
      </c:catAx>
      <c:valAx>
        <c:axId val="144635126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 rtl="1"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r>
                  <a:rPr lang="he-IL"/>
                  <a:t>שיעור</a:t>
                </a:r>
                <a:r>
                  <a:rPr lang="he-IL" baseline="0"/>
                  <a:t> מתוקנן*</a:t>
                </a:r>
                <a:endParaRPr 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 rtl="1"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defRPr>
              </a:pPr>
              <a:endParaRPr lang="en-US"/>
            </a:p>
          </c:txPr>
        </c:title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pPr>
            <a:endParaRPr lang="he-IL"/>
          </a:p>
        </c:txPr>
        <c:crossAx val="11413130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defRPr>
          </a:pPr>
          <a:endParaRPr lang="he-IL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15875">
      <a:solidFill>
        <a:schemeClr val="accent1"/>
      </a:solidFill>
    </a:ln>
    <a:effectLst/>
  </c:spPr>
  <c:txPr>
    <a:bodyPr/>
    <a:lstStyle/>
    <a:p>
      <a:pPr>
        <a:defRPr sz="1600"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pPr>
      <a:endParaRPr lang="he-IL"/>
    </a:p>
  </c:txPr>
  <c:externalData r:id="rId3">
    <c:autoUpdate val="0"/>
  </c:externalData>
  <c:userShapes r:id="rId4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3512629033199989E-2"/>
          <c:y val="7.2976656941913187E-2"/>
          <c:w val="0.88717726523167229"/>
          <c:h val="0.73474223105696523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כללי</c:v>
                </c:pt>
              </c:strCache>
            </c:strRef>
          </c:tx>
          <c:spPr>
            <a:ln w="38100" cap="rnd">
              <a:solidFill>
                <a:srgbClr val="7030A0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B1CC-43A6-BDD0-F14F91F84C09}"/>
                </c:ext>
              </c:extLst>
            </c:dLbl>
            <c:dLbl>
              <c:idx val="3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1D5-432B-8B8A-470DAAD8EF00}"/>
                </c:ext>
              </c:extLst>
            </c:dLbl>
            <c:dLbl>
              <c:idx val="4"/>
              <c:layout>
                <c:manualLayout>
                  <c:x val="-1.5808391981975239E-2"/>
                  <c:y val="-7.842957504423156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B1CC-43A6-BDD0-F14F91F84C0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endParaRPr lang="he-IL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strCache>
            </c:strRef>
          </c:cat>
          <c:val>
            <c:numRef>
              <c:f>Sheet1!$B$2:$B$6</c:f>
              <c:numCache>
                <c:formatCode>0.0%</c:formatCode>
                <c:ptCount val="5"/>
                <c:pt idx="0">
                  <c:v>0.64644839370698703</c:v>
                </c:pt>
                <c:pt idx="1">
                  <c:v>0.65034017633594898</c:v>
                </c:pt>
                <c:pt idx="2">
                  <c:v>0.65070649442654604</c:v>
                </c:pt>
                <c:pt idx="3">
                  <c:v>0.65216775390951498</c:v>
                </c:pt>
                <c:pt idx="4">
                  <c:v>0.65931515328881696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1CC-43A6-BDD0-F14F91F84C09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חרדי</c:v>
                </c:pt>
              </c:strCache>
            </c:strRef>
          </c:tx>
          <c:spPr>
            <a:ln w="38100" cap="rnd">
              <a:solidFill>
                <a:srgbClr val="0075A2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4.7667202563635866E-2"/>
                  <c:y val="3.881277999636312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1CC-43A6-BDD0-F14F91F84C09}"/>
                </c:ext>
              </c:extLst>
            </c:dLbl>
            <c:dLbl>
              <c:idx val="3"/>
              <c:layout>
                <c:manualLayout>
                  <c:x val="-4.1295440447303815E-2"/>
                  <c:y val="2.790651441119154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1D5-432B-8B8A-470DAAD8EF00}"/>
                </c:ext>
              </c:extLst>
            </c:dLbl>
            <c:dLbl>
              <c:idx val="4"/>
              <c:layout>
                <c:manualLayout>
                  <c:x val="3.306894367020937E-3"/>
                  <c:y val="1.700024882601989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B1CC-43A6-BDD0-F14F91F84C0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endParaRPr lang="he-IL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strCache>
            </c:strRef>
          </c:cat>
          <c:val>
            <c:numRef>
              <c:f>Sheet1!$C$2:$C$6</c:f>
              <c:numCache>
                <c:formatCode>0.0%</c:formatCode>
                <c:ptCount val="5"/>
                <c:pt idx="0">
                  <c:v>0.56757955184116804</c:v>
                </c:pt>
                <c:pt idx="1">
                  <c:v>0.53979246073310805</c:v>
                </c:pt>
                <c:pt idx="2">
                  <c:v>0.53446547590167304</c:v>
                </c:pt>
                <c:pt idx="3">
                  <c:v>0.53401378160794799</c:v>
                </c:pt>
                <c:pt idx="4">
                  <c:v>0.53683061538890298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B1CC-43A6-BDD0-F14F91F84C09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ערבי</c:v>
                </c:pt>
              </c:strCache>
            </c:strRef>
          </c:tx>
          <c:spPr>
            <a:ln w="38100" cap="rnd">
              <a:solidFill>
                <a:srgbClr val="387025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7.4428603452230749E-2"/>
                  <c:y val="1.15471160334341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B1CC-43A6-BDD0-F14F91F84C09}"/>
                </c:ext>
              </c:extLst>
            </c:dLbl>
            <c:dLbl>
              <c:idx val="3"/>
              <c:layout>
                <c:manualLayout>
                  <c:x val="-3.8746735600770965E-2"/>
                  <c:y val="3.608621360007024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1D5-432B-8B8A-470DAAD8EF00}"/>
                </c:ext>
              </c:extLst>
            </c:dLbl>
            <c:dLbl>
              <c:idx val="4"/>
              <c:layout>
                <c:manualLayout>
                  <c:x val="-5.161629027783354E-4"/>
                  <c:y val="3.3674168445554441E-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B1CC-43A6-BDD0-F14F91F84C0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endParaRPr lang="he-IL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strCache>
            </c:strRef>
          </c:cat>
          <c:val>
            <c:numRef>
              <c:f>Sheet1!$D$2:$D$6</c:f>
              <c:numCache>
                <c:formatCode>0.0%</c:formatCode>
                <c:ptCount val="5"/>
                <c:pt idx="0">
                  <c:v>0.60419351803626398</c:v>
                </c:pt>
                <c:pt idx="1">
                  <c:v>0.62658823415821896</c:v>
                </c:pt>
                <c:pt idx="2">
                  <c:v>0.62059936550041195</c:v>
                </c:pt>
                <c:pt idx="3">
                  <c:v>0.63532792075305</c:v>
                </c:pt>
                <c:pt idx="4">
                  <c:v>0.64061076844611498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B1CC-43A6-BDD0-F14F91F84C0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123889664"/>
        <c:axId val="1123888704"/>
      </c:lineChart>
      <c:catAx>
        <c:axId val="11238896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pPr>
            <a:endParaRPr lang="he-IL"/>
          </a:p>
        </c:txPr>
        <c:crossAx val="1123888704"/>
        <c:crosses val="autoZero"/>
        <c:auto val="1"/>
        <c:lblAlgn val="ctr"/>
        <c:lblOffset val="100"/>
        <c:noMultiLvlLbl val="0"/>
      </c:catAx>
      <c:valAx>
        <c:axId val="11238887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 rtl="1"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r>
                  <a:rPr lang="he-IL"/>
                  <a:t>שיעור</a:t>
                </a:r>
                <a:r>
                  <a:rPr lang="he-IL" baseline="0"/>
                  <a:t> מתוקנן*</a:t>
                </a:r>
                <a:endParaRPr 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 rtl="1"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defRPr>
              </a:pPr>
              <a:endParaRPr lang="en-US"/>
            </a:p>
          </c:txPr>
        </c:title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pPr>
            <a:endParaRPr lang="he-IL"/>
          </a:p>
        </c:txPr>
        <c:crossAx val="11238896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defRPr>
          </a:pPr>
          <a:endParaRPr lang="he-IL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15875">
      <a:solidFill>
        <a:schemeClr val="accent1"/>
      </a:solidFill>
    </a:ln>
    <a:effectLst/>
  </c:spPr>
  <c:txPr>
    <a:bodyPr/>
    <a:lstStyle/>
    <a:p>
      <a:pPr>
        <a:defRPr sz="1600"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pPr>
      <a:endParaRPr lang="he-IL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18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3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24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2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4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15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16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0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6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6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7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8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0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6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7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8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0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omments/modernComment_3CF_A0E854A9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5AA37D02-2DE6-4863-A087-30D338648329}" authorId="{E6822298-1127-DB94-4B60-FB16926D23AF}" created="2026-05-16T11:51:44.449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2699580585" sldId="975"/>
      <ac:spMk id="2" creationId="{8546BD6D-754E-6D18-DD59-D29E3D8359DA}"/>
    </ac:deMkLst>
    <p188:replyLst>
      <p188:reply id="{59187662-3E38-496A-B4D8-6857C15495FF}" authorId="{C058CE59-CD6C-A5E4-040D-326A239D5D0D}" created="2026-05-17T07:05:02.338">
        <p188:txBody>
          <a:bodyPr/>
          <a:lstStyle/>
          <a:p>
            <a:r>
              <a:rPr lang="he-IL"/>
              <a:t>[@Tali Shapiro] </a:t>
            </a:r>
          </a:p>
        </p188:txBody>
      </p188:reply>
      <p188:reply id="{47E82A3E-2B1F-4AAF-A4E3-D0CCF49F6015}" authorId="{61D90DCE-FBA1-D76A-D5C9-BF8F7DF21A84}" created="2026-05-17T07:51:12.995">
        <p188:txBody>
          <a:bodyPr/>
          <a:lstStyle/>
          <a:p>
            <a:r>
              <a:rPr lang="he-IL"/>
              <a:t>No, both girls and boys</a:t>
            </a:r>
          </a:p>
        </p188:txBody>
      </p188:reply>
    </p188:replyLst>
    <p188:txBody>
      <a:bodyPr/>
      <a:lstStyle/>
      <a:p>
        <a:r>
          <a:rPr lang="en-IL"/>
          <a:t>בנים בלבד, נכון?</a:t>
        </a:r>
      </a:p>
    </p188:txBody>
  </p188:cm>
</p188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78E6F2C-1836-4238-B720-B247AB1BDE3E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L"/>
        </a:p>
      </dgm:t>
    </dgm:pt>
    <dgm:pt modelId="{5890219E-CFB3-42E8-9365-6C4930D8DF33}">
      <dgm:prSet custT="1"/>
      <dgm:spPr>
        <a:solidFill>
          <a:srgbClr val="667A85"/>
        </a:solidFill>
        <a:ln>
          <a:solidFill>
            <a:srgbClr val="667A85"/>
          </a:solidFill>
        </a:ln>
      </dgm:spPr>
      <dgm:t>
        <a:bodyPr/>
        <a:lstStyle/>
        <a:p>
          <a:pPr algn="ctr" rtl="1"/>
          <a:r>
            <a:rPr lang="he-IL" sz="1200" b="0">
              <a:latin typeface="Calibri" panose="020F0502020204030204" pitchFamily="34" charset="0"/>
              <a:cs typeface="Calibri" panose="020F0502020204030204" pitchFamily="34" charset="0"/>
            </a:rPr>
            <a:t>בדיקת סקר לגילוי מוקדם של סרטן</a:t>
          </a:r>
          <a:endParaRPr lang="en-IL" sz="1200" b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A08FA32B-C9DD-4CFF-9112-6960CB89B454}" type="parTrans" cxnId="{0292C4E9-0628-48E8-80F8-394BD74BD073}">
      <dgm:prSet/>
      <dgm:spPr/>
      <dgm:t>
        <a:bodyPr/>
        <a:lstStyle/>
        <a:p>
          <a:endParaRPr lang="en-IL"/>
        </a:p>
      </dgm:t>
    </dgm:pt>
    <dgm:pt modelId="{4E2847D3-6875-4D91-9139-4CD44A30898F}" type="sibTrans" cxnId="{0292C4E9-0628-48E8-80F8-394BD74BD073}">
      <dgm:prSet/>
      <dgm:spPr/>
      <dgm:t>
        <a:bodyPr/>
        <a:lstStyle/>
        <a:p>
          <a:endParaRPr lang="en-IL"/>
        </a:p>
      </dgm:t>
    </dgm:pt>
    <dgm:pt modelId="{E8A7E075-63AC-46BC-8D3A-34926A2E4DF9}">
      <dgm:prSet custT="1"/>
      <dgm:spPr>
        <a:solidFill>
          <a:srgbClr val="D27487"/>
        </a:solidFill>
        <a:ln>
          <a:solidFill>
            <a:srgbClr val="D27487"/>
          </a:solidFill>
        </a:ln>
      </dgm:spPr>
      <dgm:t>
        <a:bodyPr/>
        <a:lstStyle/>
        <a:p>
          <a:pPr algn="ctr" rtl="1"/>
          <a:r>
            <a:rPr lang="he-IL" sz="1200" b="0">
              <a:latin typeface="Calibri" panose="020F0502020204030204" pitchFamily="34" charset="0"/>
              <a:cs typeface="Calibri" panose="020F0502020204030204" pitchFamily="34" charset="0"/>
            </a:rPr>
            <a:t>מחלות נשימתיות</a:t>
          </a:r>
          <a:endParaRPr lang="en-IL" sz="1200" b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01D6398F-6403-439A-8E0D-1003D2847B58}" type="parTrans" cxnId="{94DBF137-3A67-4A7B-8F8B-E7807E0AAA5F}">
      <dgm:prSet/>
      <dgm:spPr/>
      <dgm:t>
        <a:bodyPr/>
        <a:lstStyle/>
        <a:p>
          <a:endParaRPr lang="en-IL"/>
        </a:p>
      </dgm:t>
    </dgm:pt>
    <dgm:pt modelId="{75BBAEBE-0C85-4392-BAAD-A0CFBB1E279D}" type="sibTrans" cxnId="{94DBF137-3A67-4A7B-8F8B-E7807E0AAA5F}">
      <dgm:prSet/>
      <dgm:spPr/>
      <dgm:t>
        <a:bodyPr/>
        <a:lstStyle/>
        <a:p>
          <a:endParaRPr lang="en-IL"/>
        </a:p>
      </dgm:t>
    </dgm:pt>
    <dgm:pt modelId="{8D82B678-E472-4EBB-A10F-C0868212A93A}">
      <dgm:prSet custT="1"/>
      <dgm:spPr>
        <a:ln>
          <a:solidFill>
            <a:srgbClr val="D27487"/>
          </a:solidFill>
        </a:ln>
      </dgm:spPr>
      <dgm:t>
        <a:bodyPr/>
        <a:lstStyle/>
        <a:p>
          <a:pPr algn="r" rtl="1"/>
          <a:r>
            <a:rPr lang="he-IL" sz="1000" b="1">
              <a:latin typeface="Calibri" panose="020F0502020204030204" pitchFamily="34" charset="0"/>
              <a:cs typeface="Calibri" panose="020F0502020204030204" pitchFamily="34" charset="0"/>
            </a:rPr>
            <a:t>אסתמה: </a:t>
          </a:r>
        </a:p>
        <a:p>
          <a:pPr algn="r" rtl="1"/>
          <a:r>
            <a:rPr lang="he-IL" sz="1000">
              <a:latin typeface="Calibri" panose="020F0502020204030204" pitchFamily="34" charset="0"/>
              <a:cs typeface="Calibri" panose="020F0502020204030204" pitchFamily="34" charset="0"/>
            </a:rPr>
            <a:t>טיפול בתרופות למניעה ולהקלה</a:t>
          </a:r>
          <a:endParaRPr lang="en-IL" sz="10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F139F57F-19B6-4B0D-B0CF-E609C7985D50}" type="parTrans" cxnId="{DEE61480-7506-4830-B36C-3057294BCC6B}">
      <dgm:prSet/>
      <dgm:spPr>
        <a:ln>
          <a:solidFill>
            <a:srgbClr val="D27487"/>
          </a:solidFill>
        </a:ln>
      </dgm:spPr>
      <dgm:t>
        <a:bodyPr/>
        <a:lstStyle/>
        <a:p>
          <a:pPr algn="r" rtl="1"/>
          <a:endParaRPr lang="en-IL" sz="1000"/>
        </a:p>
      </dgm:t>
    </dgm:pt>
    <dgm:pt modelId="{AAB53654-2B37-43CF-92E5-96F6053EDC23}" type="sibTrans" cxnId="{DEE61480-7506-4830-B36C-3057294BCC6B}">
      <dgm:prSet/>
      <dgm:spPr/>
      <dgm:t>
        <a:bodyPr/>
        <a:lstStyle/>
        <a:p>
          <a:endParaRPr lang="en-IL"/>
        </a:p>
      </dgm:t>
    </dgm:pt>
    <dgm:pt modelId="{3B00B6D5-439E-4595-8C0A-1E3DCE34F0D4}">
      <dgm:prSet custT="1"/>
      <dgm:spPr>
        <a:ln>
          <a:solidFill>
            <a:srgbClr val="D27487"/>
          </a:solidFill>
        </a:ln>
      </dgm:spPr>
      <dgm:t>
        <a:bodyPr/>
        <a:lstStyle/>
        <a:p>
          <a:pPr algn="r" rtl="1"/>
          <a:r>
            <a:rPr lang="he-IL" sz="1000" b="1">
              <a:latin typeface="Calibri" panose="020F0502020204030204" pitchFamily="34" charset="0"/>
              <a:cs typeface="Calibri" panose="020F0502020204030204" pitchFamily="34" charset="0"/>
            </a:rPr>
            <a:t>אסתמה: </a:t>
          </a:r>
        </a:p>
        <a:p>
          <a:pPr algn="r" rtl="1"/>
          <a:r>
            <a:rPr lang="he-IL" sz="1000">
              <a:latin typeface="Calibri" panose="020F0502020204030204" pitchFamily="34" charset="0"/>
              <a:cs typeface="Calibri" panose="020F0502020204030204" pitchFamily="34" charset="0"/>
            </a:rPr>
            <a:t>חיסון שפעת</a:t>
          </a:r>
          <a:endParaRPr lang="en-IL" sz="10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8DB788B6-3658-4C02-BEDD-2361D37A3EF4}" type="parTrans" cxnId="{E55AA463-86A3-432B-B51F-09E4BA8272F5}">
      <dgm:prSet/>
      <dgm:spPr>
        <a:ln>
          <a:solidFill>
            <a:srgbClr val="D27487"/>
          </a:solidFill>
        </a:ln>
      </dgm:spPr>
      <dgm:t>
        <a:bodyPr/>
        <a:lstStyle/>
        <a:p>
          <a:pPr algn="r" rtl="1"/>
          <a:endParaRPr lang="en-IL" sz="1000"/>
        </a:p>
      </dgm:t>
    </dgm:pt>
    <dgm:pt modelId="{99E7EB71-55F0-43B5-9407-C2B3565E2450}" type="sibTrans" cxnId="{E55AA463-86A3-432B-B51F-09E4BA8272F5}">
      <dgm:prSet/>
      <dgm:spPr/>
      <dgm:t>
        <a:bodyPr/>
        <a:lstStyle/>
        <a:p>
          <a:endParaRPr lang="en-IL"/>
        </a:p>
      </dgm:t>
    </dgm:pt>
    <dgm:pt modelId="{753E9863-5488-4EFE-9D2A-DE0FAF7A345A}">
      <dgm:prSet custT="1"/>
      <dgm:spPr>
        <a:solidFill>
          <a:srgbClr val="9D6661"/>
        </a:solidFill>
        <a:ln>
          <a:solidFill>
            <a:srgbClr val="9D6661"/>
          </a:solidFill>
        </a:ln>
      </dgm:spPr>
      <dgm:t>
        <a:bodyPr/>
        <a:lstStyle/>
        <a:p>
          <a:pPr algn="ctr" rtl="1"/>
          <a:r>
            <a:rPr lang="he-IL" sz="1200" b="0">
              <a:latin typeface="Calibri" panose="020F0502020204030204" pitchFamily="34" charset="0"/>
              <a:cs typeface="Calibri" panose="020F0502020204030204" pitchFamily="34" charset="0"/>
            </a:rPr>
            <a:t>לב וכלי דם</a:t>
          </a:r>
          <a:endParaRPr lang="en-IL" sz="1200" b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32D211CD-D3CC-467A-B811-B22B6BF30C76}" type="parTrans" cxnId="{1CE8A7BC-EE2F-44D8-9684-0A0E21202854}">
      <dgm:prSet/>
      <dgm:spPr/>
      <dgm:t>
        <a:bodyPr/>
        <a:lstStyle/>
        <a:p>
          <a:endParaRPr lang="en-IL"/>
        </a:p>
      </dgm:t>
    </dgm:pt>
    <dgm:pt modelId="{CC6E8E92-41E5-42EE-89AC-D741054333DE}" type="sibTrans" cxnId="{1CE8A7BC-EE2F-44D8-9684-0A0E21202854}">
      <dgm:prSet/>
      <dgm:spPr/>
      <dgm:t>
        <a:bodyPr/>
        <a:lstStyle/>
        <a:p>
          <a:endParaRPr lang="en-IL"/>
        </a:p>
      </dgm:t>
    </dgm:pt>
    <dgm:pt modelId="{0776536B-4030-42FF-9FDD-2A40F22EE765}">
      <dgm:prSet custT="1"/>
      <dgm:spPr>
        <a:solidFill>
          <a:srgbClr val="FF9E14"/>
        </a:solidFill>
        <a:ln>
          <a:solidFill>
            <a:srgbClr val="FF9E14"/>
          </a:solidFill>
        </a:ln>
      </dgm:spPr>
      <dgm:t>
        <a:bodyPr/>
        <a:lstStyle/>
        <a:p>
          <a:pPr algn="ctr" rtl="1"/>
          <a:r>
            <a:rPr lang="he-IL" sz="1200" b="0">
              <a:latin typeface="Calibri" panose="020F0502020204030204" pitchFamily="34" charset="0"/>
              <a:cs typeface="Calibri" panose="020F0502020204030204" pitchFamily="34" charset="0"/>
            </a:rPr>
            <a:t>סוכרת</a:t>
          </a:r>
          <a:endParaRPr lang="en-IL" sz="1200" b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5C3997D1-2E9E-4346-8F45-67D4610FEBFA}" type="parTrans" cxnId="{A74CB666-40E9-4671-BD27-ACD764248D8A}">
      <dgm:prSet/>
      <dgm:spPr/>
      <dgm:t>
        <a:bodyPr/>
        <a:lstStyle/>
        <a:p>
          <a:endParaRPr lang="en-IL"/>
        </a:p>
      </dgm:t>
    </dgm:pt>
    <dgm:pt modelId="{CC3C1492-B259-47BB-9C5D-0D2C68BE3AFD}" type="sibTrans" cxnId="{A74CB666-40E9-4671-BD27-ACD764248D8A}">
      <dgm:prSet/>
      <dgm:spPr/>
      <dgm:t>
        <a:bodyPr/>
        <a:lstStyle/>
        <a:p>
          <a:endParaRPr lang="en-IL"/>
        </a:p>
      </dgm:t>
    </dgm:pt>
    <dgm:pt modelId="{A5C0423B-FC7C-461B-969E-A5509ACCF98E}">
      <dgm:prSet custT="1"/>
      <dgm:spPr>
        <a:ln>
          <a:solidFill>
            <a:srgbClr val="FF9E14"/>
          </a:solidFill>
        </a:ln>
      </dgm:spPr>
      <dgm:t>
        <a:bodyPr/>
        <a:lstStyle/>
        <a:p>
          <a:pPr algn="r" rtl="1"/>
          <a:r>
            <a:rPr lang="he-IL" sz="1000">
              <a:latin typeface="Calibri" panose="020F0502020204030204" pitchFamily="34" charset="0"/>
              <a:cs typeface="Calibri" panose="020F0502020204030204" pitchFamily="34" charset="0"/>
            </a:rPr>
            <a:t>איזון גלוקוז</a:t>
          </a:r>
          <a:endParaRPr lang="en-IL" sz="10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6531D737-24B9-4C83-8E1C-B4D41001C55C}" type="parTrans" cxnId="{2142D8AC-01B9-47FE-90F2-BCDF5A10B399}">
      <dgm:prSet/>
      <dgm:spPr>
        <a:ln>
          <a:solidFill>
            <a:srgbClr val="FF9E14"/>
          </a:solidFill>
        </a:ln>
      </dgm:spPr>
      <dgm:t>
        <a:bodyPr/>
        <a:lstStyle/>
        <a:p>
          <a:pPr algn="r" rtl="1"/>
          <a:endParaRPr lang="en-IL" sz="1000"/>
        </a:p>
      </dgm:t>
    </dgm:pt>
    <dgm:pt modelId="{BDD8FCC1-7CFA-49C2-8569-673787441260}" type="sibTrans" cxnId="{2142D8AC-01B9-47FE-90F2-BCDF5A10B399}">
      <dgm:prSet/>
      <dgm:spPr/>
      <dgm:t>
        <a:bodyPr/>
        <a:lstStyle/>
        <a:p>
          <a:endParaRPr lang="en-IL"/>
        </a:p>
      </dgm:t>
    </dgm:pt>
    <dgm:pt modelId="{AC61D716-8471-41E2-B6E0-7262C72E2628}">
      <dgm:prSet custT="1"/>
      <dgm:spPr>
        <a:ln>
          <a:solidFill>
            <a:srgbClr val="FF9E14"/>
          </a:solidFill>
        </a:ln>
      </dgm:spPr>
      <dgm:t>
        <a:bodyPr/>
        <a:lstStyle/>
        <a:p>
          <a:pPr algn="r" rtl="1"/>
          <a:r>
            <a:rPr lang="he-IL" sz="1000" b="1">
              <a:latin typeface="Calibri" panose="020F0502020204030204" pitchFamily="34" charset="0"/>
              <a:cs typeface="Calibri" panose="020F0502020204030204" pitchFamily="34" charset="0"/>
            </a:rPr>
            <a:t>מניעה שניונית:</a:t>
          </a:r>
        </a:p>
        <a:p>
          <a:pPr algn="r" rtl="1"/>
          <a:r>
            <a:rPr lang="he-IL" sz="1000">
              <a:latin typeface="Calibri" panose="020F0502020204030204" pitchFamily="34" charset="0"/>
              <a:cs typeface="Calibri" panose="020F0502020204030204" pitchFamily="34" charset="0"/>
            </a:rPr>
            <a:t>נפרופתיה רטינופתיה תיעוד ואיזון לחץ דם וכולסטרול </a:t>
          </a:r>
          <a:r>
            <a:rPr lang="en-US" sz="1000">
              <a:latin typeface="Calibri" panose="020F0502020204030204" pitchFamily="34" charset="0"/>
              <a:cs typeface="Calibri" panose="020F0502020204030204" pitchFamily="34" charset="0"/>
            </a:rPr>
            <a:t>BMI</a:t>
          </a:r>
          <a:r>
            <a:rPr lang="he-IL" sz="1000">
              <a:latin typeface="Calibri" panose="020F0502020204030204" pitchFamily="34" charset="0"/>
              <a:cs typeface="Calibri" panose="020F0502020204030204" pitchFamily="34" charset="0"/>
            </a:rPr>
            <a:t> </a:t>
          </a:r>
        </a:p>
        <a:p>
          <a:pPr algn="r" rtl="1"/>
          <a:r>
            <a:rPr lang="he-IL" sz="1000">
              <a:latin typeface="Calibri" panose="020F0502020204030204" pitchFamily="34" charset="0"/>
              <a:cs typeface="Calibri" panose="020F0502020204030204" pitchFamily="34" charset="0"/>
            </a:rPr>
            <a:t>חיסונים</a:t>
          </a:r>
          <a:endParaRPr lang="en-IL" sz="10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1E375361-EB0C-4AFD-B1F5-5A1F6E25056A}" type="parTrans" cxnId="{9DDE565A-A160-4D3D-B7B3-3BDC4981D1F0}">
      <dgm:prSet/>
      <dgm:spPr>
        <a:ln>
          <a:solidFill>
            <a:srgbClr val="FF9E14"/>
          </a:solidFill>
        </a:ln>
      </dgm:spPr>
      <dgm:t>
        <a:bodyPr/>
        <a:lstStyle/>
        <a:p>
          <a:pPr algn="r" rtl="1"/>
          <a:endParaRPr lang="en-IL" sz="1000"/>
        </a:p>
      </dgm:t>
    </dgm:pt>
    <dgm:pt modelId="{BB298152-D942-4A0A-ADE9-1DB029BFDC4F}" type="sibTrans" cxnId="{9DDE565A-A160-4D3D-B7B3-3BDC4981D1F0}">
      <dgm:prSet/>
      <dgm:spPr/>
      <dgm:t>
        <a:bodyPr/>
        <a:lstStyle/>
        <a:p>
          <a:endParaRPr lang="en-IL"/>
        </a:p>
      </dgm:t>
    </dgm:pt>
    <dgm:pt modelId="{68E28C08-8849-4711-8B7B-9BFFA57D1DB0}">
      <dgm:prSet custT="1"/>
      <dgm:spPr>
        <a:ln>
          <a:solidFill>
            <a:srgbClr val="FF9E14"/>
          </a:solidFill>
        </a:ln>
      </dgm:spPr>
      <dgm:t>
        <a:bodyPr/>
        <a:lstStyle/>
        <a:p>
          <a:pPr algn="r" rtl="1"/>
          <a:r>
            <a:rPr lang="he-IL" sz="1000">
              <a:latin typeface="Calibri" panose="020F0502020204030204" pitchFamily="34" charset="0"/>
              <a:cs typeface="Calibri" panose="020F0502020204030204" pitchFamily="34" charset="0"/>
            </a:rPr>
            <a:t>סטטוס משקל- השמנה</a:t>
          </a:r>
          <a:endParaRPr lang="en-IL" sz="10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DC20125D-9709-4385-BBB9-0915F91BA865}" type="parTrans" cxnId="{A984030D-7C8B-4FC8-AE65-3726E31D3CF4}">
      <dgm:prSet/>
      <dgm:spPr>
        <a:ln>
          <a:solidFill>
            <a:srgbClr val="FF9E14"/>
          </a:solidFill>
        </a:ln>
      </dgm:spPr>
      <dgm:t>
        <a:bodyPr/>
        <a:lstStyle/>
        <a:p>
          <a:pPr algn="r" rtl="1"/>
          <a:endParaRPr lang="en-IL" sz="1000"/>
        </a:p>
      </dgm:t>
    </dgm:pt>
    <dgm:pt modelId="{9A9B2CA6-4258-4663-8736-9A585B103F19}" type="sibTrans" cxnId="{A984030D-7C8B-4FC8-AE65-3726E31D3CF4}">
      <dgm:prSet/>
      <dgm:spPr/>
      <dgm:t>
        <a:bodyPr/>
        <a:lstStyle/>
        <a:p>
          <a:endParaRPr lang="en-IL"/>
        </a:p>
      </dgm:t>
    </dgm:pt>
    <dgm:pt modelId="{CBA4AE51-5B49-4E9D-9B96-DDE22D33C619}">
      <dgm:prSet custT="1"/>
      <dgm:spPr>
        <a:solidFill>
          <a:srgbClr val="8DAC50"/>
        </a:solidFill>
        <a:ln>
          <a:solidFill>
            <a:srgbClr val="8DAC50"/>
          </a:solidFill>
        </a:ln>
      </dgm:spPr>
      <dgm:t>
        <a:bodyPr/>
        <a:lstStyle/>
        <a:p>
          <a:pPr algn="ctr" rtl="1"/>
          <a:r>
            <a:rPr lang="he-IL" sz="1200" b="0">
              <a:latin typeface="Calibri" panose="020F0502020204030204" pitchFamily="34" charset="0"/>
              <a:cs typeface="Calibri" panose="020F0502020204030204" pitchFamily="34" charset="0"/>
            </a:rPr>
            <a:t>מבוגרים בני 65+</a:t>
          </a:r>
          <a:endParaRPr lang="en-IL" sz="1200" b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56E7DD0C-7683-4B37-A8AA-2C8C098C2420}" type="sibTrans" cxnId="{0C5376BD-60E3-4773-A2AA-2D34384E4C9F}">
      <dgm:prSet/>
      <dgm:spPr/>
      <dgm:t>
        <a:bodyPr/>
        <a:lstStyle/>
        <a:p>
          <a:endParaRPr lang="en-IL"/>
        </a:p>
      </dgm:t>
    </dgm:pt>
    <dgm:pt modelId="{ABC051FB-1608-46BC-8E94-6CFC6EF272D7}" type="parTrans" cxnId="{0C5376BD-60E3-4773-A2AA-2D34384E4C9F}">
      <dgm:prSet/>
      <dgm:spPr/>
      <dgm:t>
        <a:bodyPr/>
        <a:lstStyle/>
        <a:p>
          <a:endParaRPr lang="en-IL"/>
        </a:p>
      </dgm:t>
    </dgm:pt>
    <dgm:pt modelId="{50ACFD06-2237-41E4-BBA8-6345438FCA51}">
      <dgm:prSet custT="1"/>
      <dgm:spPr>
        <a:solidFill>
          <a:srgbClr val="607849"/>
        </a:solidFill>
        <a:ln>
          <a:solidFill>
            <a:srgbClr val="607849"/>
          </a:solidFill>
        </a:ln>
      </dgm:spPr>
      <dgm:t>
        <a:bodyPr/>
        <a:lstStyle/>
        <a:p>
          <a:pPr marL="0" lvl="0" indent="0" algn="r" defTabSz="4889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1200" b="0" kern="1200">
              <a:latin typeface="Calibri" panose="020F0502020204030204" pitchFamily="34" charset="0"/>
              <a:cs typeface="Calibri" panose="020F0502020204030204" pitchFamily="34" charset="0"/>
            </a:rPr>
            <a:t>ילדים ובני נוער</a:t>
          </a:r>
          <a:endParaRPr lang="en-IL" sz="1200" b="0" kern="120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Calibri" panose="020F0502020204030204" pitchFamily="34" charset="0"/>
            <a:ea typeface="+mn-ea"/>
            <a:cs typeface="Calibri" panose="020F0502020204030204" pitchFamily="34" charset="0"/>
          </a:endParaRPr>
        </a:p>
      </dgm:t>
    </dgm:pt>
    <dgm:pt modelId="{18EE06F8-BE9E-439D-B1B9-84B3CF63A833}" type="parTrans" cxnId="{21259FA0-6120-485C-866E-F5F3811624E3}">
      <dgm:prSet/>
      <dgm:spPr/>
      <dgm:t>
        <a:bodyPr/>
        <a:lstStyle/>
        <a:p>
          <a:endParaRPr lang="en-US"/>
        </a:p>
      </dgm:t>
    </dgm:pt>
    <dgm:pt modelId="{504E44AD-02BA-4957-9852-A65F75B2E612}" type="sibTrans" cxnId="{21259FA0-6120-485C-866E-F5F3811624E3}">
      <dgm:prSet/>
      <dgm:spPr/>
      <dgm:t>
        <a:bodyPr/>
        <a:lstStyle/>
        <a:p>
          <a:endParaRPr lang="en-US"/>
        </a:p>
      </dgm:t>
    </dgm:pt>
    <dgm:pt modelId="{947394BD-C12B-4323-829D-635E8C3A1CFA}">
      <dgm:prSet custT="1"/>
      <dgm:spPr>
        <a:ln>
          <a:solidFill>
            <a:srgbClr val="607849"/>
          </a:solidFill>
        </a:ln>
      </dgm:spPr>
      <dgm:t>
        <a:bodyPr/>
        <a:lstStyle/>
        <a:p>
          <a:pPr marL="0" lvl="0" indent="0" algn="r" defTabSz="4889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000" kern="120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בדיקת המוגלובין בתינוקות</a:t>
          </a:r>
          <a:endParaRPr lang="en-IL" sz="1000" kern="120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Calibri" panose="020F0502020204030204" pitchFamily="34" charset="0"/>
            <a:ea typeface="+mn-ea"/>
            <a:cs typeface="Calibri" panose="020F0502020204030204" pitchFamily="34" charset="0"/>
          </a:endParaRPr>
        </a:p>
      </dgm:t>
    </dgm:pt>
    <dgm:pt modelId="{1B68610D-1EBA-4345-95D2-F2748148F734}" type="parTrans" cxnId="{474A8E68-B692-4AB2-B024-08196DA1ABE9}">
      <dgm:prSet/>
      <dgm:spPr>
        <a:ln>
          <a:solidFill>
            <a:srgbClr val="607849"/>
          </a:solidFill>
        </a:ln>
      </dgm:spPr>
      <dgm:t>
        <a:bodyPr/>
        <a:lstStyle/>
        <a:p>
          <a:pPr algn="r" rtl="1"/>
          <a:endParaRPr lang="en-US" sz="1000"/>
        </a:p>
      </dgm:t>
    </dgm:pt>
    <dgm:pt modelId="{0FA4F200-9ABE-4CF3-8127-854996C98BCF}" type="sibTrans" cxnId="{474A8E68-B692-4AB2-B024-08196DA1ABE9}">
      <dgm:prSet/>
      <dgm:spPr/>
      <dgm:t>
        <a:bodyPr/>
        <a:lstStyle/>
        <a:p>
          <a:endParaRPr lang="en-US"/>
        </a:p>
      </dgm:t>
    </dgm:pt>
    <dgm:pt modelId="{DFECBE03-4BE8-48F2-B476-23AAFF8AFBE2}">
      <dgm:prSet custT="1"/>
      <dgm:spPr>
        <a:ln>
          <a:solidFill>
            <a:srgbClr val="607849"/>
          </a:solidFill>
        </a:ln>
      </dgm:spPr>
      <dgm:t>
        <a:bodyPr/>
        <a:lstStyle/>
        <a:p>
          <a:pPr marL="0" lvl="0" indent="0" algn="r" defTabSz="4889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000" kern="120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הימצאות אנמיה בתינוקות</a:t>
          </a:r>
          <a:endParaRPr lang="en-IL" sz="1000" kern="120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Calibri" panose="020F0502020204030204" pitchFamily="34" charset="0"/>
            <a:ea typeface="+mn-ea"/>
            <a:cs typeface="Calibri" panose="020F0502020204030204" pitchFamily="34" charset="0"/>
          </a:endParaRPr>
        </a:p>
      </dgm:t>
    </dgm:pt>
    <dgm:pt modelId="{78221DF7-F1C3-4C16-9771-FDDE46F94B3C}" type="parTrans" cxnId="{98EFC2BF-A3A8-44BC-BADF-4B9FC6AA5129}">
      <dgm:prSet/>
      <dgm:spPr>
        <a:ln>
          <a:solidFill>
            <a:srgbClr val="607849"/>
          </a:solidFill>
        </a:ln>
      </dgm:spPr>
      <dgm:t>
        <a:bodyPr/>
        <a:lstStyle/>
        <a:p>
          <a:pPr algn="r" rtl="1"/>
          <a:endParaRPr lang="en-US" sz="1000"/>
        </a:p>
      </dgm:t>
    </dgm:pt>
    <dgm:pt modelId="{A4893407-5775-4DBE-8ABE-4D1688A13AEF}" type="sibTrans" cxnId="{98EFC2BF-A3A8-44BC-BADF-4B9FC6AA5129}">
      <dgm:prSet/>
      <dgm:spPr/>
      <dgm:t>
        <a:bodyPr/>
        <a:lstStyle/>
        <a:p>
          <a:endParaRPr lang="en-US"/>
        </a:p>
      </dgm:t>
    </dgm:pt>
    <dgm:pt modelId="{1AE82341-A073-489E-B79E-F7ECF2950528}">
      <dgm:prSet custT="1"/>
      <dgm:spPr>
        <a:ln>
          <a:solidFill>
            <a:srgbClr val="607849"/>
          </a:solidFill>
        </a:ln>
      </dgm:spPr>
      <dgm:t>
        <a:bodyPr/>
        <a:lstStyle/>
        <a:p>
          <a:pPr marL="0" lvl="0" indent="0" algn="r" defTabSz="4889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000" kern="120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תיעוד </a:t>
          </a:r>
          <a:r>
            <a:rPr lang="en-US" sz="1000" kern="120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BMI</a:t>
          </a:r>
          <a:r>
            <a:rPr lang="he-IL" sz="1000" kern="120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 בנוער ובילדים</a:t>
          </a:r>
          <a:endParaRPr lang="en-IL" sz="1000" kern="120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Calibri" panose="020F0502020204030204" pitchFamily="34" charset="0"/>
            <a:ea typeface="+mn-ea"/>
            <a:cs typeface="Calibri" panose="020F0502020204030204" pitchFamily="34" charset="0"/>
          </a:endParaRPr>
        </a:p>
      </dgm:t>
    </dgm:pt>
    <dgm:pt modelId="{EAB25BBC-97F0-473C-918D-9A84665E5E8D}" type="parTrans" cxnId="{6817AD39-94A5-417A-B834-60C7DA2B7033}">
      <dgm:prSet/>
      <dgm:spPr>
        <a:ln>
          <a:solidFill>
            <a:srgbClr val="607849"/>
          </a:solidFill>
        </a:ln>
      </dgm:spPr>
      <dgm:t>
        <a:bodyPr/>
        <a:lstStyle/>
        <a:p>
          <a:pPr algn="r" rtl="1"/>
          <a:endParaRPr lang="en-US" sz="1000"/>
        </a:p>
      </dgm:t>
    </dgm:pt>
    <dgm:pt modelId="{79E6FDC3-FE43-4C52-870A-9D9BB2C7EB9D}" type="sibTrans" cxnId="{6817AD39-94A5-417A-B834-60C7DA2B7033}">
      <dgm:prSet/>
      <dgm:spPr/>
      <dgm:t>
        <a:bodyPr/>
        <a:lstStyle/>
        <a:p>
          <a:endParaRPr lang="en-US"/>
        </a:p>
      </dgm:t>
    </dgm:pt>
    <dgm:pt modelId="{E470799A-0CAF-4103-B673-F84B9F874B16}">
      <dgm:prSet custT="1"/>
      <dgm:spPr>
        <a:ln>
          <a:solidFill>
            <a:srgbClr val="9D6661"/>
          </a:solidFill>
        </a:ln>
      </dgm:spPr>
      <dgm:t>
        <a:bodyPr/>
        <a:lstStyle/>
        <a:p>
          <a:pPr algn="r" rtl="1"/>
          <a:r>
            <a:rPr lang="he-IL" sz="1000" b="1">
              <a:latin typeface="Calibri" panose="020F0502020204030204" pitchFamily="34" charset="0"/>
              <a:cs typeface="Calibri" panose="020F0502020204030204" pitchFamily="34" charset="0"/>
            </a:rPr>
            <a:t>מניעה ראשונית:</a:t>
          </a:r>
        </a:p>
        <a:p>
          <a:pPr algn="r" rtl="1"/>
          <a:r>
            <a:rPr lang="he-IL" sz="1000" b="1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he-IL" sz="1000">
              <a:latin typeface="Calibri" panose="020F0502020204030204" pitchFamily="34" charset="0"/>
              <a:cs typeface="Calibri" panose="020F0502020204030204" pitchFamily="34" charset="0"/>
            </a:rPr>
            <a:t>כולסטרול</a:t>
          </a:r>
        </a:p>
        <a:p>
          <a:pPr algn="r" rtl="1"/>
          <a:r>
            <a:rPr lang="he-IL" sz="1000">
              <a:latin typeface="Calibri" panose="020F0502020204030204" pitchFamily="34" charset="0"/>
              <a:cs typeface="Calibri" panose="020F0502020204030204" pitchFamily="34" charset="0"/>
            </a:rPr>
            <a:t>לחץ דם</a:t>
          </a:r>
          <a:endParaRPr lang="en-IL" sz="10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4A352267-12CB-495D-89B6-F85CBC5F8B31}" type="parTrans" cxnId="{1807143D-63FF-407C-B30F-2092DC59BCCD}">
      <dgm:prSet/>
      <dgm:spPr>
        <a:ln>
          <a:solidFill>
            <a:srgbClr val="9D6661"/>
          </a:solidFill>
        </a:ln>
      </dgm:spPr>
      <dgm:t>
        <a:bodyPr/>
        <a:lstStyle/>
        <a:p>
          <a:pPr algn="r" rtl="1"/>
          <a:endParaRPr lang="en-US" sz="1000"/>
        </a:p>
      </dgm:t>
    </dgm:pt>
    <dgm:pt modelId="{AB508968-D27E-4D53-BC52-2330691C6A39}" type="sibTrans" cxnId="{1807143D-63FF-407C-B30F-2092DC59BCCD}">
      <dgm:prSet/>
      <dgm:spPr/>
      <dgm:t>
        <a:bodyPr/>
        <a:lstStyle/>
        <a:p>
          <a:endParaRPr lang="en-US"/>
        </a:p>
      </dgm:t>
    </dgm:pt>
    <dgm:pt modelId="{CAE17B5F-2383-4D04-850B-48C2B02BE119}">
      <dgm:prSet custT="1"/>
      <dgm:spPr>
        <a:ln>
          <a:solidFill>
            <a:srgbClr val="9D6661"/>
          </a:solidFill>
        </a:ln>
      </dgm:spPr>
      <dgm:t>
        <a:bodyPr/>
        <a:lstStyle/>
        <a:p>
          <a:pPr algn="r" rtl="1"/>
          <a:r>
            <a:rPr lang="he-IL" sz="1000" b="1">
              <a:latin typeface="Calibri" panose="020F0502020204030204" pitchFamily="34" charset="0"/>
              <a:cs typeface="Calibri" panose="020F0502020204030204" pitchFamily="34" charset="0"/>
            </a:rPr>
            <a:t>מניעה שניונית:  </a:t>
          </a:r>
        </a:p>
        <a:p>
          <a:pPr algn="r" rtl="1"/>
          <a:r>
            <a:rPr lang="he-IL" sz="1000">
              <a:latin typeface="Calibri" panose="020F0502020204030204" pitchFamily="34" charset="0"/>
              <a:cs typeface="Calibri" panose="020F0502020204030204" pitchFamily="34" charset="0"/>
            </a:rPr>
            <a:t>איזון כולסטרול</a:t>
          </a:r>
          <a:endParaRPr lang="en-IL" sz="10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DD742058-9C4F-45E5-8CE0-1B8B250B674F}" type="parTrans" cxnId="{2386ED86-851F-452D-8E47-CB49AF3E2754}">
      <dgm:prSet/>
      <dgm:spPr>
        <a:ln>
          <a:solidFill>
            <a:srgbClr val="9D6661"/>
          </a:solidFill>
        </a:ln>
      </dgm:spPr>
      <dgm:t>
        <a:bodyPr/>
        <a:lstStyle/>
        <a:p>
          <a:pPr algn="r" rtl="1"/>
          <a:endParaRPr lang="en-US" sz="1000"/>
        </a:p>
      </dgm:t>
    </dgm:pt>
    <dgm:pt modelId="{F0005141-2F50-40D8-A318-6A3AF805F6E6}" type="sibTrans" cxnId="{2386ED86-851F-452D-8E47-CB49AF3E2754}">
      <dgm:prSet/>
      <dgm:spPr/>
      <dgm:t>
        <a:bodyPr/>
        <a:lstStyle/>
        <a:p>
          <a:endParaRPr lang="en-US"/>
        </a:p>
      </dgm:t>
    </dgm:pt>
    <dgm:pt modelId="{1F332B03-B4FF-48CF-831D-89CB8F8501E9}">
      <dgm:prSet custT="1"/>
      <dgm:spPr>
        <a:solidFill>
          <a:srgbClr val="E9624E"/>
        </a:solidFill>
        <a:ln>
          <a:solidFill>
            <a:srgbClr val="E9624E"/>
          </a:solidFill>
        </a:ln>
      </dgm:spPr>
      <dgm:t>
        <a:bodyPr/>
        <a:lstStyle/>
        <a:p>
          <a:pPr algn="ctr" rtl="1"/>
          <a:r>
            <a:rPr lang="he-IL" sz="1200" b="0">
              <a:latin typeface="Calibri" panose="020F0502020204030204" pitchFamily="34" charset="0"/>
              <a:cs typeface="Calibri" panose="020F0502020204030204" pitchFamily="34" charset="0"/>
            </a:rPr>
            <a:t>קידום בריאות</a:t>
          </a:r>
          <a:endParaRPr lang="en-IL" sz="1200" b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97DBE2E6-6AFE-44DF-B058-C4C332305D52}" type="parTrans" cxnId="{58B6F825-2F4E-4A65-A2D7-04928D33D3CA}">
      <dgm:prSet/>
      <dgm:spPr/>
      <dgm:t>
        <a:bodyPr/>
        <a:lstStyle/>
        <a:p>
          <a:endParaRPr lang="en-US"/>
        </a:p>
      </dgm:t>
    </dgm:pt>
    <dgm:pt modelId="{F3B5BE49-9977-4202-A6E8-C426D7DC19E2}" type="sibTrans" cxnId="{58B6F825-2F4E-4A65-A2D7-04928D33D3CA}">
      <dgm:prSet/>
      <dgm:spPr/>
      <dgm:t>
        <a:bodyPr/>
        <a:lstStyle/>
        <a:p>
          <a:endParaRPr lang="en-US"/>
        </a:p>
      </dgm:t>
    </dgm:pt>
    <dgm:pt modelId="{CACB4915-91DC-4197-A910-560EA6DD29D9}">
      <dgm:prSet custT="1"/>
      <dgm:spPr>
        <a:ln>
          <a:solidFill>
            <a:srgbClr val="E9624E"/>
          </a:solidFill>
        </a:ln>
      </dgm:spPr>
      <dgm:t>
        <a:bodyPr/>
        <a:lstStyle/>
        <a:p>
          <a:pPr algn="r" rtl="1"/>
          <a:r>
            <a:rPr lang="he-IL" sz="1000">
              <a:latin typeface="Calibri" panose="020F0502020204030204" pitchFamily="34" charset="0"/>
              <a:cs typeface="Calibri" panose="020F0502020204030204" pitchFamily="34" charset="0"/>
            </a:rPr>
            <a:t>תיעוד </a:t>
          </a:r>
          <a:r>
            <a:rPr lang="en-US" sz="1000">
              <a:latin typeface="Calibri" panose="020F0502020204030204" pitchFamily="34" charset="0"/>
              <a:cs typeface="Calibri" panose="020F0502020204030204" pitchFamily="34" charset="0"/>
            </a:rPr>
            <a:t>BMI</a:t>
          </a:r>
          <a:endParaRPr lang="en-IL" sz="10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FC0E8A4F-33C4-4808-B2E8-CF2025009342}" type="parTrans" cxnId="{5306E131-A896-4017-9ED7-EED651FBFB91}">
      <dgm:prSet/>
      <dgm:spPr>
        <a:ln>
          <a:solidFill>
            <a:srgbClr val="E9624E"/>
          </a:solidFill>
        </a:ln>
      </dgm:spPr>
      <dgm:t>
        <a:bodyPr/>
        <a:lstStyle/>
        <a:p>
          <a:pPr algn="r" rtl="1"/>
          <a:endParaRPr lang="en-US" sz="1000"/>
        </a:p>
      </dgm:t>
    </dgm:pt>
    <dgm:pt modelId="{7CCFB2A1-1695-4D52-964E-3D3E40391BCB}" type="sibTrans" cxnId="{5306E131-A896-4017-9ED7-EED651FBFB91}">
      <dgm:prSet/>
      <dgm:spPr/>
      <dgm:t>
        <a:bodyPr/>
        <a:lstStyle/>
        <a:p>
          <a:endParaRPr lang="en-US"/>
        </a:p>
      </dgm:t>
    </dgm:pt>
    <dgm:pt modelId="{28FE52C2-5204-4687-99B0-935E1ACDA0C2}">
      <dgm:prSet custT="1"/>
      <dgm:spPr>
        <a:ln>
          <a:solidFill>
            <a:srgbClr val="E9624E"/>
          </a:solidFill>
        </a:ln>
      </dgm:spPr>
      <dgm:t>
        <a:bodyPr/>
        <a:lstStyle/>
        <a:p>
          <a:pPr algn="r" rtl="1"/>
          <a:r>
            <a:rPr lang="he-IL" sz="1000">
              <a:latin typeface="Calibri" panose="020F0502020204030204" pitchFamily="34" charset="0"/>
              <a:cs typeface="Calibri" panose="020F0502020204030204" pitchFamily="34" charset="0"/>
            </a:rPr>
            <a:t>סטטוס משקל</a:t>
          </a:r>
          <a:endParaRPr lang="en-IL" sz="10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6D644F43-C3C9-466C-940B-863B2D6A4FC9}" type="parTrans" cxnId="{47C7C379-53F3-4300-916B-993FC76B08D9}">
      <dgm:prSet/>
      <dgm:spPr>
        <a:ln>
          <a:solidFill>
            <a:srgbClr val="E9624E"/>
          </a:solidFill>
        </a:ln>
      </dgm:spPr>
      <dgm:t>
        <a:bodyPr/>
        <a:lstStyle/>
        <a:p>
          <a:pPr algn="r" rtl="1"/>
          <a:endParaRPr lang="en-US" sz="1000"/>
        </a:p>
      </dgm:t>
    </dgm:pt>
    <dgm:pt modelId="{A9FE7864-4FA1-425E-BFE6-782326C103D2}" type="sibTrans" cxnId="{47C7C379-53F3-4300-916B-993FC76B08D9}">
      <dgm:prSet/>
      <dgm:spPr/>
      <dgm:t>
        <a:bodyPr/>
        <a:lstStyle/>
        <a:p>
          <a:endParaRPr lang="en-US"/>
        </a:p>
      </dgm:t>
    </dgm:pt>
    <dgm:pt modelId="{9054A344-5F3A-4104-B97B-8C7641A590A4}">
      <dgm:prSet custT="1"/>
      <dgm:spPr>
        <a:ln>
          <a:solidFill>
            <a:srgbClr val="E9624E"/>
          </a:solidFill>
        </a:ln>
      </dgm:spPr>
      <dgm:t>
        <a:bodyPr/>
        <a:lstStyle/>
        <a:p>
          <a:pPr algn="r" rtl="1"/>
          <a:r>
            <a:rPr lang="he-IL" sz="1000">
              <a:latin typeface="Calibri" panose="020F0502020204030204" pitchFamily="34" charset="0"/>
              <a:cs typeface="Calibri" panose="020F0502020204030204" pitchFamily="34" charset="0"/>
            </a:rPr>
            <a:t>תיעוד עישון</a:t>
          </a:r>
          <a:endParaRPr lang="en-IL" sz="10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CBE60EB6-101E-4B45-B999-9BEE2BF445BF}" type="parTrans" cxnId="{28169C17-7160-49BF-9B24-33124CFBDDC0}">
      <dgm:prSet/>
      <dgm:spPr>
        <a:ln>
          <a:solidFill>
            <a:srgbClr val="E9624E"/>
          </a:solidFill>
        </a:ln>
      </dgm:spPr>
      <dgm:t>
        <a:bodyPr/>
        <a:lstStyle/>
        <a:p>
          <a:pPr algn="r" rtl="1"/>
          <a:endParaRPr lang="en-US" sz="1000"/>
        </a:p>
      </dgm:t>
    </dgm:pt>
    <dgm:pt modelId="{1488DBFF-3739-4CE1-AB09-D92E071C7229}" type="sibTrans" cxnId="{28169C17-7160-49BF-9B24-33124CFBDDC0}">
      <dgm:prSet/>
      <dgm:spPr/>
      <dgm:t>
        <a:bodyPr/>
        <a:lstStyle/>
        <a:p>
          <a:endParaRPr lang="en-US"/>
        </a:p>
      </dgm:t>
    </dgm:pt>
    <dgm:pt modelId="{34B309D7-DEE4-4446-AC8E-21FEF7AB8707}">
      <dgm:prSet custT="1"/>
      <dgm:spPr>
        <a:ln>
          <a:solidFill>
            <a:srgbClr val="E9624E"/>
          </a:solidFill>
        </a:ln>
      </dgm:spPr>
      <dgm:t>
        <a:bodyPr/>
        <a:lstStyle/>
        <a:p>
          <a:pPr algn="r" rtl="1"/>
          <a:r>
            <a:rPr lang="he-IL" sz="1000">
              <a:latin typeface="Calibri" panose="020F0502020204030204" pitchFamily="34" charset="0"/>
              <a:cs typeface="Calibri" panose="020F0502020204030204" pitchFamily="34" charset="0"/>
            </a:rPr>
            <a:t>סטטוס עישון</a:t>
          </a:r>
          <a:endParaRPr lang="en-IL" sz="10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74DB30C8-3EA7-448F-B6A0-76E2DE1AFFFE}" type="parTrans" cxnId="{37C1F9B5-7237-4DD3-8F9A-C0F2C56E1169}">
      <dgm:prSet/>
      <dgm:spPr>
        <a:ln>
          <a:solidFill>
            <a:srgbClr val="E9624E"/>
          </a:solidFill>
        </a:ln>
      </dgm:spPr>
      <dgm:t>
        <a:bodyPr/>
        <a:lstStyle/>
        <a:p>
          <a:pPr algn="r" rtl="1"/>
          <a:endParaRPr lang="en-US" sz="1000"/>
        </a:p>
      </dgm:t>
    </dgm:pt>
    <dgm:pt modelId="{6645BAED-C794-4987-BA32-147206175833}" type="sibTrans" cxnId="{37C1F9B5-7237-4DD3-8F9A-C0F2C56E1169}">
      <dgm:prSet/>
      <dgm:spPr/>
      <dgm:t>
        <a:bodyPr/>
        <a:lstStyle/>
        <a:p>
          <a:endParaRPr lang="en-US"/>
        </a:p>
      </dgm:t>
    </dgm:pt>
    <dgm:pt modelId="{AAE7AD7C-50DE-43A0-B496-5B731805D0D5}">
      <dgm:prSet custT="1"/>
      <dgm:spPr>
        <a:solidFill>
          <a:srgbClr val="B65534"/>
        </a:solidFill>
        <a:ln>
          <a:solidFill>
            <a:srgbClr val="B65534"/>
          </a:solidFill>
        </a:ln>
      </dgm:spPr>
      <dgm:t>
        <a:bodyPr/>
        <a:lstStyle/>
        <a:p>
          <a:pPr algn="r" rtl="1"/>
          <a:r>
            <a:rPr lang="he-IL" sz="1200" b="0">
              <a:latin typeface="Calibri" panose="020F0502020204030204" pitchFamily="34" charset="0"/>
              <a:cs typeface="Calibri" panose="020F0502020204030204" pitchFamily="34" charset="0"/>
            </a:rPr>
            <a:t>מחלות זיהומיות</a:t>
          </a:r>
          <a:endParaRPr lang="en-IL" sz="1200" b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BE0DCEFF-79A7-4D29-8CF0-5DF90C1FB48E}" type="parTrans" cxnId="{D3AE25DA-07C3-49AC-A646-2BCAD9516F6F}">
      <dgm:prSet/>
      <dgm:spPr/>
      <dgm:t>
        <a:bodyPr/>
        <a:lstStyle/>
        <a:p>
          <a:endParaRPr lang="en-US"/>
        </a:p>
      </dgm:t>
    </dgm:pt>
    <dgm:pt modelId="{6ED400D7-36D5-4C46-A7FD-5F4914777723}" type="sibTrans" cxnId="{D3AE25DA-07C3-49AC-A646-2BCAD9516F6F}">
      <dgm:prSet/>
      <dgm:spPr/>
      <dgm:t>
        <a:bodyPr/>
        <a:lstStyle/>
        <a:p>
          <a:endParaRPr lang="en-US"/>
        </a:p>
      </dgm:t>
    </dgm:pt>
    <dgm:pt modelId="{F5231960-B525-4583-A57C-87CF1E3195B6}">
      <dgm:prSet custT="1"/>
      <dgm:spPr>
        <a:ln>
          <a:solidFill>
            <a:srgbClr val="B65534"/>
          </a:solidFill>
        </a:ln>
      </dgm:spPr>
      <dgm:t>
        <a:bodyPr/>
        <a:lstStyle/>
        <a:p>
          <a:pPr algn="r" rtl="1"/>
          <a:r>
            <a:rPr lang="he-IL" sz="1000">
              <a:latin typeface="Calibri" panose="020F0502020204030204" pitchFamily="34" charset="0"/>
              <a:cs typeface="Calibri" panose="020F0502020204030204" pitchFamily="34" charset="0"/>
            </a:rPr>
            <a:t>היקף השימוש בתרופות אנטיביוטיות, </a:t>
          </a:r>
          <a:r>
            <a:rPr lang="en-US" sz="1000">
              <a:latin typeface="Calibri" panose="020F0502020204030204" pitchFamily="34" charset="0"/>
              <a:cs typeface="Calibri" panose="020F0502020204030204" pitchFamily="34" charset="0"/>
            </a:rPr>
            <a:t>DDD</a:t>
          </a:r>
          <a:r>
            <a:rPr lang="he-IL" sz="1000">
              <a:latin typeface="Calibri" panose="020F0502020204030204" pitchFamily="34" charset="0"/>
              <a:cs typeface="Calibri" panose="020F0502020204030204" pitchFamily="34" charset="0"/>
            </a:rPr>
            <a:t> ל-1000 איש, ליום</a:t>
          </a:r>
          <a:endParaRPr lang="en-IL" sz="10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CC77398F-BF8D-4663-85BB-53D35AD38F07}" type="parTrans" cxnId="{A210F1CE-3B29-4394-A451-140A740C02C6}">
      <dgm:prSet/>
      <dgm:spPr>
        <a:ln>
          <a:solidFill>
            <a:srgbClr val="B65534"/>
          </a:solidFill>
        </a:ln>
      </dgm:spPr>
      <dgm:t>
        <a:bodyPr/>
        <a:lstStyle/>
        <a:p>
          <a:pPr algn="r" rtl="1"/>
          <a:endParaRPr lang="en-US" sz="1000"/>
        </a:p>
      </dgm:t>
    </dgm:pt>
    <dgm:pt modelId="{EE295894-5374-43A7-A936-45E6CACCE4AD}" type="sibTrans" cxnId="{A210F1CE-3B29-4394-A451-140A740C02C6}">
      <dgm:prSet/>
      <dgm:spPr/>
      <dgm:t>
        <a:bodyPr/>
        <a:lstStyle/>
        <a:p>
          <a:endParaRPr lang="en-US"/>
        </a:p>
      </dgm:t>
    </dgm:pt>
    <dgm:pt modelId="{C1DD1D3C-087D-4F8C-8FD7-18A354F6599A}">
      <dgm:prSet custT="1"/>
      <dgm:spPr>
        <a:ln>
          <a:solidFill>
            <a:srgbClr val="8DAC50"/>
          </a:solidFill>
        </a:ln>
      </dgm:spPr>
      <dgm:t>
        <a:bodyPr/>
        <a:lstStyle/>
        <a:p>
          <a:pPr algn="r" rtl="1"/>
          <a:r>
            <a:rPr lang="he-IL" sz="1000">
              <a:latin typeface="Calibri" panose="020F0502020204030204" pitchFamily="34" charset="0"/>
              <a:cs typeface="Calibri" panose="020F0502020204030204" pitchFamily="34" charset="0"/>
            </a:rPr>
            <a:t>חיסון שפעת</a:t>
          </a:r>
          <a:endParaRPr lang="en-IL" sz="10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4346146E-AC22-443E-891F-08B7D7134132}" type="parTrans" cxnId="{E6A457CF-B9BC-47B1-8B5D-F1E71F5DC4CB}">
      <dgm:prSet/>
      <dgm:spPr>
        <a:ln>
          <a:solidFill>
            <a:srgbClr val="8DAC50"/>
          </a:solidFill>
        </a:ln>
      </dgm:spPr>
      <dgm:t>
        <a:bodyPr/>
        <a:lstStyle/>
        <a:p>
          <a:pPr algn="r" rtl="1"/>
          <a:endParaRPr lang="en-US" sz="1000"/>
        </a:p>
      </dgm:t>
    </dgm:pt>
    <dgm:pt modelId="{E9C8A404-D34F-45AF-A60D-F7429ACA4442}" type="sibTrans" cxnId="{E6A457CF-B9BC-47B1-8B5D-F1E71F5DC4CB}">
      <dgm:prSet/>
      <dgm:spPr/>
      <dgm:t>
        <a:bodyPr/>
        <a:lstStyle/>
        <a:p>
          <a:endParaRPr lang="en-US"/>
        </a:p>
      </dgm:t>
    </dgm:pt>
    <dgm:pt modelId="{87DA464B-B422-497B-AF45-5CFB983FF806}">
      <dgm:prSet custT="1"/>
      <dgm:spPr>
        <a:solidFill>
          <a:srgbClr val="F6C0B9">
            <a:alpha val="90000"/>
          </a:srgbClr>
        </a:solidFill>
        <a:ln>
          <a:solidFill>
            <a:srgbClr val="8DAC50"/>
          </a:solidFill>
        </a:ln>
      </dgm:spPr>
      <dgm:t>
        <a:bodyPr/>
        <a:lstStyle/>
        <a:p>
          <a:pPr algn="r" rtl="1"/>
          <a:r>
            <a:rPr lang="he-IL" sz="1000">
              <a:latin typeface="Calibri" panose="020F0502020204030204" pitchFamily="34" charset="0"/>
              <a:cs typeface="Calibri" panose="020F0502020204030204" pitchFamily="34" charset="0"/>
            </a:rPr>
            <a:t>חיסון מצומד נגד פניאומוקוק (</a:t>
          </a:r>
          <a:r>
            <a:rPr lang="en-US" sz="1000">
              <a:latin typeface="Calibri" panose="020F0502020204030204" pitchFamily="34" charset="0"/>
              <a:cs typeface="Calibri" panose="020F0502020204030204" pitchFamily="34" charset="0"/>
            </a:rPr>
            <a:t>PVC20</a:t>
          </a:r>
          <a:r>
            <a:rPr lang="he-IL" sz="1000">
              <a:latin typeface="Calibri" panose="020F0502020204030204" pitchFamily="34" charset="0"/>
              <a:cs typeface="Calibri" panose="020F0502020204030204" pitchFamily="34" charset="0"/>
            </a:rPr>
            <a:t>)</a:t>
          </a:r>
          <a:endParaRPr lang="en-IL" sz="10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A9B8E117-BE65-4FC5-9E6A-ADEB28ACC1A1}" type="parTrans" cxnId="{43FCEB98-130F-4AC5-91B8-98597822AC47}">
      <dgm:prSet/>
      <dgm:spPr>
        <a:ln>
          <a:solidFill>
            <a:srgbClr val="8DAC50"/>
          </a:solidFill>
        </a:ln>
      </dgm:spPr>
      <dgm:t>
        <a:bodyPr/>
        <a:lstStyle/>
        <a:p>
          <a:pPr algn="r" rtl="1"/>
          <a:endParaRPr lang="en-US" sz="1000"/>
        </a:p>
      </dgm:t>
    </dgm:pt>
    <dgm:pt modelId="{11D8FFB7-F4BF-4113-8E05-AA366C6BE374}" type="sibTrans" cxnId="{43FCEB98-130F-4AC5-91B8-98597822AC47}">
      <dgm:prSet/>
      <dgm:spPr/>
      <dgm:t>
        <a:bodyPr/>
        <a:lstStyle/>
        <a:p>
          <a:endParaRPr lang="en-US"/>
        </a:p>
      </dgm:t>
    </dgm:pt>
    <dgm:pt modelId="{4A2EE27F-7D2E-40AA-AA73-3DA75A2D1130}">
      <dgm:prSet custT="1"/>
      <dgm:spPr>
        <a:ln>
          <a:solidFill>
            <a:srgbClr val="8DAC50"/>
          </a:solidFill>
        </a:ln>
      </dgm:spPr>
      <dgm:t>
        <a:bodyPr/>
        <a:lstStyle/>
        <a:p>
          <a:pPr algn="r" rtl="1"/>
          <a:r>
            <a:rPr lang="he-IL" sz="1000">
              <a:latin typeface="Calibri" panose="020F0502020204030204" pitchFamily="34" charset="0"/>
              <a:cs typeface="Calibri" panose="020F0502020204030204" pitchFamily="34" charset="0"/>
            </a:rPr>
            <a:t>תיעוד </a:t>
          </a:r>
          <a:r>
            <a:rPr lang="en-US" sz="1000">
              <a:latin typeface="Calibri" panose="020F0502020204030204" pitchFamily="34" charset="0"/>
              <a:cs typeface="Calibri" panose="020F0502020204030204" pitchFamily="34" charset="0"/>
            </a:rPr>
            <a:t>BMI</a:t>
          </a:r>
          <a:endParaRPr lang="en-IL" sz="10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81D4B5FD-2598-4492-9471-3B2EACB7A628}" type="parTrans" cxnId="{2E474FD4-7B3E-466D-8938-92CF3215233A}">
      <dgm:prSet/>
      <dgm:spPr>
        <a:ln>
          <a:solidFill>
            <a:srgbClr val="8DAC50"/>
          </a:solidFill>
        </a:ln>
      </dgm:spPr>
      <dgm:t>
        <a:bodyPr/>
        <a:lstStyle/>
        <a:p>
          <a:pPr algn="r" rtl="1"/>
          <a:endParaRPr lang="en-US" sz="1000"/>
        </a:p>
      </dgm:t>
    </dgm:pt>
    <dgm:pt modelId="{F2622A0A-6A7E-4349-AA13-26EF7D1957A5}" type="sibTrans" cxnId="{2E474FD4-7B3E-466D-8938-92CF3215233A}">
      <dgm:prSet/>
      <dgm:spPr/>
      <dgm:t>
        <a:bodyPr/>
        <a:lstStyle/>
        <a:p>
          <a:endParaRPr lang="en-US"/>
        </a:p>
      </dgm:t>
    </dgm:pt>
    <dgm:pt modelId="{2D03403F-BB3E-43C8-AA2F-FCCF580836A8}">
      <dgm:prSet custT="1"/>
      <dgm:spPr>
        <a:ln>
          <a:solidFill>
            <a:srgbClr val="8DAC50"/>
          </a:solidFill>
        </a:ln>
      </dgm:spPr>
      <dgm:t>
        <a:bodyPr/>
        <a:lstStyle/>
        <a:p>
          <a:pPr algn="r" rtl="1"/>
          <a:r>
            <a:rPr lang="he-IL" sz="1000">
              <a:latin typeface="Calibri" panose="020F0502020204030204" pitchFamily="34" charset="0"/>
              <a:cs typeface="Calibri" panose="020F0502020204030204" pitchFamily="34" charset="0"/>
            </a:rPr>
            <a:t>סטטוס משקל</a:t>
          </a:r>
          <a:endParaRPr lang="en-IL" sz="10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9865F906-634D-4FB2-90B1-0C845C7F81DA}" type="parTrans" cxnId="{5C261E39-48CA-4DAC-94EB-48D41BCF4C40}">
      <dgm:prSet/>
      <dgm:spPr>
        <a:ln>
          <a:solidFill>
            <a:srgbClr val="8DAC50"/>
          </a:solidFill>
        </a:ln>
      </dgm:spPr>
      <dgm:t>
        <a:bodyPr/>
        <a:lstStyle/>
        <a:p>
          <a:pPr algn="r" rtl="1"/>
          <a:endParaRPr lang="en-US" sz="1000"/>
        </a:p>
      </dgm:t>
    </dgm:pt>
    <dgm:pt modelId="{996AEEFD-07D4-4D0F-82E9-016290E61975}" type="sibTrans" cxnId="{5C261E39-48CA-4DAC-94EB-48D41BCF4C40}">
      <dgm:prSet/>
      <dgm:spPr/>
      <dgm:t>
        <a:bodyPr/>
        <a:lstStyle/>
        <a:p>
          <a:endParaRPr lang="en-US"/>
        </a:p>
      </dgm:t>
    </dgm:pt>
    <dgm:pt modelId="{537255EF-4E5D-42C0-A99A-F7E83134521F}">
      <dgm:prSet custT="1"/>
      <dgm:spPr>
        <a:ln>
          <a:solidFill>
            <a:srgbClr val="8DAC50"/>
          </a:solidFill>
        </a:ln>
      </dgm:spPr>
      <dgm:t>
        <a:bodyPr/>
        <a:lstStyle/>
        <a:p>
          <a:pPr algn="r" rtl="1"/>
          <a:r>
            <a:rPr lang="he-IL" sz="1000">
              <a:latin typeface="Calibri" panose="020F0502020204030204" pitchFamily="34" charset="0"/>
              <a:cs typeface="Calibri" panose="020F0502020204030204" pitchFamily="34" charset="0"/>
            </a:rPr>
            <a:t>ירידה משמעותית במשקל</a:t>
          </a:r>
          <a:endParaRPr lang="en-IL" sz="10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23B42BE3-57C3-4117-A968-AE435F16A894}" type="parTrans" cxnId="{8FCE755D-3582-4BFA-9544-030959361E06}">
      <dgm:prSet/>
      <dgm:spPr>
        <a:ln>
          <a:solidFill>
            <a:srgbClr val="8DAC50"/>
          </a:solidFill>
        </a:ln>
      </dgm:spPr>
      <dgm:t>
        <a:bodyPr/>
        <a:lstStyle/>
        <a:p>
          <a:pPr algn="r" rtl="1"/>
          <a:endParaRPr lang="en-US" sz="1000"/>
        </a:p>
      </dgm:t>
    </dgm:pt>
    <dgm:pt modelId="{E97F64D2-81F8-458C-BECA-4FF27D5EDA15}" type="sibTrans" cxnId="{8FCE755D-3582-4BFA-9544-030959361E06}">
      <dgm:prSet/>
      <dgm:spPr/>
      <dgm:t>
        <a:bodyPr/>
        <a:lstStyle/>
        <a:p>
          <a:endParaRPr lang="en-US"/>
        </a:p>
      </dgm:t>
    </dgm:pt>
    <dgm:pt modelId="{A5DA283A-1F2D-4F0C-8B17-C9B3D705EB68}">
      <dgm:prSet custT="1"/>
      <dgm:spPr>
        <a:ln>
          <a:solidFill>
            <a:srgbClr val="8DAC50"/>
          </a:solidFill>
        </a:ln>
      </dgm:spPr>
      <dgm:t>
        <a:bodyPr/>
        <a:lstStyle/>
        <a:p>
          <a:pPr algn="r" rtl="1"/>
          <a:r>
            <a:rPr lang="he-IL" sz="1000">
              <a:latin typeface="Calibri" panose="020F0502020204030204" pitchFamily="34" charset="0"/>
              <a:cs typeface="Calibri" panose="020F0502020204030204" pitchFamily="34" charset="0"/>
            </a:rPr>
            <a:t>שימוש בבנזודיאזפינים</a:t>
          </a:r>
          <a:endParaRPr lang="en-IL" sz="10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91A06260-C35B-43C5-8F8F-5816D9DF620B}" type="parTrans" cxnId="{7DB48D08-3494-420B-AB7A-BD63E205926F}">
      <dgm:prSet/>
      <dgm:spPr>
        <a:ln>
          <a:solidFill>
            <a:srgbClr val="8DAC50"/>
          </a:solidFill>
        </a:ln>
      </dgm:spPr>
      <dgm:t>
        <a:bodyPr/>
        <a:lstStyle/>
        <a:p>
          <a:pPr algn="r" rtl="1"/>
          <a:endParaRPr lang="en-US" sz="1000"/>
        </a:p>
      </dgm:t>
    </dgm:pt>
    <dgm:pt modelId="{A47C16B1-4B0F-48FD-84ED-3FE198F517B4}" type="sibTrans" cxnId="{7DB48D08-3494-420B-AB7A-BD63E205926F}">
      <dgm:prSet/>
      <dgm:spPr/>
      <dgm:t>
        <a:bodyPr/>
        <a:lstStyle/>
        <a:p>
          <a:endParaRPr lang="en-US"/>
        </a:p>
      </dgm:t>
    </dgm:pt>
    <dgm:pt modelId="{E8758E84-39ED-4A79-9E2A-DC7BE42A11A3}">
      <dgm:prSet custT="1"/>
      <dgm:spPr>
        <a:ln>
          <a:solidFill>
            <a:srgbClr val="FF9E14"/>
          </a:solidFill>
        </a:ln>
      </dgm:spPr>
      <dgm:t>
        <a:bodyPr/>
        <a:lstStyle/>
        <a:p>
          <a:pPr algn="r" rtl="1">
            <a:buNone/>
          </a:pPr>
          <a:r>
            <a:rPr lang="he-IL" sz="1000" b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ילדים: </a:t>
          </a:r>
        </a:p>
        <a:p>
          <a:pPr algn="r" rtl="1">
            <a:buNone/>
          </a:pPr>
          <a:r>
            <a:rPr lang="he-IL" sz="1000">
              <a:latin typeface="Calibri" panose="020F0502020204030204" pitchFamily="34" charset="0"/>
              <a:cs typeface="Calibri" panose="020F0502020204030204" pitchFamily="34" charset="0"/>
            </a:rPr>
            <a:t>איזון גלוקוז  ביקור במרפאת מומחה וחיסונים</a:t>
          </a:r>
          <a:endParaRPr lang="en-IL" sz="10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F2404D21-4305-4EB6-9360-C3DBA2203466}" type="parTrans" cxnId="{8D3E386A-26F7-464B-A6EC-E19807930CCB}">
      <dgm:prSet/>
      <dgm:spPr>
        <a:ln>
          <a:solidFill>
            <a:srgbClr val="FF9E14"/>
          </a:solidFill>
        </a:ln>
      </dgm:spPr>
      <dgm:t>
        <a:bodyPr/>
        <a:lstStyle/>
        <a:p>
          <a:pPr algn="r" rtl="1"/>
          <a:endParaRPr lang="en-US" sz="1000"/>
        </a:p>
      </dgm:t>
    </dgm:pt>
    <dgm:pt modelId="{D4A16D81-01FB-405E-B8E4-F92CBDB51858}" type="sibTrans" cxnId="{8D3E386A-26F7-464B-A6EC-E19807930CCB}">
      <dgm:prSet/>
      <dgm:spPr/>
      <dgm:t>
        <a:bodyPr/>
        <a:lstStyle/>
        <a:p>
          <a:endParaRPr lang="en-US"/>
        </a:p>
      </dgm:t>
    </dgm:pt>
    <dgm:pt modelId="{048173D5-151E-401E-975B-9466FEFF3F39}">
      <dgm:prSet custT="1"/>
      <dgm:spPr>
        <a:solidFill>
          <a:srgbClr val="94AFC7"/>
        </a:solidFill>
        <a:ln>
          <a:solidFill>
            <a:srgbClr val="94AFC7"/>
          </a:solidFill>
        </a:ln>
      </dgm:spPr>
      <dgm:t>
        <a:bodyPr/>
        <a:lstStyle/>
        <a:p>
          <a:pPr rtl="1"/>
          <a:r>
            <a:rPr lang="he-IL" sz="1200" b="0">
              <a:latin typeface="Calibri" panose="020F0502020204030204" pitchFamily="34" charset="0"/>
              <a:cs typeface="Calibri" panose="020F0502020204030204" pitchFamily="34" charset="0"/>
            </a:rPr>
            <a:t>בריאות הנפש</a:t>
          </a:r>
          <a:endParaRPr lang="en-IL" sz="1200" b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CDA6B354-9259-4A02-A07A-B8D4EDABB3F4}" type="parTrans" cxnId="{11807E23-5712-4E38-B109-3ED54B0237DD}">
      <dgm:prSet/>
      <dgm:spPr/>
      <dgm:t>
        <a:bodyPr/>
        <a:lstStyle/>
        <a:p>
          <a:endParaRPr lang="en-US"/>
        </a:p>
      </dgm:t>
    </dgm:pt>
    <dgm:pt modelId="{5CBD4A40-95BF-49F8-AAA1-EAFBCCCA165D}" type="sibTrans" cxnId="{11807E23-5712-4E38-B109-3ED54B0237DD}">
      <dgm:prSet/>
      <dgm:spPr/>
      <dgm:t>
        <a:bodyPr/>
        <a:lstStyle/>
        <a:p>
          <a:endParaRPr lang="en-US"/>
        </a:p>
      </dgm:t>
    </dgm:pt>
    <dgm:pt modelId="{64CEEA46-60E7-40D2-86C1-6DA9F78D8E2A}">
      <dgm:prSet custT="1"/>
      <dgm:spPr>
        <a:ln>
          <a:solidFill>
            <a:srgbClr val="94AFC7"/>
          </a:solidFill>
        </a:ln>
      </dgm:spPr>
      <dgm:t>
        <a:bodyPr/>
        <a:lstStyle/>
        <a:p>
          <a:pPr algn="r" rtl="1"/>
          <a:r>
            <a:rPr lang="he-IL" sz="1000">
              <a:latin typeface="Calibri" panose="020F0502020204030204" pitchFamily="34" charset="0"/>
              <a:cs typeface="Calibri" panose="020F0502020204030204" pitchFamily="34" charset="0"/>
            </a:rPr>
            <a:t>איזון גלוקוז</a:t>
          </a:r>
          <a:endParaRPr lang="en-IL" sz="10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3BD6FC78-9E01-4C4B-9C4B-79EFBFD9DFCC}" type="parTrans" cxnId="{1779E3E4-978E-43E2-8FC4-4E3397844068}">
      <dgm:prSet/>
      <dgm:spPr>
        <a:ln>
          <a:solidFill>
            <a:srgbClr val="94AFC7"/>
          </a:solidFill>
        </a:ln>
      </dgm:spPr>
      <dgm:t>
        <a:bodyPr/>
        <a:lstStyle/>
        <a:p>
          <a:pPr algn="r" rtl="1"/>
          <a:endParaRPr lang="en-US" sz="1000"/>
        </a:p>
      </dgm:t>
    </dgm:pt>
    <dgm:pt modelId="{33CE8549-49C7-484C-BAFD-BD565EF1CADF}" type="sibTrans" cxnId="{1779E3E4-978E-43E2-8FC4-4E3397844068}">
      <dgm:prSet/>
      <dgm:spPr/>
      <dgm:t>
        <a:bodyPr/>
        <a:lstStyle/>
        <a:p>
          <a:endParaRPr lang="en-US"/>
        </a:p>
      </dgm:t>
    </dgm:pt>
    <dgm:pt modelId="{90D0CA3B-E9F7-4E28-AC3E-BF3B7FF8E8A9}">
      <dgm:prSet custT="1"/>
      <dgm:spPr>
        <a:ln>
          <a:solidFill>
            <a:srgbClr val="94AFC7"/>
          </a:solidFill>
        </a:ln>
      </dgm:spPr>
      <dgm:t>
        <a:bodyPr/>
        <a:lstStyle/>
        <a:p>
          <a:pPr algn="r" rtl="1"/>
          <a:r>
            <a:rPr lang="he-IL" sz="1000">
              <a:latin typeface="Calibri" panose="020F0502020204030204" pitchFamily="34" charset="0"/>
              <a:cs typeface="Calibri" panose="020F0502020204030204" pitchFamily="34" charset="0"/>
            </a:rPr>
            <a:t>תיעוד </a:t>
          </a:r>
          <a:r>
            <a:rPr lang="en-US" sz="1000">
              <a:latin typeface="Calibri" panose="020F0502020204030204" pitchFamily="34" charset="0"/>
              <a:cs typeface="Calibri" panose="020F0502020204030204" pitchFamily="34" charset="0"/>
            </a:rPr>
            <a:t>BMI</a:t>
          </a:r>
          <a:endParaRPr lang="en-IL" sz="10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11FABF05-2305-4644-99A4-E26CE398E870}" type="parTrans" cxnId="{09154357-2C27-4CC2-8586-945480D2F71C}">
      <dgm:prSet/>
      <dgm:spPr>
        <a:ln>
          <a:solidFill>
            <a:srgbClr val="94AFC7"/>
          </a:solidFill>
        </a:ln>
      </dgm:spPr>
      <dgm:t>
        <a:bodyPr/>
        <a:lstStyle/>
        <a:p>
          <a:pPr algn="r" rtl="1"/>
          <a:endParaRPr lang="en-US" sz="1000"/>
        </a:p>
      </dgm:t>
    </dgm:pt>
    <dgm:pt modelId="{9712F924-2D53-4234-87A3-ED74B9CAF7D0}" type="sibTrans" cxnId="{09154357-2C27-4CC2-8586-945480D2F71C}">
      <dgm:prSet/>
      <dgm:spPr/>
      <dgm:t>
        <a:bodyPr/>
        <a:lstStyle/>
        <a:p>
          <a:endParaRPr lang="en-US"/>
        </a:p>
      </dgm:t>
    </dgm:pt>
    <dgm:pt modelId="{C3C0EF05-3D8A-401A-9C5A-59943B9BE92E}">
      <dgm:prSet custT="1"/>
      <dgm:spPr>
        <a:ln>
          <a:solidFill>
            <a:srgbClr val="94AFC7"/>
          </a:solidFill>
        </a:ln>
      </dgm:spPr>
      <dgm:t>
        <a:bodyPr/>
        <a:lstStyle/>
        <a:p>
          <a:pPr algn="r" rtl="1"/>
          <a:r>
            <a:rPr lang="he-IL" sz="1000">
              <a:latin typeface="Calibri" panose="020F0502020204030204" pitchFamily="34" charset="0"/>
              <a:cs typeface="Calibri" panose="020F0502020204030204" pitchFamily="34" charset="0"/>
            </a:rPr>
            <a:t>השמנת יתר</a:t>
          </a:r>
          <a:endParaRPr lang="en-IL" sz="10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05952647-E59F-410F-86CE-FDFAB8858C5B}" type="parTrans" cxnId="{6158B421-74EA-4907-923C-D21CFC1563A5}">
      <dgm:prSet/>
      <dgm:spPr>
        <a:ln>
          <a:solidFill>
            <a:srgbClr val="94AFC7"/>
          </a:solidFill>
        </a:ln>
      </dgm:spPr>
      <dgm:t>
        <a:bodyPr/>
        <a:lstStyle/>
        <a:p>
          <a:pPr algn="r" rtl="1"/>
          <a:endParaRPr lang="en-US" sz="1000"/>
        </a:p>
      </dgm:t>
    </dgm:pt>
    <dgm:pt modelId="{C2382B38-154D-4FC4-B831-BCD53AF6F576}" type="sibTrans" cxnId="{6158B421-74EA-4907-923C-D21CFC1563A5}">
      <dgm:prSet/>
      <dgm:spPr/>
      <dgm:t>
        <a:bodyPr/>
        <a:lstStyle/>
        <a:p>
          <a:endParaRPr lang="en-US"/>
        </a:p>
      </dgm:t>
    </dgm:pt>
    <dgm:pt modelId="{EF475C57-64C5-4954-B489-B0137AB05BD0}">
      <dgm:prSet custT="1"/>
      <dgm:spPr>
        <a:ln>
          <a:solidFill>
            <a:srgbClr val="94AFC7"/>
          </a:solidFill>
        </a:ln>
      </dgm:spPr>
      <dgm:t>
        <a:bodyPr/>
        <a:lstStyle/>
        <a:p>
          <a:pPr algn="r" rtl="1"/>
          <a:r>
            <a:rPr lang="he-IL" sz="1000">
              <a:latin typeface="Calibri" panose="020F0502020204030204" pitchFamily="34" charset="0"/>
              <a:cs typeface="Calibri" panose="020F0502020204030204" pitchFamily="34" charset="0"/>
            </a:rPr>
            <a:t>רצף הטיפול לאחר שחרור מאשפוז פסיכיאטרי</a:t>
          </a:r>
          <a:endParaRPr lang="en-IL" sz="10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31A3992D-F172-41C4-BF62-475F70CCF762}" type="parTrans" cxnId="{F4246F55-90A5-4C39-AC6A-015410E5AB44}">
      <dgm:prSet/>
      <dgm:spPr>
        <a:ln>
          <a:solidFill>
            <a:srgbClr val="94AFC7"/>
          </a:solidFill>
        </a:ln>
      </dgm:spPr>
      <dgm:t>
        <a:bodyPr/>
        <a:lstStyle/>
        <a:p>
          <a:pPr algn="r" rtl="1"/>
          <a:endParaRPr lang="en-US" sz="1000"/>
        </a:p>
      </dgm:t>
    </dgm:pt>
    <dgm:pt modelId="{56D12707-0041-4002-A5E1-D6A024BCFF0E}" type="sibTrans" cxnId="{F4246F55-90A5-4C39-AC6A-015410E5AB44}">
      <dgm:prSet/>
      <dgm:spPr/>
      <dgm:t>
        <a:bodyPr/>
        <a:lstStyle/>
        <a:p>
          <a:endParaRPr lang="en-US"/>
        </a:p>
      </dgm:t>
    </dgm:pt>
    <dgm:pt modelId="{80CCE78B-35CF-4E5C-BC14-3EDA8D5F41D8}">
      <dgm:prSet custT="1"/>
      <dgm:spPr>
        <a:ln>
          <a:solidFill>
            <a:srgbClr val="8DAC50"/>
          </a:solidFill>
        </a:ln>
      </dgm:spPr>
      <dgm:t>
        <a:bodyPr/>
        <a:lstStyle/>
        <a:p>
          <a:pPr algn="r" rtl="1"/>
          <a:r>
            <a:rPr lang="he-IL" sz="1000">
              <a:latin typeface="Calibri" panose="020F0502020204030204" pitchFamily="34" charset="0"/>
              <a:cs typeface="Calibri" panose="020F0502020204030204" pitchFamily="34" charset="0"/>
            </a:rPr>
            <a:t>טיפול הולם בשבר צוואר הירך</a:t>
          </a:r>
          <a:endParaRPr lang="en-IL" sz="10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6D2996AF-BA41-43FD-BB9F-C07A75BA71C2}" type="parTrans" cxnId="{32625BCE-6A09-4E80-BE3B-5E4B1C1CFB03}">
      <dgm:prSet/>
      <dgm:spPr>
        <a:ln>
          <a:solidFill>
            <a:srgbClr val="8DAC50"/>
          </a:solidFill>
        </a:ln>
      </dgm:spPr>
      <dgm:t>
        <a:bodyPr/>
        <a:lstStyle/>
        <a:p>
          <a:pPr algn="r" rtl="1"/>
          <a:endParaRPr lang="en-US" sz="1000"/>
        </a:p>
      </dgm:t>
    </dgm:pt>
    <dgm:pt modelId="{71768B0F-FDB9-4760-B5B9-B45C3DA5C850}" type="sibTrans" cxnId="{32625BCE-6A09-4E80-BE3B-5E4B1C1CFB03}">
      <dgm:prSet/>
      <dgm:spPr/>
      <dgm:t>
        <a:bodyPr/>
        <a:lstStyle/>
        <a:p>
          <a:endParaRPr lang="en-US"/>
        </a:p>
      </dgm:t>
    </dgm:pt>
    <dgm:pt modelId="{CEA8194E-7E42-44E0-8EBE-C83B9B1918CD}">
      <dgm:prSet custT="1"/>
      <dgm:spPr>
        <a:ln>
          <a:solidFill>
            <a:srgbClr val="9D6661"/>
          </a:solidFill>
        </a:ln>
      </dgm:spPr>
      <dgm:t>
        <a:bodyPr/>
        <a:lstStyle/>
        <a:p>
          <a:pPr algn="r" rtl="1"/>
          <a:r>
            <a:rPr lang="he-IL" sz="1000">
              <a:latin typeface="Calibri" panose="020F0502020204030204" pitchFamily="34" charset="0"/>
              <a:cs typeface="Calibri" panose="020F0502020204030204" pitchFamily="34" charset="0"/>
            </a:rPr>
            <a:t>טיפול תרופתי לאחר צנתור לב או ניתוחי מעקפים</a:t>
          </a:r>
          <a:endParaRPr lang="en-IL" sz="10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021A01A4-1E45-4128-AC0E-2AA307A77D85}" type="parTrans" cxnId="{2F5D161A-A02F-4BB8-901B-BE5839D9C260}">
      <dgm:prSet/>
      <dgm:spPr>
        <a:ln>
          <a:solidFill>
            <a:srgbClr val="9D6661"/>
          </a:solidFill>
        </a:ln>
      </dgm:spPr>
      <dgm:t>
        <a:bodyPr/>
        <a:lstStyle/>
        <a:p>
          <a:pPr algn="r" rtl="1"/>
          <a:endParaRPr lang="en-US" sz="1000"/>
        </a:p>
      </dgm:t>
    </dgm:pt>
    <dgm:pt modelId="{ACA65F0D-09FB-45A9-9277-C18F0A0FE37E}" type="sibTrans" cxnId="{2F5D161A-A02F-4BB8-901B-BE5839D9C260}">
      <dgm:prSet/>
      <dgm:spPr/>
      <dgm:t>
        <a:bodyPr/>
        <a:lstStyle/>
        <a:p>
          <a:endParaRPr lang="en-US"/>
        </a:p>
      </dgm:t>
    </dgm:pt>
    <dgm:pt modelId="{097C3889-652A-48BF-9D07-2D883FE7ADA2}">
      <dgm:prSet custT="1"/>
      <dgm:spPr>
        <a:noFill/>
        <a:ln>
          <a:solidFill>
            <a:srgbClr val="B65534"/>
          </a:solidFill>
        </a:ln>
      </dgm:spPr>
      <dgm:t>
        <a:bodyPr/>
        <a:lstStyle/>
        <a:p>
          <a:pPr algn="r" rtl="1"/>
          <a:r>
            <a:rPr lang="he-IL" sz="1000">
              <a:latin typeface="Calibri" panose="020F0502020204030204" pitchFamily="34" charset="0"/>
              <a:cs typeface="Calibri" panose="020F0502020204030204" pitchFamily="34" charset="0"/>
            </a:rPr>
            <a:t>פרופורציית השימוש בתרופות אנטיביוטיות למיקוד  </a:t>
          </a:r>
          <a:endParaRPr lang="en-IL" sz="10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9CB4A8B6-83EB-4358-B0C7-E713B042C8B0}" type="parTrans" cxnId="{240BB2F4-CF8F-465E-AB87-748B9DD6398F}">
      <dgm:prSet/>
      <dgm:spPr>
        <a:ln>
          <a:solidFill>
            <a:srgbClr val="B65534"/>
          </a:solidFill>
        </a:ln>
      </dgm:spPr>
      <dgm:t>
        <a:bodyPr/>
        <a:lstStyle/>
        <a:p>
          <a:pPr algn="r" rtl="1"/>
          <a:endParaRPr lang="en-US" sz="1000"/>
        </a:p>
      </dgm:t>
    </dgm:pt>
    <dgm:pt modelId="{01FB0DAB-2A96-4546-AC04-0E51CB488FD8}" type="sibTrans" cxnId="{240BB2F4-CF8F-465E-AB87-748B9DD6398F}">
      <dgm:prSet/>
      <dgm:spPr/>
      <dgm:t>
        <a:bodyPr/>
        <a:lstStyle/>
        <a:p>
          <a:endParaRPr lang="en-US"/>
        </a:p>
      </dgm:t>
    </dgm:pt>
    <dgm:pt modelId="{9D435119-7AC5-4B8C-AB41-7FB67790E0C2}">
      <dgm:prSet custT="1"/>
      <dgm:spPr>
        <a:ln>
          <a:solidFill>
            <a:srgbClr val="B65534"/>
          </a:solidFill>
        </a:ln>
      </dgm:spPr>
      <dgm:t>
        <a:bodyPr/>
        <a:lstStyle/>
        <a:p>
          <a:pPr algn="r" rtl="1"/>
          <a:r>
            <a:rPr lang="he-IL" sz="1000">
              <a:latin typeface="Calibri" panose="020F0502020204030204" pitchFamily="34" charset="0"/>
              <a:cs typeface="Calibri" panose="020F0502020204030204" pitchFamily="34" charset="0"/>
            </a:rPr>
            <a:t>היקף השימוש באנטיביוטיקה, רכישות ל- 1000  איש לשנה</a:t>
          </a:r>
          <a:endParaRPr lang="en-IL" sz="10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7FD661CA-AF24-4719-936F-31D62B23301A}" type="parTrans" cxnId="{D37FACE5-2979-4CAB-B615-307C347198D4}">
      <dgm:prSet/>
      <dgm:spPr>
        <a:ln>
          <a:solidFill>
            <a:srgbClr val="B65534"/>
          </a:solidFill>
        </a:ln>
      </dgm:spPr>
      <dgm:t>
        <a:bodyPr/>
        <a:lstStyle/>
        <a:p>
          <a:pPr algn="r" rtl="1"/>
          <a:endParaRPr lang="en-US" sz="1000"/>
        </a:p>
      </dgm:t>
    </dgm:pt>
    <dgm:pt modelId="{9DE194EB-A5D0-405D-B68E-2C6B611BEE63}" type="sibTrans" cxnId="{D37FACE5-2979-4CAB-B615-307C347198D4}">
      <dgm:prSet/>
      <dgm:spPr/>
      <dgm:t>
        <a:bodyPr/>
        <a:lstStyle/>
        <a:p>
          <a:endParaRPr lang="en-US"/>
        </a:p>
      </dgm:t>
    </dgm:pt>
    <dgm:pt modelId="{2C497F63-3E74-49BA-8BF2-AF518929B449}">
      <dgm:prSet custT="1"/>
      <dgm:spPr>
        <a:noFill/>
        <a:ln>
          <a:solidFill>
            <a:srgbClr val="94AFC7"/>
          </a:solidFill>
        </a:ln>
      </dgm:spPr>
      <dgm:t>
        <a:bodyPr/>
        <a:lstStyle/>
        <a:p>
          <a:pPr algn="r" rtl="1"/>
          <a:r>
            <a:rPr lang="he-IL" sz="1000">
              <a:latin typeface="Calibri" panose="020F0502020204030204" pitchFamily="34" charset="0"/>
              <a:cs typeface="Calibri" panose="020F0502020204030204" pitchFamily="34" charset="0"/>
            </a:rPr>
            <a:t>היקף השימוש בתרופות מרשם לשינה והרגעה</a:t>
          </a:r>
          <a:endParaRPr lang="en-IL" sz="10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1437B253-7E3F-43D4-85D0-CF7F19AFEE69}" type="parTrans" cxnId="{E6D582B0-F0ED-4EB5-8430-B6C6B645ADB9}">
      <dgm:prSet/>
      <dgm:spPr>
        <a:ln>
          <a:solidFill>
            <a:srgbClr val="94AFC7"/>
          </a:solidFill>
        </a:ln>
      </dgm:spPr>
      <dgm:t>
        <a:bodyPr/>
        <a:lstStyle/>
        <a:p>
          <a:pPr algn="r" rtl="1"/>
          <a:endParaRPr lang="en-US" sz="1000"/>
        </a:p>
      </dgm:t>
    </dgm:pt>
    <dgm:pt modelId="{096A436F-45F1-4C93-9C2E-01756A5E72C4}" type="sibTrans" cxnId="{E6D582B0-F0ED-4EB5-8430-B6C6B645ADB9}">
      <dgm:prSet/>
      <dgm:spPr/>
      <dgm:t>
        <a:bodyPr/>
        <a:lstStyle/>
        <a:p>
          <a:endParaRPr lang="en-US"/>
        </a:p>
      </dgm:t>
    </dgm:pt>
    <dgm:pt modelId="{A8E61DC2-59A4-46C5-8BF4-90A7A2830DEA}">
      <dgm:prSet custT="1"/>
      <dgm:spPr>
        <a:noFill/>
        <a:ln>
          <a:solidFill>
            <a:srgbClr val="94AFC7"/>
          </a:solidFill>
        </a:ln>
      </dgm:spPr>
      <dgm:t>
        <a:bodyPr/>
        <a:lstStyle/>
        <a:p>
          <a:pPr algn="r" rtl="1"/>
          <a:r>
            <a:rPr lang="he-IL" sz="1000">
              <a:latin typeface="Calibri" panose="020F0502020204030204" pitchFamily="34" charset="0"/>
              <a:cs typeface="Calibri" panose="020F0502020204030204" pitchFamily="34" charset="0"/>
            </a:rPr>
            <a:t>היקף השימוש בתרופות נוגדות דיכאון</a:t>
          </a:r>
          <a:endParaRPr lang="en-IL" sz="10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7416F5A1-D53F-4F94-BD70-10D912252285}" type="parTrans" cxnId="{53C312AE-820C-4450-BAF4-7E361C8DE599}">
      <dgm:prSet/>
      <dgm:spPr>
        <a:ln>
          <a:solidFill>
            <a:srgbClr val="94AFC7"/>
          </a:solidFill>
        </a:ln>
      </dgm:spPr>
      <dgm:t>
        <a:bodyPr/>
        <a:lstStyle/>
        <a:p>
          <a:pPr algn="r" rtl="1"/>
          <a:endParaRPr lang="en-US" sz="1000"/>
        </a:p>
      </dgm:t>
    </dgm:pt>
    <dgm:pt modelId="{BB84B83F-E59D-4598-88C9-7D89843F49AB}" type="sibTrans" cxnId="{53C312AE-820C-4450-BAF4-7E361C8DE599}">
      <dgm:prSet/>
      <dgm:spPr/>
      <dgm:t>
        <a:bodyPr/>
        <a:lstStyle/>
        <a:p>
          <a:endParaRPr lang="en-US"/>
        </a:p>
      </dgm:t>
    </dgm:pt>
    <dgm:pt modelId="{D9D4A89B-F416-4498-860F-0AA946AA843C}">
      <dgm:prSet custT="1"/>
      <dgm:spPr>
        <a:noFill/>
        <a:ln>
          <a:solidFill>
            <a:srgbClr val="B65534"/>
          </a:solidFill>
        </a:ln>
      </dgm:spPr>
      <dgm:t>
        <a:bodyPr/>
        <a:lstStyle/>
        <a:p>
          <a:pPr algn="r" rtl="1"/>
          <a:r>
            <a:rPr lang="he-IL" sz="1000">
              <a:latin typeface="Calibri" panose="020F0502020204030204" pitchFamily="34" charset="0"/>
              <a:cs typeface="Calibri" panose="020F0502020204030204" pitchFamily="34" charset="0"/>
            </a:rPr>
            <a:t>שיעור המבוטחים בעלי בדיקת </a:t>
          </a:r>
          <a:r>
            <a:rPr lang="en-US" sz="1000">
              <a:latin typeface="Calibri" panose="020F0502020204030204" pitchFamily="34" charset="0"/>
              <a:cs typeface="Calibri" panose="020F0502020204030204" pitchFamily="34" charset="0"/>
            </a:rPr>
            <a:t>RNA</a:t>
          </a:r>
          <a:r>
            <a:rPr lang="he-IL" sz="1000">
              <a:latin typeface="Calibri" panose="020F0502020204030204" pitchFamily="34" charset="0"/>
              <a:cs typeface="Calibri" panose="020F0502020204030204" pitchFamily="34" charset="0"/>
            </a:rPr>
            <a:t> חיובית להפטיטיס </a:t>
          </a:r>
          <a:r>
            <a:rPr lang="en-US" sz="1000">
              <a:latin typeface="Calibri" panose="020F0502020204030204" pitchFamily="34" charset="0"/>
              <a:cs typeface="Calibri" panose="020F0502020204030204" pitchFamily="34" charset="0"/>
            </a:rPr>
            <a:t>C</a:t>
          </a:r>
          <a:r>
            <a:rPr lang="he-IL" sz="1000">
              <a:latin typeface="Calibri" panose="020F0502020204030204" pitchFamily="34" charset="0"/>
              <a:cs typeface="Calibri" panose="020F0502020204030204" pitchFamily="34" charset="0"/>
            </a:rPr>
            <a:t> אשר קיבלו טיפול אנטי ויראלי</a:t>
          </a:r>
          <a:endParaRPr lang="en-IL" sz="10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6643CA26-D022-48F8-B677-E4686AB4A89B}" type="parTrans" cxnId="{37FCB92D-3586-4CC5-8FAB-9ACBD75836F1}">
      <dgm:prSet/>
      <dgm:spPr>
        <a:ln>
          <a:solidFill>
            <a:srgbClr val="B65534"/>
          </a:solidFill>
        </a:ln>
      </dgm:spPr>
      <dgm:t>
        <a:bodyPr/>
        <a:lstStyle/>
        <a:p>
          <a:pPr algn="r" rtl="1"/>
          <a:endParaRPr lang="en-US" sz="1000"/>
        </a:p>
      </dgm:t>
    </dgm:pt>
    <dgm:pt modelId="{7D4E6FB8-656D-4FA2-83E6-008E077146EA}" type="sibTrans" cxnId="{37FCB92D-3586-4CC5-8FAB-9ACBD75836F1}">
      <dgm:prSet/>
      <dgm:spPr/>
      <dgm:t>
        <a:bodyPr/>
        <a:lstStyle/>
        <a:p>
          <a:endParaRPr lang="en-US"/>
        </a:p>
      </dgm:t>
    </dgm:pt>
    <dgm:pt modelId="{819E8F02-CFAC-4877-96B8-53B0C40B506E}">
      <dgm:prSet custT="1"/>
      <dgm:spPr>
        <a:solidFill>
          <a:srgbClr val="F6C0B9"/>
        </a:solidFill>
        <a:ln>
          <a:solidFill>
            <a:srgbClr val="FF9E14"/>
          </a:solidFill>
        </a:ln>
      </dgm:spPr>
      <dgm:t>
        <a:bodyPr/>
        <a:lstStyle/>
        <a:p>
          <a:pPr algn="r" rtl="1">
            <a:buNone/>
          </a:pPr>
          <a:r>
            <a:rPr lang="he-IL" sz="1000" kern="120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בדיקת כף רגל סוכרתית</a:t>
          </a:r>
          <a:endParaRPr lang="en-IL" sz="1000" kern="120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Calibri" panose="020F0502020204030204" pitchFamily="34" charset="0"/>
            <a:ea typeface="+mn-ea"/>
            <a:cs typeface="Calibri" panose="020F0502020204030204" pitchFamily="34" charset="0"/>
          </a:endParaRPr>
        </a:p>
      </dgm:t>
    </dgm:pt>
    <dgm:pt modelId="{37ACD300-F7BD-42AA-A54C-55E3B6A4992B}" type="parTrans" cxnId="{BDBDF87C-0231-4112-9ACE-42F5CBD5AA8C}">
      <dgm:prSet/>
      <dgm:spPr>
        <a:ln>
          <a:solidFill>
            <a:srgbClr val="FF9E14"/>
          </a:solidFill>
        </a:ln>
      </dgm:spPr>
      <dgm:t>
        <a:bodyPr/>
        <a:lstStyle/>
        <a:p>
          <a:pPr algn="r" rtl="1"/>
          <a:endParaRPr lang="en-US" sz="2400"/>
        </a:p>
      </dgm:t>
    </dgm:pt>
    <dgm:pt modelId="{13346AE6-C804-4556-86A7-C210D7998C54}" type="sibTrans" cxnId="{BDBDF87C-0231-4112-9ACE-42F5CBD5AA8C}">
      <dgm:prSet/>
      <dgm:spPr/>
      <dgm:t>
        <a:bodyPr/>
        <a:lstStyle/>
        <a:p>
          <a:endParaRPr lang="en-US"/>
        </a:p>
      </dgm:t>
    </dgm:pt>
    <dgm:pt modelId="{47E294ED-B7FD-474E-9700-D2EAF91AFD61}">
      <dgm:prSet custT="1"/>
      <dgm:spPr>
        <a:solidFill>
          <a:srgbClr val="0070C0"/>
        </a:solidFill>
        <a:ln>
          <a:solidFill>
            <a:srgbClr val="0070C0"/>
          </a:solidFill>
        </a:ln>
      </dgm:spPr>
      <dgm:t>
        <a:bodyPr/>
        <a:lstStyle/>
        <a:p>
          <a:pPr marL="0" lvl="0" indent="0" algn="ctr" defTabSz="4889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200" b="0" kern="1200">
              <a:solidFill>
                <a:prstClr val="white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בריאות השן</a:t>
          </a:r>
          <a:endParaRPr lang="en-IL" sz="1200" b="0" kern="1200">
            <a:solidFill>
              <a:prstClr val="white"/>
            </a:solidFill>
            <a:latin typeface="Calibri" panose="020F0502020204030204" pitchFamily="34" charset="0"/>
            <a:ea typeface="+mn-ea"/>
            <a:cs typeface="Calibri" panose="020F0502020204030204" pitchFamily="34" charset="0"/>
          </a:endParaRPr>
        </a:p>
      </dgm:t>
    </dgm:pt>
    <dgm:pt modelId="{9782AA5C-71EC-4FC6-B5F5-317877387483}" type="parTrans" cxnId="{7782B757-0063-4B84-B3E3-68514D2F6136}">
      <dgm:prSet/>
      <dgm:spPr/>
      <dgm:t>
        <a:bodyPr/>
        <a:lstStyle/>
        <a:p>
          <a:endParaRPr lang="en-US"/>
        </a:p>
      </dgm:t>
    </dgm:pt>
    <dgm:pt modelId="{C849D1D7-E5C2-4C6A-9320-9D110914C82A}" type="sibTrans" cxnId="{7782B757-0063-4B84-B3E3-68514D2F6136}">
      <dgm:prSet/>
      <dgm:spPr/>
      <dgm:t>
        <a:bodyPr/>
        <a:lstStyle/>
        <a:p>
          <a:endParaRPr lang="en-US"/>
        </a:p>
      </dgm:t>
    </dgm:pt>
    <dgm:pt modelId="{C993773B-F7FF-4F20-ACCD-34978AFACBBE}">
      <dgm:prSet custT="1"/>
      <dgm:spPr>
        <a:solidFill>
          <a:srgbClr val="F6C0B9"/>
        </a:solidFill>
        <a:ln>
          <a:solidFill>
            <a:srgbClr val="0070C0"/>
          </a:solidFill>
        </a:ln>
      </dgm:spPr>
      <dgm:t>
        <a:bodyPr/>
        <a:lstStyle/>
        <a:p>
          <a:pPr algn="r" rtl="1"/>
          <a:r>
            <a:rPr lang="he-IL" sz="1000">
              <a:latin typeface="Calibri" panose="020F0502020204030204" pitchFamily="34" charset="0"/>
              <a:cs typeface="Calibri" panose="020F0502020204030204" pitchFamily="34" charset="0"/>
            </a:rPr>
            <a:t>שיעור הילדים</a:t>
          </a:r>
          <a:r>
            <a:rPr lang="en-US" sz="100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he-IL" sz="1000">
              <a:latin typeface="Calibri" panose="020F0502020204030204" pitchFamily="34" charset="0"/>
              <a:cs typeface="Calibri" panose="020F0502020204030204" pitchFamily="34" charset="0"/>
            </a:rPr>
            <a:t>בני 6  שעברו בדיקת רופא</a:t>
          </a:r>
          <a:endParaRPr lang="en-IL" sz="10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3CE4A30E-2BA9-4292-91C4-A3F33A81B9EA}" type="parTrans" cxnId="{DB13B7D0-D01F-43C6-A521-1F08756FF49C}">
      <dgm:prSet/>
      <dgm:spPr>
        <a:ln>
          <a:solidFill>
            <a:srgbClr val="0070C0"/>
          </a:solidFill>
        </a:ln>
      </dgm:spPr>
      <dgm:t>
        <a:bodyPr/>
        <a:lstStyle/>
        <a:p>
          <a:pPr algn="r" rtl="1"/>
          <a:endParaRPr lang="en-US" sz="2400"/>
        </a:p>
      </dgm:t>
    </dgm:pt>
    <dgm:pt modelId="{A5F6C2C4-E481-4A43-90FF-27330D766DBE}" type="sibTrans" cxnId="{DB13B7D0-D01F-43C6-A521-1F08756FF49C}">
      <dgm:prSet/>
      <dgm:spPr/>
      <dgm:t>
        <a:bodyPr/>
        <a:lstStyle/>
        <a:p>
          <a:endParaRPr lang="en-US"/>
        </a:p>
      </dgm:t>
    </dgm:pt>
    <dgm:pt modelId="{C9E1D3A2-2695-45CC-9810-322E65BEC55B}">
      <dgm:prSet custT="1"/>
      <dgm:spPr>
        <a:ln>
          <a:solidFill>
            <a:srgbClr val="9D6661"/>
          </a:solidFill>
        </a:ln>
      </dgm:spPr>
      <dgm:t>
        <a:bodyPr/>
        <a:lstStyle/>
        <a:p>
          <a:pPr algn="r" rtl="1"/>
          <a:r>
            <a:rPr lang="he-IL" sz="1000">
              <a:latin typeface="Calibri" panose="020F0502020204030204" pitchFamily="34" charset="0"/>
              <a:cs typeface="Calibri" panose="020F0502020204030204" pitchFamily="34" charset="0"/>
            </a:rPr>
            <a:t>שיעור הסיקור </a:t>
          </a:r>
          <a:r>
            <a:rPr lang="he-IL" sz="1000" err="1">
              <a:latin typeface="Calibri" panose="020F0502020204030204" pitchFamily="34" charset="0"/>
              <a:cs typeface="Calibri" panose="020F0502020204030204" pitchFamily="34" charset="0"/>
            </a:rPr>
            <a:t>האולטראסונוגרפי</a:t>
          </a:r>
          <a:r>
            <a:rPr lang="he-IL" sz="1000">
              <a:latin typeface="Calibri" panose="020F0502020204030204" pitchFamily="34" charset="0"/>
              <a:cs typeface="Calibri" panose="020F0502020204030204" pitchFamily="34" charset="0"/>
            </a:rPr>
            <a:t> למפרצת באבי העורקים </a:t>
          </a:r>
          <a:r>
            <a:rPr lang="he-IL" sz="1000" err="1">
              <a:latin typeface="Calibri" panose="020F0502020204030204" pitchFamily="34" charset="0"/>
              <a:cs typeface="Calibri" panose="020F0502020204030204" pitchFamily="34" charset="0"/>
            </a:rPr>
            <a:t>הבטני</a:t>
          </a:r>
          <a:endParaRPr lang="en-IL" sz="10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542DAFB4-784E-41E9-83BC-B8EAA312EBA7}" type="parTrans" cxnId="{0ED987E8-B6C0-42FE-A223-E581C23954F4}">
      <dgm:prSet/>
      <dgm:spPr>
        <a:ln>
          <a:solidFill>
            <a:srgbClr val="9D6661"/>
          </a:solidFill>
        </a:ln>
      </dgm:spPr>
      <dgm:t>
        <a:bodyPr/>
        <a:lstStyle/>
        <a:p>
          <a:endParaRPr lang="en-US"/>
        </a:p>
      </dgm:t>
    </dgm:pt>
    <dgm:pt modelId="{390B84F9-691F-496C-BBF8-D7D3021CEEBB}" type="sibTrans" cxnId="{0ED987E8-B6C0-42FE-A223-E581C23954F4}">
      <dgm:prSet/>
      <dgm:spPr/>
      <dgm:t>
        <a:bodyPr/>
        <a:lstStyle/>
        <a:p>
          <a:endParaRPr lang="en-US"/>
        </a:p>
      </dgm:t>
    </dgm:pt>
    <dgm:pt modelId="{A5F029FA-E0D4-43E4-872D-BCCA6A3FEEB1}">
      <dgm:prSet custT="1"/>
      <dgm:spPr>
        <a:noFill/>
        <a:ln>
          <a:solidFill>
            <a:srgbClr val="FF9E14"/>
          </a:solidFill>
        </a:ln>
      </dgm:spPr>
      <dgm:t>
        <a:bodyPr/>
        <a:lstStyle/>
        <a:p>
          <a:pPr algn="r" rtl="1">
            <a:buNone/>
          </a:pPr>
          <a:r>
            <a:rPr lang="he-IL" sz="1000">
              <a:latin typeface="Calibri" panose="020F0502020204030204" pitchFamily="34" charset="0"/>
              <a:cs typeface="Calibri" panose="020F0502020204030204" pitchFamily="34" charset="0"/>
            </a:rPr>
            <a:t>טיפול בתרופות </a:t>
          </a:r>
          <a:r>
            <a:rPr lang="en-US" sz="1000">
              <a:latin typeface="Calibri" panose="020F0502020204030204" pitchFamily="34" charset="0"/>
              <a:cs typeface="Calibri" panose="020F0502020204030204" pitchFamily="34" charset="0"/>
            </a:rPr>
            <a:t>SGLT2i</a:t>
          </a:r>
          <a:r>
            <a:rPr lang="he-IL" sz="1000">
              <a:latin typeface="Calibri" panose="020F0502020204030204" pitchFamily="34" charset="0"/>
              <a:cs typeface="Calibri" panose="020F0502020204030204" pitchFamily="34" charset="0"/>
            </a:rPr>
            <a:t> ו/או </a:t>
          </a:r>
          <a:r>
            <a:rPr lang="en-US" sz="1000">
              <a:latin typeface="Calibri" panose="020F0502020204030204" pitchFamily="34" charset="0"/>
              <a:cs typeface="Calibri" panose="020F0502020204030204" pitchFamily="34" charset="0"/>
            </a:rPr>
            <a:t>GLP-1RA</a:t>
          </a:r>
          <a:r>
            <a:rPr lang="he-IL" sz="1000">
              <a:latin typeface="Calibri" panose="020F0502020204030204" pitchFamily="34" charset="0"/>
              <a:cs typeface="Calibri" panose="020F0502020204030204" pitchFamily="34" charset="0"/>
            </a:rPr>
            <a:t> במבוגרים עם פגיעה כלייתית</a:t>
          </a:r>
          <a:endParaRPr lang="en-IL" sz="10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7726992E-B5CE-4BE1-94F9-DD3F3911A833}" type="parTrans" cxnId="{CEBB0AE8-F57E-45BF-9E95-19FA31170F2E}">
      <dgm:prSet/>
      <dgm:spPr>
        <a:ln>
          <a:solidFill>
            <a:srgbClr val="FF9E14"/>
          </a:solidFill>
        </a:ln>
      </dgm:spPr>
      <dgm:t>
        <a:bodyPr/>
        <a:lstStyle/>
        <a:p>
          <a:endParaRPr lang="en-US"/>
        </a:p>
      </dgm:t>
    </dgm:pt>
    <dgm:pt modelId="{92F04120-67A8-44D6-BBD7-057D6B38F434}" type="sibTrans" cxnId="{CEBB0AE8-F57E-45BF-9E95-19FA31170F2E}">
      <dgm:prSet/>
      <dgm:spPr/>
      <dgm:t>
        <a:bodyPr/>
        <a:lstStyle/>
        <a:p>
          <a:endParaRPr lang="en-US"/>
        </a:p>
      </dgm:t>
    </dgm:pt>
    <dgm:pt modelId="{79237E5A-1D06-4227-B92E-2F8B11B33EA6}">
      <dgm:prSet custT="1"/>
      <dgm:spPr>
        <a:solidFill>
          <a:prstClr val="white">
            <a:alpha val="90000"/>
            <a:hueOff val="0"/>
            <a:satOff val="0"/>
            <a:lumOff val="0"/>
            <a:alphaOff val="0"/>
          </a:prstClr>
        </a:solidFill>
        <a:ln w="19050" cap="flat" cmpd="sng" algn="ctr">
          <a:solidFill>
            <a:srgbClr val="667A85"/>
          </a:solidFill>
          <a:prstDash val="solid"/>
          <a:miter lim="800000"/>
        </a:ln>
        <a:effectLst/>
      </dgm:spPr>
      <dgm:t>
        <a:bodyPr spcFirstLastPara="0" vert="horz" wrap="square" lIns="20955" tIns="13970" rIns="20955" bIns="13970" numCol="1" spcCol="1270" anchor="ctr" anchorCtr="0"/>
        <a:lstStyle/>
        <a:p>
          <a:pPr rtl="1">
            <a:buNone/>
          </a:pPr>
          <a:r>
            <a:rPr lang="he-IL" sz="100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ביצוע ממוגרפיה</a:t>
          </a:r>
          <a:endParaRPr lang="en-IL" sz="100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Calibri" panose="020F0502020204030204" pitchFamily="34" charset="0"/>
            <a:ea typeface="+mn-ea"/>
            <a:cs typeface="Calibri" panose="020F0502020204030204" pitchFamily="34" charset="0"/>
          </a:endParaRPr>
        </a:p>
      </dgm:t>
    </dgm:pt>
    <dgm:pt modelId="{8F2048D1-DCEF-4230-A06B-D29BCBC78F87}" type="parTrans" cxnId="{E2CD1B1F-2BEC-46AF-9508-0AAAE420C42E}">
      <dgm:prSet/>
      <dgm:spPr/>
      <dgm:t>
        <a:bodyPr/>
        <a:lstStyle/>
        <a:p>
          <a:endParaRPr lang="en-US"/>
        </a:p>
      </dgm:t>
    </dgm:pt>
    <dgm:pt modelId="{FC5F70C0-060B-4368-8493-C3629688DF48}" type="sibTrans" cxnId="{E2CD1B1F-2BEC-46AF-9508-0AAAE420C42E}">
      <dgm:prSet/>
      <dgm:spPr/>
      <dgm:t>
        <a:bodyPr/>
        <a:lstStyle/>
        <a:p>
          <a:endParaRPr lang="en-US"/>
        </a:p>
      </dgm:t>
    </dgm:pt>
    <dgm:pt modelId="{BBD474DC-1892-41C2-8297-A787A424E0EF}">
      <dgm:prSet custT="1"/>
      <dgm:spPr>
        <a:solidFill>
          <a:prstClr val="white">
            <a:alpha val="90000"/>
            <a:hueOff val="0"/>
            <a:satOff val="0"/>
            <a:lumOff val="0"/>
            <a:alphaOff val="0"/>
          </a:prstClr>
        </a:solidFill>
        <a:ln w="19050" cap="flat" cmpd="sng" algn="ctr">
          <a:solidFill>
            <a:srgbClr val="667A85"/>
          </a:solidFill>
          <a:prstDash val="solid"/>
          <a:miter lim="800000"/>
        </a:ln>
        <a:effectLst/>
      </dgm:spPr>
      <dgm:t>
        <a:bodyPr/>
        <a:lstStyle/>
        <a:p>
          <a:pPr rtl="1"/>
          <a:r>
            <a:rPr lang="he-IL" sz="100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סיקור לסרטן צוואר הרחם</a:t>
          </a:r>
          <a:endParaRPr lang="en-IL" sz="100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Calibri" panose="020F0502020204030204" pitchFamily="34" charset="0"/>
            <a:ea typeface="+mn-ea"/>
            <a:cs typeface="Calibri" panose="020F0502020204030204" pitchFamily="34" charset="0"/>
          </a:endParaRPr>
        </a:p>
      </dgm:t>
    </dgm:pt>
    <dgm:pt modelId="{8DCF8C34-003C-4E1D-B067-FE09BE717510}" type="parTrans" cxnId="{5F51087A-DBF9-4B26-862A-C1488B66F86B}">
      <dgm:prSet/>
      <dgm:spPr/>
      <dgm:t>
        <a:bodyPr/>
        <a:lstStyle/>
        <a:p>
          <a:endParaRPr lang="en-US"/>
        </a:p>
      </dgm:t>
    </dgm:pt>
    <dgm:pt modelId="{300BCEBD-D68E-443D-9D62-F1A83A38A557}" type="sibTrans" cxnId="{5F51087A-DBF9-4B26-862A-C1488B66F86B}">
      <dgm:prSet/>
      <dgm:spPr/>
      <dgm:t>
        <a:bodyPr/>
        <a:lstStyle/>
        <a:p>
          <a:endParaRPr lang="en-US"/>
        </a:p>
      </dgm:t>
    </dgm:pt>
    <dgm:pt modelId="{E5C72C6A-83B9-4AF4-AEB5-49697178A47A}">
      <dgm:prSet custT="1"/>
      <dgm:spPr>
        <a:ln w="19050">
          <a:solidFill>
            <a:srgbClr val="667A85"/>
          </a:solidFill>
        </a:ln>
      </dgm:spPr>
      <dgm:t>
        <a:bodyPr/>
        <a:lstStyle/>
        <a:p>
          <a:pPr rtl="1"/>
          <a:r>
            <a:rPr lang="he-IL" sz="100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סיקור לסרטן המעי הגס</a:t>
          </a:r>
          <a:endParaRPr lang="en-IL" sz="10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A416124B-C618-4BD4-86FE-8B78D0FE4874}" type="parTrans" cxnId="{B8D6AA31-A701-4529-B18A-C3CABCCFD2AD}">
      <dgm:prSet/>
      <dgm:spPr/>
      <dgm:t>
        <a:bodyPr/>
        <a:lstStyle/>
        <a:p>
          <a:endParaRPr lang="en-US"/>
        </a:p>
      </dgm:t>
    </dgm:pt>
    <dgm:pt modelId="{EB7615D2-275B-4E5C-9B25-8DFF7F6C0693}" type="sibTrans" cxnId="{B8D6AA31-A701-4529-B18A-C3CABCCFD2AD}">
      <dgm:prSet/>
      <dgm:spPr/>
      <dgm:t>
        <a:bodyPr/>
        <a:lstStyle/>
        <a:p>
          <a:endParaRPr lang="en-US"/>
        </a:p>
      </dgm:t>
    </dgm:pt>
    <dgm:pt modelId="{57F49452-167D-437A-AA65-8D23E650CBB6}">
      <dgm:prSet custT="1"/>
      <dgm:spPr>
        <a:noFill/>
        <a:ln>
          <a:solidFill>
            <a:srgbClr val="667A85"/>
          </a:solidFill>
        </a:ln>
      </dgm:spPr>
      <dgm:t>
        <a:bodyPr/>
        <a:lstStyle/>
        <a:p>
          <a:pPr rtl="1"/>
          <a:r>
            <a:rPr lang="he-IL" sz="1000">
              <a:latin typeface="Calibri" panose="020F0502020204030204" pitchFamily="34" charset="0"/>
              <a:cs typeface="Calibri" panose="020F0502020204030204" pitchFamily="34" charset="0"/>
            </a:rPr>
            <a:t>בדיקת קולונוסקופיה לאחר תוצאת דם סמוי חיובית</a:t>
          </a:r>
          <a:endParaRPr lang="en-IL" sz="10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FB22DBF9-2707-4EAB-B0ED-FA4584F77749}" type="parTrans" cxnId="{369C5BA8-8638-43AB-B916-5566ECA211F7}">
      <dgm:prSet/>
      <dgm:spPr/>
      <dgm:t>
        <a:bodyPr/>
        <a:lstStyle/>
        <a:p>
          <a:endParaRPr lang="en-US"/>
        </a:p>
      </dgm:t>
    </dgm:pt>
    <dgm:pt modelId="{41E63F15-9241-492A-A184-37114033A04C}" type="sibTrans" cxnId="{369C5BA8-8638-43AB-B916-5566ECA211F7}">
      <dgm:prSet/>
      <dgm:spPr/>
      <dgm:t>
        <a:bodyPr/>
        <a:lstStyle/>
        <a:p>
          <a:endParaRPr lang="en-US"/>
        </a:p>
      </dgm:t>
    </dgm:pt>
    <dgm:pt modelId="{5A9A3E9C-D729-4CED-B4D5-99A8B5526410}">
      <dgm:prSet/>
      <dgm:spPr>
        <a:solidFill>
          <a:srgbClr val="F6C0B9"/>
        </a:solidFill>
        <a:ln>
          <a:solidFill>
            <a:srgbClr val="0070C0"/>
          </a:solidFill>
        </a:ln>
      </dgm:spPr>
      <dgm:t>
        <a:bodyPr/>
        <a:lstStyle/>
        <a:p>
          <a:pPr algn="r" rtl="1"/>
          <a:r>
            <a:rPr lang="he-IL">
              <a:latin typeface="Calibri" panose="020F0502020204030204" pitchFamily="34" charset="0"/>
              <a:cs typeface="Calibri" panose="020F0502020204030204" pitchFamily="34" charset="0"/>
            </a:rPr>
            <a:t>שיעור הילדים</a:t>
          </a:r>
          <a:r>
            <a:rPr lang="en-US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he-IL">
              <a:latin typeface="Calibri" panose="020F0502020204030204" pitchFamily="34" charset="0"/>
              <a:cs typeface="Calibri" panose="020F0502020204030204" pitchFamily="34" charset="0"/>
            </a:rPr>
            <a:t>בני 12  שעברו בדיקת רופא</a:t>
          </a:r>
          <a:endParaRPr lang="en-IL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B8A25FE7-0E80-47C9-93FF-7EB36D376196}" type="parTrans" cxnId="{F80ECB3E-32B1-495C-AF9C-7C855900A814}">
      <dgm:prSet/>
      <dgm:spPr>
        <a:ln>
          <a:solidFill>
            <a:srgbClr val="0070C0"/>
          </a:solidFill>
        </a:ln>
      </dgm:spPr>
      <dgm:t>
        <a:bodyPr/>
        <a:lstStyle/>
        <a:p>
          <a:endParaRPr lang="en-US"/>
        </a:p>
      </dgm:t>
    </dgm:pt>
    <dgm:pt modelId="{4B67BAE6-FBDE-4507-A998-03429FA2BE19}" type="sibTrans" cxnId="{F80ECB3E-32B1-495C-AF9C-7C855900A814}">
      <dgm:prSet/>
      <dgm:spPr/>
      <dgm:t>
        <a:bodyPr/>
        <a:lstStyle/>
        <a:p>
          <a:endParaRPr lang="en-US"/>
        </a:p>
      </dgm:t>
    </dgm:pt>
    <dgm:pt modelId="{BBE4BEC4-801C-4BC9-B51E-F0E24C20254B}">
      <dgm:prSet custT="1"/>
      <dgm:spPr>
        <a:solidFill>
          <a:srgbClr val="F6C0B9"/>
        </a:solidFill>
        <a:ln>
          <a:solidFill>
            <a:srgbClr val="FF9E14"/>
          </a:solidFill>
        </a:ln>
      </dgm:spPr>
      <dgm:t>
        <a:bodyPr/>
        <a:lstStyle/>
        <a:p>
          <a:pPr algn="r" rtl="1">
            <a:buNone/>
          </a:pPr>
          <a:r>
            <a:rPr lang="he-IL" sz="1000">
              <a:latin typeface="Calibri" panose="020F0502020204030204" pitchFamily="34" charset="0"/>
              <a:cs typeface="Calibri" panose="020F0502020204030204" pitchFamily="34" charset="0"/>
            </a:rPr>
            <a:t>הימצאות מחלת לב איסכמית בקרב חולי סוכרת</a:t>
          </a:r>
          <a:endParaRPr lang="en-IL" sz="10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1087299A-DB4E-494E-8D80-65C99047DCFC}" type="parTrans" cxnId="{6803C83F-88A2-4ECC-B7A1-921F64F579CB}">
      <dgm:prSet/>
      <dgm:spPr>
        <a:solidFill>
          <a:srgbClr val="FF9E14"/>
        </a:solidFill>
      </dgm:spPr>
      <dgm:t>
        <a:bodyPr/>
        <a:lstStyle/>
        <a:p>
          <a:endParaRPr lang="en-US"/>
        </a:p>
      </dgm:t>
    </dgm:pt>
    <dgm:pt modelId="{C27C5608-1948-42B8-AF5E-CA4A09E5B44F}" type="sibTrans" cxnId="{6803C83F-88A2-4ECC-B7A1-921F64F579CB}">
      <dgm:prSet/>
      <dgm:spPr/>
      <dgm:t>
        <a:bodyPr/>
        <a:lstStyle/>
        <a:p>
          <a:endParaRPr lang="en-US"/>
        </a:p>
      </dgm:t>
    </dgm:pt>
    <dgm:pt modelId="{52FB9E06-04B0-44C1-8175-20A4EF13388C}" type="pres">
      <dgm:prSet presAssocID="{678E6F2C-1836-4238-B720-B247AB1BDE3E}" presName="diagram" presStyleCnt="0">
        <dgm:presLayoutVars>
          <dgm:chPref val="1"/>
          <dgm:dir val="rev"/>
          <dgm:animOne val="branch"/>
          <dgm:animLvl val="lvl"/>
          <dgm:resizeHandles/>
        </dgm:presLayoutVars>
      </dgm:prSet>
      <dgm:spPr/>
    </dgm:pt>
    <dgm:pt modelId="{DE90E2F5-E304-4A06-9977-8E9A510A461F}" type="pres">
      <dgm:prSet presAssocID="{1F332B03-B4FF-48CF-831D-89CB8F8501E9}" presName="root" presStyleCnt="0"/>
      <dgm:spPr/>
    </dgm:pt>
    <dgm:pt modelId="{FA6F7CED-ACFB-4FA8-B823-5605AAE380F3}" type="pres">
      <dgm:prSet presAssocID="{1F332B03-B4FF-48CF-831D-89CB8F8501E9}" presName="rootComposite" presStyleCnt="0"/>
      <dgm:spPr/>
    </dgm:pt>
    <dgm:pt modelId="{67967BE7-BB14-4DC5-9226-B08111DA8F75}" type="pres">
      <dgm:prSet presAssocID="{1F332B03-B4FF-48CF-831D-89CB8F8501E9}" presName="rootText" presStyleLbl="node1" presStyleIdx="0" presStyleCnt="10" custScaleY="109334" custLinFactNeighborY="-19404"/>
      <dgm:spPr/>
    </dgm:pt>
    <dgm:pt modelId="{00EFFA0D-BBFE-4F9C-87E1-9C7FDCD00833}" type="pres">
      <dgm:prSet presAssocID="{1F332B03-B4FF-48CF-831D-89CB8F8501E9}" presName="rootConnector" presStyleLbl="node1" presStyleIdx="0" presStyleCnt="10"/>
      <dgm:spPr/>
    </dgm:pt>
    <dgm:pt modelId="{386ED95C-1F33-4141-B1E1-A988F7D7FB72}" type="pres">
      <dgm:prSet presAssocID="{1F332B03-B4FF-48CF-831D-89CB8F8501E9}" presName="childShape" presStyleCnt="0"/>
      <dgm:spPr/>
    </dgm:pt>
    <dgm:pt modelId="{C9AC1303-7703-44C8-A89B-D26652084C42}" type="pres">
      <dgm:prSet presAssocID="{FC0E8A4F-33C4-4808-B2E8-CF2025009342}" presName="Name13" presStyleLbl="parChTrans1D2" presStyleIdx="0" presStyleCnt="43" custSzX="878400"/>
      <dgm:spPr/>
    </dgm:pt>
    <dgm:pt modelId="{51B81C64-4AD7-4B7D-9719-38828979879D}" type="pres">
      <dgm:prSet presAssocID="{CACB4915-91DC-4197-A910-560EA6DD29D9}" presName="childText" presStyleLbl="bgAcc1" presStyleIdx="0" presStyleCnt="43" custScaleX="114821">
        <dgm:presLayoutVars>
          <dgm:bulletEnabled val="1"/>
        </dgm:presLayoutVars>
      </dgm:prSet>
      <dgm:spPr/>
    </dgm:pt>
    <dgm:pt modelId="{2C5C2F2E-93D4-4831-9D97-512AB72AA38D}" type="pres">
      <dgm:prSet presAssocID="{6D644F43-C3C9-466C-940B-863B2D6A4FC9}" presName="Name13" presStyleLbl="parChTrans1D2" presStyleIdx="1" presStyleCnt="43" custSzX="878400"/>
      <dgm:spPr/>
    </dgm:pt>
    <dgm:pt modelId="{5BCADD05-819A-4A15-8BC0-7DDF5616735A}" type="pres">
      <dgm:prSet presAssocID="{28FE52C2-5204-4687-99B0-935E1ACDA0C2}" presName="childText" presStyleLbl="bgAcc1" presStyleIdx="1" presStyleCnt="43" custScaleX="114821">
        <dgm:presLayoutVars>
          <dgm:bulletEnabled val="1"/>
        </dgm:presLayoutVars>
      </dgm:prSet>
      <dgm:spPr/>
    </dgm:pt>
    <dgm:pt modelId="{D03EC2AD-CB10-44D8-8F76-111C2BDE8DE7}" type="pres">
      <dgm:prSet presAssocID="{CBE60EB6-101E-4B45-B999-9BEE2BF445BF}" presName="Name13" presStyleLbl="parChTrans1D2" presStyleIdx="2" presStyleCnt="43" custSzX="878400"/>
      <dgm:spPr/>
    </dgm:pt>
    <dgm:pt modelId="{8B49D3D8-D5BE-4C94-91DA-EAAC791F136A}" type="pres">
      <dgm:prSet presAssocID="{9054A344-5F3A-4104-B97B-8C7641A590A4}" presName="childText" presStyleLbl="bgAcc1" presStyleIdx="2" presStyleCnt="43" custScaleX="114821">
        <dgm:presLayoutVars>
          <dgm:bulletEnabled val="1"/>
        </dgm:presLayoutVars>
      </dgm:prSet>
      <dgm:spPr/>
    </dgm:pt>
    <dgm:pt modelId="{98E423FB-932D-4B12-B04B-42677D913FA8}" type="pres">
      <dgm:prSet presAssocID="{74DB30C8-3EA7-448F-B6A0-76E2DE1AFFFE}" presName="Name13" presStyleLbl="parChTrans1D2" presStyleIdx="3" presStyleCnt="43" custSzX="878400"/>
      <dgm:spPr/>
    </dgm:pt>
    <dgm:pt modelId="{1614077F-0195-4CA2-AA07-45463D1D26B8}" type="pres">
      <dgm:prSet presAssocID="{34B309D7-DEE4-4446-AC8E-21FEF7AB8707}" presName="childText" presStyleLbl="bgAcc1" presStyleIdx="3" presStyleCnt="43" custScaleX="114821">
        <dgm:presLayoutVars>
          <dgm:bulletEnabled val="1"/>
        </dgm:presLayoutVars>
      </dgm:prSet>
      <dgm:spPr/>
    </dgm:pt>
    <dgm:pt modelId="{B5AC1F3F-897B-4311-8F9C-414D8600B438}" type="pres">
      <dgm:prSet presAssocID="{5890219E-CFB3-42E8-9365-6C4930D8DF33}" presName="root" presStyleCnt="0"/>
      <dgm:spPr/>
    </dgm:pt>
    <dgm:pt modelId="{912301E2-01F0-4E7A-ACCC-F8DC208CFF03}" type="pres">
      <dgm:prSet presAssocID="{5890219E-CFB3-42E8-9365-6C4930D8DF33}" presName="rootComposite" presStyleCnt="0"/>
      <dgm:spPr/>
    </dgm:pt>
    <dgm:pt modelId="{529E0AAC-8A43-4076-8600-F2832A18F8CE}" type="pres">
      <dgm:prSet presAssocID="{5890219E-CFB3-42E8-9365-6C4930D8DF33}" presName="rootText" presStyleLbl="node1" presStyleIdx="1" presStyleCnt="10" custScaleY="109334" custLinFactNeighborY="-19404"/>
      <dgm:spPr/>
    </dgm:pt>
    <dgm:pt modelId="{E80784C4-B12D-45B4-B9DE-9FCDE5F2AE70}" type="pres">
      <dgm:prSet presAssocID="{5890219E-CFB3-42E8-9365-6C4930D8DF33}" presName="rootConnector" presStyleLbl="node1" presStyleIdx="1" presStyleCnt="10"/>
      <dgm:spPr/>
    </dgm:pt>
    <dgm:pt modelId="{DDEF79BC-02FB-42D3-BEC0-3FD79D1961C4}" type="pres">
      <dgm:prSet presAssocID="{5890219E-CFB3-42E8-9365-6C4930D8DF33}" presName="childShape" presStyleCnt="0"/>
      <dgm:spPr/>
    </dgm:pt>
    <dgm:pt modelId="{E3430981-A9C7-447F-8A88-294030B2B6F7}" type="pres">
      <dgm:prSet presAssocID="{8F2048D1-DCEF-4230-A06B-D29BCBC78F87}" presName="Name13" presStyleLbl="parChTrans1D2" presStyleIdx="4" presStyleCnt="43" custSzX="878400"/>
      <dgm:spPr/>
    </dgm:pt>
    <dgm:pt modelId="{01897080-22E1-418D-8985-3038E7E5AC82}" type="pres">
      <dgm:prSet presAssocID="{79237E5A-1D06-4227-B92E-2F8B11B33EA6}" presName="childText" presStyleLbl="bgAcc1" presStyleIdx="4" presStyleCnt="43" custScaleX="114821">
        <dgm:presLayoutVars>
          <dgm:bulletEnabled val="1"/>
        </dgm:presLayoutVars>
      </dgm:prSet>
      <dgm:spPr/>
    </dgm:pt>
    <dgm:pt modelId="{02B785F1-B859-4FB7-9C36-89A95B924BFD}" type="pres">
      <dgm:prSet presAssocID="{8DCF8C34-003C-4E1D-B067-FE09BE717510}" presName="Name13" presStyleLbl="parChTrans1D2" presStyleIdx="5" presStyleCnt="43" custSzX="878400"/>
      <dgm:spPr/>
    </dgm:pt>
    <dgm:pt modelId="{F77BB8D6-A19C-455C-A09F-7DB738CA3B05}" type="pres">
      <dgm:prSet presAssocID="{BBD474DC-1892-41C2-8297-A787A424E0EF}" presName="childText" presStyleLbl="bgAcc1" presStyleIdx="5" presStyleCnt="43" custScaleX="114821">
        <dgm:presLayoutVars>
          <dgm:bulletEnabled val="1"/>
        </dgm:presLayoutVars>
      </dgm:prSet>
      <dgm:spPr/>
    </dgm:pt>
    <dgm:pt modelId="{C25FC495-1558-450E-923A-1B6E342DD9D0}" type="pres">
      <dgm:prSet presAssocID="{A416124B-C618-4BD4-86FE-8B78D0FE4874}" presName="Name13" presStyleLbl="parChTrans1D2" presStyleIdx="6" presStyleCnt="43" custSzX="878400"/>
      <dgm:spPr/>
    </dgm:pt>
    <dgm:pt modelId="{C3244036-00F0-47AC-9111-8A5710CF3E3E}" type="pres">
      <dgm:prSet presAssocID="{E5C72C6A-83B9-4AF4-AEB5-49697178A47A}" presName="childText" presStyleLbl="bgAcc1" presStyleIdx="6" presStyleCnt="43" custScaleX="114821">
        <dgm:presLayoutVars>
          <dgm:bulletEnabled val="1"/>
        </dgm:presLayoutVars>
      </dgm:prSet>
      <dgm:spPr/>
    </dgm:pt>
    <dgm:pt modelId="{8E84954C-4783-4E24-B389-5BACA550DAC4}" type="pres">
      <dgm:prSet presAssocID="{FB22DBF9-2707-4EAB-B0ED-FA4584F77749}" presName="Name13" presStyleLbl="parChTrans1D2" presStyleIdx="7" presStyleCnt="43" custSzX="878400"/>
      <dgm:spPr/>
    </dgm:pt>
    <dgm:pt modelId="{9A0F5F1A-525B-437C-86C7-8C8B028EBE9B}" type="pres">
      <dgm:prSet presAssocID="{57F49452-167D-437A-AA65-8D23E650CBB6}" presName="childText" presStyleLbl="bgAcc1" presStyleIdx="7" presStyleCnt="43" custScaleX="114821" custScaleY="128125">
        <dgm:presLayoutVars>
          <dgm:bulletEnabled val="1"/>
        </dgm:presLayoutVars>
      </dgm:prSet>
      <dgm:spPr/>
    </dgm:pt>
    <dgm:pt modelId="{A92D1D56-AC00-4BAE-A16C-0D2F57764F1D}" type="pres">
      <dgm:prSet presAssocID="{CBA4AE51-5B49-4E9D-9B96-DDE22D33C619}" presName="root" presStyleCnt="0"/>
      <dgm:spPr/>
    </dgm:pt>
    <dgm:pt modelId="{87700BC8-3095-4D9A-9131-3E52707E7907}" type="pres">
      <dgm:prSet presAssocID="{CBA4AE51-5B49-4E9D-9B96-DDE22D33C619}" presName="rootComposite" presStyleCnt="0"/>
      <dgm:spPr/>
    </dgm:pt>
    <dgm:pt modelId="{2E4BE16D-D38C-4D6E-9175-B3C4F126F2EA}" type="pres">
      <dgm:prSet presAssocID="{CBA4AE51-5B49-4E9D-9B96-DDE22D33C619}" presName="rootText" presStyleLbl="node1" presStyleIdx="2" presStyleCnt="10" custScaleY="109334" custLinFactNeighborY="-19404"/>
      <dgm:spPr/>
    </dgm:pt>
    <dgm:pt modelId="{0882CAD2-235E-4B52-84AA-EF1F7E71A106}" type="pres">
      <dgm:prSet presAssocID="{CBA4AE51-5B49-4E9D-9B96-DDE22D33C619}" presName="rootConnector" presStyleLbl="node1" presStyleIdx="2" presStyleCnt="10"/>
      <dgm:spPr/>
    </dgm:pt>
    <dgm:pt modelId="{F01B6043-65EA-4169-B968-F069D8A45183}" type="pres">
      <dgm:prSet presAssocID="{CBA4AE51-5B49-4E9D-9B96-DDE22D33C619}" presName="childShape" presStyleCnt="0"/>
      <dgm:spPr/>
    </dgm:pt>
    <dgm:pt modelId="{973FAA8C-B494-409A-88E1-885D06EB9D4D}" type="pres">
      <dgm:prSet presAssocID="{4346146E-AC22-443E-891F-08B7D7134132}" presName="Name13" presStyleLbl="parChTrans1D2" presStyleIdx="8" presStyleCnt="43" custSzX="878400"/>
      <dgm:spPr/>
    </dgm:pt>
    <dgm:pt modelId="{2A8F7B77-7619-4E2D-856E-6074C48201A9}" type="pres">
      <dgm:prSet presAssocID="{C1DD1D3C-087D-4F8C-8FD7-18A354F6599A}" presName="childText" presStyleLbl="bgAcc1" presStyleIdx="8" presStyleCnt="43" custScaleX="114821">
        <dgm:presLayoutVars>
          <dgm:bulletEnabled val="1"/>
        </dgm:presLayoutVars>
      </dgm:prSet>
      <dgm:spPr/>
    </dgm:pt>
    <dgm:pt modelId="{F84DDA56-9A85-49B5-ADDD-1E8D44AD5D84}" type="pres">
      <dgm:prSet presAssocID="{A9B8E117-BE65-4FC5-9E6A-ADEB28ACC1A1}" presName="Name13" presStyleLbl="parChTrans1D2" presStyleIdx="9" presStyleCnt="43" custSzX="878400"/>
      <dgm:spPr/>
    </dgm:pt>
    <dgm:pt modelId="{B66A6519-F4FE-424C-9DF1-110F626DDFAF}" type="pres">
      <dgm:prSet presAssocID="{87DA464B-B422-497B-AF45-5CFB983FF806}" presName="childText" presStyleLbl="bgAcc1" presStyleIdx="9" presStyleCnt="43" custScaleX="114821">
        <dgm:presLayoutVars>
          <dgm:bulletEnabled val="1"/>
        </dgm:presLayoutVars>
      </dgm:prSet>
      <dgm:spPr/>
    </dgm:pt>
    <dgm:pt modelId="{4501234F-C71E-4465-B5F1-97B2C268FC62}" type="pres">
      <dgm:prSet presAssocID="{81D4B5FD-2598-4492-9471-3B2EACB7A628}" presName="Name13" presStyleLbl="parChTrans1D2" presStyleIdx="10" presStyleCnt="43" custSzX="878400"/>
      <dgm:spPr/>
    </dgm:pt>
    <dgm:pt modelId="{5EB1A8D0-70B9-485D-AF05-72D12BDC8E88}" type="pres">
      <dgm:prSet presAssocID="{4A2EE27F-7D2E-40AA-AA73-3DA75A2D1130}" presName="childText" presStyleLbl="bgAcc1" presStyleIdx="10" presStyleCnt="43" custScaleX="114821">
        <dgm:presLayoutVars>
          <dgm:bulletEnabled val="1"/>
        </dgm:presLayoutVars>
      </dgm:prSet>
      <dgm:spPr/>
    </dgm:pt>
    <dgm:pt modelId="{DC7EDF9A-8025-4AFA-B25F-47998FC3D2E0}" type="pres">
      <dgm:prSet presAssocID="{9865F906-634D-4FB2-90B1-0C845C7F81DA}" presName="Name13" presStyleLbl="parChTrans1D2" presStyleIdx="11" presStyleCnt="43" custSzX="878400"/>
      <dgm:spPr/>
    </dgm:pt>
    <dgm:pt modelId="{A45B8C70-63FD-465E-BD4B-54CB5D584980}" type="pres">
      <dgm:prSet presAssocID="{2D03403F-BB3E-43C8-AA2F-FCCF580836A8}" presName="childText" presStyleLbl="bgAcc1" presStyleIdx="11" presStyleCnt="43" custScaleX="114821">
        <dgm:presLayoutVars>
          <dgm:bulletEnabled val="1"/>
        </dgm:presLayoutVars>
      </dgm:prSet>
      <dgm:spPr/>
    </dgm:pt>
    <dgm:pt modelId="{900AD900-7787-40C1-98B6-FB92FE5791C3}" type="pres">
      <dgm:prSet presAssocID="{23B42BE3-57C3-4117-A968-AE435F16A894}" presName="Name13" presStyleLbl="parChTrans1D2" presStyleIdx="12" presStyleCnt="43" custSzX="878400"/>
      <dgm:spPr/>
    </dgm:pt>
    <dgm:pt modelId="{1C0B89A7-6190-427B-9CA8-0EB62EC7FC5C}" type="pres">
      <dgm:prSet presAssocID="{537255EF-4E5D-42C0-A99A-F7E83134521F}" presName="childText" presStyleLbl="bgAcc1" presStyleIdx="12" presStyleCnt="43" custScaleX="114821">
        <dgm:presLayoutVars>
          <dgm:bulletEnabled val="1"/>
        </dgm:presLayoutVars>
      </dgm:prSet>
      <dgm:spPr/>
    </dgm:pt>
    <dgm:pt modelId="{FA75EA1D-4B11-40BC-8428-ABA2A0A31B7B}" type="pres">
      <dgm:prSet presAssocID="{91A06260-C35B-43C5-8F8F-5816D9DF620B}" presName="Name13" presStyleLbl="parChTrans1D2" presStyleIdx="13" presStyleCnt="43" custSzX="878400"/>
      <dgm:spPr/>
    </dgm:pt>
    <dgm:pt modelId="{721B7F2C-2AD3-4155-A102-61E9537841FB}" type="pres">
      <dgm:prSet presAssocID="{A5DA283A-1F2D-4F0C-8B17-C9B3D705EB68}" presName="childText" presStyleLbl="bgAcc1" presStyleIdx="13" presStyleCnt="43" custScaleX="114821">
        <dgm:presLayoutVars>
          <dgm:bulletEnabled val="1"/>
        </dgm:presLayoutVars>
      </dgm:prSet>
      <dgm:spPr/>
    </dgm:pt>
    <dgm:pt modelId="{01B06303-4338-4C3B-9CB6-25DF9EC8F7CB}" type="pres">
      <dgm:prSet presAssocID="{6D2996AF-BA41-43FD-BB9F-C07A75BA71C2}" presName="Name13" presStyleLbl="parChTrans1D2" presStyleIdx="14" presStyleCnt="43" custSzX="878400"/>
      <dgm:spPr/>
    </dgm:pt>
    <dgm:pt modelId="{06006435-CC15-4443-8695-F942C541F2F0}" type="pres">
      <dgm:prSet presAssocID="{80CCE78B-35CF-4E5C-BC14-3EDA8D5F41D8}" presName="childText" presStyleLbl="bgAcc1" presStyleIdx="14" presStyleCnt="43" custScaleX="114821">
        <dgm:presLayoutVars>
          <dgm:bulletEnabled val="1"/>
        </dgm:presLayoutVars>
      </dgm:prSet>
      <dgm:spPr/>
    </dgm:pt>
    <dgm:pt modelId="{C1311046-5C07-4BEC-8810-4871B562E80E}" type="pres">
      <dgm:prSet presAssocID="{50ACFD06-2237-41E4-BBA8-6345438FCA51}" presName="root" presStyleCnt="0"/>
      <dgm:spPr/>
    </dgm:pt>
    <dgm:pt modelId="{BA01F6B8-F6E9-4B1D-B15F-7A389305A5DE}" type="pres">
      <dgm:prSet presAssocID="{50ACFD06-2237-41E4-BBA8-6345438FCA51}" presName="rootComposite" presStyleCnt="0"/>
      <dgm:spPr/>
    </dgm:pt>
    <dgm:pt modelId="{4593DEEB-714F-424F-AF40-6ED7E2531544}" type="pres">
      <dgm:prSet presAssocID="{50ACFD06-2237-41E4-BBA8-6345438FCA51}" presName="rootText" presStyleLbl="node1" presStyleIdx="3" presStyleCnt="10" custLinFactNeighborY="-19404"/>
      <dgm:spPr/>
    </dgm:pt>
    <dgm:pt modelId="{58C41916-A6AD-4C62-B2CD-EB4E5D82C2D3}" type="pres">
      <dgm:prSet presAssocID="{50ACFD06-2237-41E4-BBA8-6345438FCA51}" presName="rootConnector" presStyleLbl="node1" presStyleIdx="3" presStyleCnt="10"/>
      <dgm:spPr/>
    </dgm:pt>
    <dgm:pt modelId="{818AE31A-A5E5-4791-83C8-B0EDCF62DC4D}" type="pres">
      <dgm:prSet presAssocID="{50ACFD06-2237-41E4-BBA8-6345438FCA51}" presName="childShape" presStyleCnt="0"/>
      <dgm:spPr/>
    </dgm:pt>
    <dgm:pt modelId="{3775F786-4F15-4284-AD33-5B331FF8CB9B}" type="pres">
      <dgm:prSet presAssocID="{1B68610D-1EBA-4345-95D2-F2748148F734}" presName="Name13" presStyleLbl="parChTrans1D2" presStyleIdx="15" presStyleCnt="43" custSzX="878400"/>
      <dgm:spPr/>
    </dgm:pt>
    <dgm:pt modelId="{FB58DEE3-A91E-4B74-9B9C-FE3ADA374D35}" type="pres">
      <dgm:prSet presAssocID="{947394BD-C12B-4323-829D-635E8C3A1CFA}" presName="childText" presStyleLbl="bgAcc1" presStyleIdx="15" presStyleCnt="43" custScaleX="114821">
        <dgm:presLayoutVars>
          <dgm:bulletEnabled val="1"/>
        </dgm:presLayoutVars>
      </dgm:prSet>
      <dgm:spPr/>
    </dgm:pt>
    <dgm:pt modelId="{E7D89B3A-00B5-490F-8B99-E24CAD797A28}" type="pres">
      <dgm:prSet presAssocID="{78221DF7-F1C3-4C16-9771-FDDE46F94B3C}" presName="Name13" presStyleLbl="parChTrans1D2" presStyleIdx="16" presStyleCnt="43" custSzX="878400"/>
      <dgm:spPr/>
    </dgm:pt>
    <dgm:pt modelId="{8E0729C6-5BA8-495B-9CE4-BB15C34DD9D3}" type="pres">
      <dgm:prSet presAssocID="{DFECBE03-4BE8-48F2-B476-23AAFF8AFBE2}" presName="childText" presStyleLbl="bgAcc1" presStyleIdx="16" presStyleCnt="43" custScaleX="114821">
        <dgm:presLayoutVars>
          <dgm:bulletEnabled val="1"/>
        </dgm:presLayoutVars>
      </dgm:prSet>
      <dgm:spPr/>
    </dgm:pt>
    <dgm:pt modelId="{F575164B-CFAB-4B91-B04B-731B305505FF}" type="pres">
      <dgm:prSet presAssocID="{EAB25BBC-97F0-473C-918D-9A84665E5E8D}" presName="Name13" presStyleLbl="parChTrans1D2" presStyleIdx="17" presStyleCnt="43" custSzX="878400"/>
      <dgm:spPr/>
    </dgm:pt>
    <dgm:pt modelId="{BD75EBF8-D164-4EE8-880C-210887AF61C1}" type="pres">
      <dgm:prSet presAssocID="{1AE82341-A073-489E-B79E-F7ECF2950528}" presName="childText" presStyleLbl="bgAcc1" presStyleIdx="17" presStyleCnt="43" custScaleX="114821">
        <dgm:presLayoutVars>
          <dgm:bulletEnabled val="1"/>
        </dgm:presLayoutVars>
      </dgm:prSet>
      <dgm:spPr/>
    </dgm:pt>
    <dgm:pt modelId="{919EE3BA-7F37-4E5C-B049-529281D69290}" type="pres">
      <dgm:prSet presAssocID="{E8A7E075-63AC-46BC-8D3A-34926A2E4DF9}" presName="root" presStyleCnt="0"/>
      <dgm:spPr/>
    </dgm:pt>
    <dgm:pt modelId="{72357AF4-3463-40B1-9523-BFA9F4B784CA}" type="pres">
      <dgm:prSet presAssocID="{E8A7E075-63AC-46BC-8D3A-34926A2E4DF9}" presName="rootComposite" presStyleCnt="0"/>
      <dgm:spPr/>
    </dgm:pt>
    <dgm:pt modelId="{B5B9ADFE-F828-4642-9B88-02B8E86656CC}" type="pres">
      <dgm:prSet presAssocID="{E8A7E075-63AC-46BC-8D3A-34926A2E4DF9}" presName="rootText" presStyleLbl="node1" presStyleIdx="4" presStyleCnt="10" custScaleY="109334" custLinFactNeighborY="-19404"/>
      <dgm:spPr/>
    </dgm:pt>
    <dgm:pt modelId="{B991FA8B-6AE3-414C-8F83-BF562110FCD5}" type="pres">
      <dgm:prSet presAssocID="{E8A7E075-63AC-46BC-8D3A-34926A2E4DF9}" presName="rootConnector" presStyleLbl="node1" presStyleIdx="4" presStyleCnt="10"/>
      <dgm:spPr/>
    </dgm:pt>
    <dgm:pt modelId="{866DCE77-CFC8-4230-B35B-885EF4536ABB}" type="pres">
      <dgm:prSet presAssocID="{E8A7E075-63AC-46BC-8D3A-34926A2E4DF9}" presName="childShape" presStyleCnt="0"/>
      <dgm:spPr/>
    </dgm:pt>
    <dgm:pt modelId="{B24F421E-125A-4171-B8A6-9CC6E2E92FD7}" type="pres">
      <dgm:prSet presAssocID="{F139F57F-19B6-4B0D-B0CF-E609C7985D50}" presName="Name13" presStyleLbl="parChTrans1D2" presStyleIdx="18" presStyleCnt="43" custSzX="878400"/>
      <dgm:spPr/>
    </dgm:pt>
    <dgm:pt modelId="{92740B61-066E-4DDB-A827-E29BC2FD36D4}" type="pres">
      <dgm:prSet presAssocID="{8D82B678-E472-4EBB-A10F-C0868212A93A}" presName="childText" presStyleLbl="bgAcc1" presStyleIdx="18" presStyleCnt="43" custScaleX="114821" custScaleY="215431">
        <dgm:presLayoutVars>
          <dgm:bulletEnabled val="1"/>
        </dgm:presLayoutVars>
      </dgm:prSet>
      <dgm:spPr/>
    </dgm:pt>
    <dgm:pt modelId="{0C13D6FD-149A-41E7-9810-AB175CE8073D}" type="pres">
      <dgm:prSet presAssocID="{8DB788B6-3658-4C02-BEDD-2361D37A3EF4}" presName="Name13" presStyleLbl="parChTrans1D2" presStyleIdx="19" presStyleCnt="43" custSzX="878400"/>
      <dgm:spPr/>
    </dgm:pt>
    <dgm:pt modelId="{CF0326BB-EA00-4B0C-977C-8060547BF7BA}" type="pres">
      <dgm:prSet presAssocID="{3B00B6D5-439E-4595-8C0A-1E3DCE34F0D4}" presName="childText" presStyleLbl="bgAcc1" presStyleIdx="19" presStyleCnt="43" custScaleX="114821">
        <dgm:presLayoutVars>
          <dgm:bulletEnabled val="1"/>
        </dgm:presLayoutVars>
      </dgm:prSet>
      <dgm:spPr/>
    </dgm:pt>
    <dgm:pt modelId="{0DD9486B-8BF7-4CF6-A6D7-30BB977CD75E}" type="pres">
      <dgm:prSet presAssocID="{753E9863-5488-4EFE-9D2A-DE0FAF7A345A}" presName="root" presStyleCnt="0"/>
      <dgm:spPr/>
    </dgm:pt>
    <dgm:pt modelId="{FA228D70-1DEB-4C88-9F4C-138F3A4169AB}" type="pres">
      <dgm:prSet presAssocID="{753E9863-5488-4EFE-9D2A-DE0FAF7A345A}" presName="rootComposite" presStyleCnt="0"/>
      <dgm:spPr/>
    </dgm:pt>
    <dgm:pt modelId="{BCDA0F33-555D-40B5-9FDA-5147D1C222F3}" type="pres">
      <dgm:prSet presAssocID="{753E9863-5488-4EFE-9D2A-DE0FAF7A345A}" presName="rootText" presStyleLbl="node1" presStyleIdx="5" presStyleCnt="10" custScaleY="109334" custLinFactNeighborY="-19404"/>
      <dgm:spPr/>
    </dgm:pt>
    <dgm:pt modelId="{8E111E59-EC97-4808-A336-1B6789B6CE7A}" type="pres">
      <dgm:prSet presAssocID="{753E9863-5488-4EFE-9D2A-DE0FAF7A345A}" presName="rootConnector" presStyleLbl="node1" presStyleIdx="5" presStyleCnt="10"/>
      <dgm:spPr/>
    </dgm:pt>
    <dgm:pt modelId="{6626C1D0-589F-408B-AF25-87851CA1F87D}" type="pres">
      <dgm:prSet presAssocID="{753E9863-5488-4EFE-9D2A-DE0FAF7A345A}" presName="childShape" presStyleCnt="0"/>
      <dgm:spPr/>
    </dgm:pt>
    <dgm:pt modelId="{D95DD9B5-FC38-4256-BC86-F091CB6468F1}" type="pres">
      <dgm:prSet presAssocID="{4A352267-12CB-495D-89B6-F85CBC5F8B31}" presName="Name13" presStyleLbl="parChTrans1D2" presStyleIdx="20" presStyleCnt="43" custSzX="878404"/>
      <dgm:spPr/>
    </dgm:pt>
    <dgm:pt modelId="{7562AD78-FBF2-4B5B-AC66-D0511CAA87A8}" type="pres">
      <dgm:prSet presAssocID="{E470799A-0CAF-4103-B673-F84B9F874B16}" presName="childText" presStyleLbl="bgAcc1" presStyleIdx="20" presStyleCnt="43" custScaleX="114821" custScaleY="129835">
        <dgm:presLayoutVars>
          <dgm:bulletEnabled val="1"/>
        </dgm:presLayoutVars>
      </dgm:prSet>
      <dgm:spPr/>
    </dgm:pt>
    <dgm:pt modelId="{34B79261-091C-4D6C-80FB-142B3FC0E946}" type="pres">
      <dgm:prSet presAssocID="{DD742058-9C4F-45E5-8CE0-1B8B250B674F}" presName="Name13" presStyleLbl="parChTrans1D2" presStyleIdx="21" presStyleCnt="43" custSzX="878400"/>
      <dgm:spPr/>
    </dgm:pt>
    <dgm:pt modelId="{638D4250-C778-43D8-B9C2-EC76FF44FB2C}" type="pres">
      <dgm:prSet presAssocID="{CAE17B5F-2383-4D04-850B-48C2B02BE119}" presName="childText" presStyleLbl="bgAcc1" presStyleIdx="21" presStyleCnt="43" custScaleX="114821">
        <dgm:presLayoutVars>
          <dgm:bulletEnabled val="1"/>
        </dgm:presLayoutVars>
      </dgm:prSet>
      <dgm:spPr/>
    </dgm:pt>
    <dgm:pt modelId="{9340C0EF-E220-45F4-BD54-998AD5E23557}" type="pres">
      <dgm:prSet presAssocID="{021A01A4-1E45-4128-AC0E-2AA307A77D85}" presName="Name13" presStyleLbl="parChTrans1D2" presStyleIdx="22" presStyleCnt="43" custSzX="878406"/>
      <dgm:spPr/>
    </dgm:pt>
    <dgm:pt modelId="{BD2F38C1-E582-46AA-88F8-99CD1A1AD731}" type="pres">
      <dgm:prSet presAssocID="{CEA8194E-7E42-44E0-8EBE-C83B9B1918CD}" presName="childText" presStyleLbl="bgAcc1" presStyleIdx="22" presStyleCnt="43" custScaleX="114821" custScaleY="129012">
        <dgm:presLayoutVars>
          <dgm:bulletEnabled val="1"/>
        </dgm:presLayoutVars>
      </dgm:prSet>
      <dgm:spPr/>
    </dgm:pt>
    <dgm:pt modelId="{EBA9B901-D020-4336-9687-960A2AD0CC6B}" type="pres">
      <dgm:prSet presAssocID="{542DAFB4-784E-41E9-83BC-B8EAA312EBA7}" presName="Name13" presStyleLbl="parChTrans1D2" presStyleIdx="23" presStyleCnt="43"/>
      <dgm:spPr/>
    </dgm:pt>
    <dgm:pt modelId="{CA922CE1-FE32-4D46-A0B4-CB66F5BB7182}" type="pres">
      <dgm:prSet presAssocID="{C9E1D3A2-2695-45CC-9810-322E65BEC55B}" presName="childText" presStyleLbl="bgAcc1" presStyleIdx="23" presStyleCnt="43" custScaleX="115086" custScaleY="141714">
        <dgm:presLayoutVars>
          <dgm:bulletEnabled val="1"/>
        </dgm:presLayoutVars>
      </dgm:prSet>
      <dgm:spPr/>
    </dgm:pt>
    <dgm:pt modelId="{FB13C9ED-96E6-439F-8626-99990F04D504}" type="pres">
      <dgm:prSet presAssocID="{0776536B-4030-42FF-9FDD-2A40F22EE765}" presName="root" presStyleCnt="0"/>
      <dgm:spPr/>
    </dgm:pt>
    <dgm:pt modelId="{17E24784-A4AB-4B11-9DA5-6A78908FEBC0}" type="pres">
      <dgm:prSet presAssocID="{0776536B-4030-42FF-9FDD-2A40F22EE765}" presName="rootComposite" presStyleCnt="0"/>
      <dgm:spPr/>
    </dgm:pt>
    <dgm:pt modelId="{C97A7F90-2345-4233-9C7A-452681BF2BE8}" type="pres">
      <dgm:prSet presAssocID="{0776536B-4030-42FF-9FDD-2A40F22EE765}" presName="rootText" presStyleLbl="node1" presStyleIdx="6" presStyleCnt="10" custScaleY="109334" custLinFactNeighborY="-19404"/>
      <dgm:spPr/>
    </dgm:pt>
    <dgm:pt modelId="{411C2BC7-1F5F-4C9B-A0C4-96B211148030}" type="pres">
      <dgm:prSet presAssocID="{0776536B-4030-42FF-9FDD-2A40F22EE765}" presName="rootConnector" presStyleLbl="node1" presStyleIdx="6" presStyleCnt="10"/>
      <dgm:spPr/>
    </dgm:pt>
    <dgm:pt modelId="{D740F17F-06D6-4C21-8060-241EF38DB4E3}" type="pres">
      <dgm:prSet presAssocID="{0776536B-4030-42FF-9FDD-2A40F22EE765}" presName="childShape" presStyleCnt="0"/>
      <dgm:spPr/>
    </dgm:pt>
    <dgm:pt modelId="{CC7A1124-AED0-4857-9767-568DE4614A4D}" type="pres">
      <dgm:prSet presAssocID="{6531D737-24B9-4C83-8E1C-B4D41001C55C}" presName="Name13" presStyleLbl="parChTrans1D2" presStyleIdx="24" presStyleCnt="43" custSzX="878400"/>
      <dgm:spPr/>
    </dgm:pt>
    <dgm:pt modelId="{875E5DD7-0091-43E2-98AA-1B1245FB4BAB}" type="pres">
      <dgm:prSet presAssocID="{A5C0423B-FC7C-461B-969E-A5509ACCF98E}" presName="childText" presStyleLbl="bgAcc1" presStyleIdx="24" presStyleCnt="43" custScaleX="114821">
        <dgm:presLayoutVars>
          <dgm:bulletEnabled val="1"/>
        </dgm:presLayoutVars>
      </dgm:prSet>
      <dgm:spPr/>
    </dgm:pt>
    <dgm:pt modelId="{414A8500-841A-416C-9203-D6984D4D1ED2}" type="pres">
      <dgm:prSet presAssocID="{1E375361-EB0C-4AFD-B1F5-5A1F6E25056A}" presName="Name13" presStyleLbl="parChTrans1D2" presStyleIdx="25" presStyleCnt="43" custSzX="878400"/>
      <dgm:spPr/>
    </dgm:pt>
    <dgm:pt modelId="{0477371A-BD86-4343-8332-4E7FCD1325B9}" type="pres">
      <dgm:prSet presAssocID="{AC61D716-8471-41E2-B6E0-7262C72E2628}" presName="childText" presStyleLbl="bgAcc1" presStyleIdx="25" presStyleCnt="43" custScaleX="114821" custScaleY="246338">
        <dgm:presLayoutVars>
          <dgm:bulletEnabled val="1"/>
        </dgm:presLayoutVars>
      </dgm:prSet>
      <dgm:spPr/>
    </dgm:pt>
    <dgm:pt modelId="{47C00AB9-EE5A-49A7-920F-BAC793D2EB49}" type="pres">
      <dgm:prSet presAssocID="{DC20125D-9709-4385-BBB9-0915F91BA865}" presName="Name13" presStyleLbl="parChTrans1D2" presStyleIdx="26" presStyleCnt="43" custSzX="878400"/>
      <dgm:spPr/>
    </dgm:pt>
    <dgm:pt modelId="{B5AA3C98-8F0D-4937-B117-F51789403FC6}" type="pres">
      <dgm:prSet presAssocID="{68E28C08-8849-4711-8B7B-9BFFA57D1DB0}" presName="childText" presStyleLbl="bgAcc1" presStyleIdx="26" presStyleCnt="43" custScaleX="114821">
        <dgm:presLayoutVars>
          <dgm:bulletEnabled val="1"/>
        </dgm:presLayoutVars>
      </dgm:prSet>
      <dgm:spPr/>
    </dgm:pt>
    <dgm:pt modelId="{79F7F948-05F5-451D-8D27-F940F23B8E03}" type="pres">
      <dgm:prSet presAssocID="{F2404D21-4305-4EB6-9360-C3DBA2203466}" presName="Name13" presStyleLbl="parChTrans1D2" presStyleIdx="27" presStyleCnt="43" custSzX="878400"/>
      <dgm:spPr/>
    </dgm:pt>
    <dgm:pt modelId="{DE2E21F8-CBD4-426B-ACDA-6FB363C0531A}" type="pres">
      <dgm:prSet presAssocID="{E8758E84-39ED-4A79-9E2A-DC7BE42A11A3}" presName="childText" presStyleLbl="bgAcc1" presStyleIdx="27" presStyleCnt="43" custScaleX="114821" custScaleY="188676">
        <dgm:presLayoutVars>
          <dgm:bulletEnabled val="1"/>
        </dgm:presLayoutVars>
      </dgm:prSet>
      <dgm:spPr/>
    </dgm:pt>
    <dgm:pt modelId="{FD31C9F1-5F2A-4012-97C5-746F8B83B80B}" type="pres">
      <dgm:prSet presAssocID="{7726992E-B5CE-4BE1-94F9-DD3F3911A833}" presName="Name13" presStyleLbl="parChTrans1D2" presStyleIdx="28" presStyleCnt="43"/>
      <dgm:spPr/>
    </dgm:pt>
    <dgm:pt modelId="{B78FAD6D-CDA1-4DAF-8E38-08273D0F6DCB}" type="pres">
      <dgm:prSet presAssocID="{A5F029FA-E0D4-43E4-872D-BCCA6A3FEEB1}" presName="childText" presStyleLbl="bgAcc1" presStyleIdx="28" presStyleCnt="43" custScaleX="115086" custScaleY="158872">
        <dgm:presLayoutVars>
          <dgm:bulletEnabled val="1"/>
        </dgm:presLayoutVars>
      </dgm:prSet>
      <dgm:spPr/>
    </dgm:pt>
    <dgm:pt modelId="{1653B052-76FA-44A8-BD7F-CDF2BE4ED8FB}" type="pres">
      <dgm:prSet presAssocID="{1087299A-DB4E-494E-8D80-65C99047DCFC}" presName="Name13" presStyleLbl="parChTrans1D2" presStyleIdx="29" presStyleCnt="43"/>
      <dgm:spPr/>
    </dgm:pt>
    <dgm:pt modelId="{889A9EF4-90E4-44CA-99A2-F8A3969D1C51}" type="pres">
      <dgm:prSet presAssocID="{BBE4BEC4-801C-4BC9-B51E-F0E24C20254B}" presName="childText" presStyleLbl="bgAcc1" presStyleIdx="29" presStyleCnt="43" custScaleX="115086" custScaleY="97029">
        <dgm:presLayoutVars>
          <dgm:bulletEnabled val="1"/>
        </dgm:presLayoutVars>
      </dgm:prSet>
      <dgm:spPr/>
    </dgm:pt>
    <dgm:pt modelId="{63496566-81E0-42FF-B666-D85803F71AC1}" type="pres">
      <dgm:prSet presAssocID="{37ACD300-F7BD-42AA-A54C-55E3B6A4992B}" presName="Name13" presStyleLbl="parChTrans1D2" presStyleIdx="30" presStyleCnt="43" custSzX="878400"/>
      <dgm:spPr/>
    </dgm:pt>
    <dgm:pt modelId="{4CD0D031-778E-473C-BDF6-ECB4F7569428}" type="pres">
      <dgm:prSet presAssocID="{819E8F02-CFAC-4877-96B8-53B0C40B506E}" presName="childText" presStyleLbl="bgAcc1" presStyleIdx="30" presStyleCnt="43" custScaleX="114821" custScaleY="91215">
        <dgm:presLayoutVars>
          <dgm:bulletEnabled val="1"/>
        </dgm:presLayoutVars>
      </dgm:prSet>
      <dgm:spPr/>
    </dgm:pt>
    <dgm:pt modelId="{5614DECA-6F6D-4FC8-AD16-B5FE3C2048CA}" type="pres">
      <dgm:prSet presAssocID="{AAE7AD7C-50DE-43A0-B496-5B731805D0D5}" presName="root" presStyleCnt="0"/>
      <dgm:spPr/>
    </dgm:pt>
    <dgm:pt modelId="{B946C718-9683-4FA9-9605-FEB6F897D7C1}" type="pres">
      <dgm:prSet presAssocID="{AAE7AD7C-50DE-43A0-B496-5B731805D0D5}" presName="rootComposite" presStyleCnt="0"/>
      <dgm:spPr/>
    </dgm:pt>
    <dgm:pt modelId="{564DA9C3-3F60-4A67-A0D7-6C5CFAC1867B}" type="pres">
      <dgm:prSet presAssocID="{AAE7AD7C-50DE-43A0-B496-5B731805D0D5}" presName="rootText" presStyleLbl="node1" presStyleIdx="7" presStyleCnt="10" custLinFactNeighborY="-19404"/>
      <dgm:spPr/>
    </dgm:pt>
    <dgm:pt modelId="{5651E425-8AFB-4A3C-9CD1-13F6D72DD785}" type="pres">
      <dgm:prSet presAssocID="{AAE7AD7C-50DE-43A0-B496-5B731805D0D5}" presName="rootConnector" presStyleLbl="node1" presStyleIdx="7" presStyleCnt="10"/>
      <dgm:spPr/>
    </dgm:pt>
    <dgm:pt modelId="{A7880A6D-E349-4C2D-8512-0948BCE4D5AC}" type="pres">
      <dgm:prSet presAssocID="{AAE7AD7C-50DE-43A0-B496-5B731805D0D5}" presName="childShape" presStyleCnt="0"/>
      <dgm:spPr/>
    </dgm:pt>
    <dgm:pt modelId="{3DC976D9-91C2-4AE6-81A0-8A9476B71547}" type="pres">
      <dgm:prSet presAssocID="{CC77398F-BF8D-4663-85BB-53D35AD38F07}" presName="Name13" presStyleLbl="parChTrans1D2" presStyleIdx="31" presStyleCnt="43" custSzX="878405"/>
      <dgm:spPr/>
    </dgm:pt>
    <dgm:pt modelId="{3E3048F0-53FE-4920-8BB8-A8B3F74D76AD}" type="pres">
      <dgm:prSet presAssocID="{F5231960-B525-4583-A57C-87CF1E3195B6}" presName="childText" presStyleLbl="bgAcc1" presStyleIdx="31" presStyleCnt="43" custScaleX="114821" custScaleY="158156">
        <dgm:presLayoutVars>
          <dgm:bulletEnabled val="1"/>
        </dgm:presLayoutVars>
      </dgm:prSet>
      <dgm:spPr/>
    </dgm:pt>
    <dgm:pt modelId="{D7AEB4BF-FF00-489A-AEDF-7F09B1FD05ED}" type="pres">
      <dgm:prSet presAssocID="{7FD661CA-AF24-4719-936F-31D62B23301A}" presName="Name13" presStyleLbl="parChTrans1D2" presStyleIdx="32" presStyleCnt="43" custSzX="878405"/>
      <dgm:spPr/>
    </dgm:pt>
    <dgm:pt modelId="{67C9A1C8-428C-436F-BDC6-B0BC90BCF77C}" type="pres">
      <dgm:prSet presAssocID="{9D435119-7AC5-4B8C-AB41-7FB67790E0C2}" presName="childText" presStyleLbl="bgAcc1" presStyleIdx="32" presStyleCnt="43" custScaleX="114821" custScaleY="161602">
        <dgm:presLayoutVars>
          <dgm:bulletEnabled val="1"/>
        </dgm:presLayoutVars>
      </dgm:prSet>
      <dgm:spPr/>
    </dgm:pt>
    <dgm:pt modelId="{864CFE09-C04A-4966-8534-C19C60237526}" type="pres">
      <dgm:prSet presAssocID="{9CB4A8B6-83EB-4358-B0C7-E713B042C8B0}" presName="Name13" presStyleLbl="parChTrans1D2" presStyleIdx="33" presStyleCnt="43" custSzX="878400"/>
      <dgm:spPr/>
    </dgm:pt>
    <dgm:pt modelId="{A6AF59F7-9D74-48FC-9199-097833F8EB8D}" type="pres">
      <dgm:prSet presAssocID="{097C3889-652A-48BF-9D07-2D883FE7ADA2}" presName="childText" presStyleLbl="bgAcc1" presStyleIdx="33" presStyleCnt="43" custScaleX="114821" custScaleY="143479">
        <dgm:presLayoutVars>
          <dgm:bulletEnabled val="1"/>
        </dgm:presLayoutVars>
      </dgm:prSet>
      <dgm:spPr/>
    </dgm:pt>
    <dgm:pt modelId="{40A2C62A-2115-4EE5-8847-431E9049E3F7}" type="pres">
      <dgm:prSet presAssocID="{6643CA26-D022-48F8-B677-E4686AB4A89B}" presName="Name13" presStyleLbl="parChTrans1D2" presStyleIdx="34" presStyleCnt="43" custSzX="878400"/>
      <dgm:spPr/>
    </dgm:pt>
    <dgm:pt modelId="{2B032DB1-858A-4A7F-948A-AB218AF1B8F5}" type="pres">
      <dgm:prSet presAssocID="{D9D4A89B-F416-4498-860F-0AA946AA843C}" presName="childText" presStyleLbl="bgAcc1" presStyleIdx="34" presStyleCnt="43" custScaleX="114821" custScaleY="215295">
        <dgm:presLayoutVars>
          <dgm:bulletEnabled val="1"/>
        </dgm:presLayoutVars>
      </dgm:prSet>
      <dgm:spPr/>
    </dgm:pt>
    <dgm:pt modelId="{AA17ADE3-95E8-48B9-A0C6-68C3F5BE77F0}" type="pres">
      <dgm:prSet presAssocID="{048173D5-151E-401E-975B-9466FEFF3F39}" presName="root" presStyleCnt="0"/>
      <dgm:spPr/>
    </dgm:pt>
    <dgm:pt modelId="{96E57142-E144-4552-AD89-5E94EE1FB029}" type="pres">
      <dgm:prSet presAssocID="{048173D5-151E-401E-975B-9466FEFF3F39}" presName="rootComposite" presStyleCnt="0"/>
      <dgm:spPr/>
    </dgm:pt>
    <dgm:pt modelId="{094030B1-BB97-4C0C-B051-1DF33E0DDD8F}" type="pres">
      <dgm:prSet presAssocID="{048173D5-151E-401E-975B-9466FEFF3F39}" presName="rootText" presStyleLbl="node1" presStyleIdx="8" presStyleCnt="10" custScaleY="109334" custLinFactNeighborY="-19404"/>
      <dgm:spPr/>
    </dgm:pt>
    <dgm:pt modelId="{1F071A6D-AEE1-413E-A84C-1986D1A2493C}" type="pres">
      <dgm:prSet presAssocID="{048173D5-151E-401E-975B-9466FEFF3F39}" presName="rootConnector" presStyleLbl="node1" presStyleIdx="8" presStyleCnt="10"/>
      <dgm:spPr/>
    </dgm:pt>
    <dgm:pt modelId="{58A3758C-DBBF-4AD4-A74A-F6B0C4A05F32}" type="pres">
      <dgm:prSet presAssocID="{048173D5-151E-401E-975B-9466FEFF3F39}" presName="childShape" presStyleCnt="0"/>
      <dgm:spPr/>
    </dgm:pt>
    <dgm:pt modelId="{061397FE-BBEF-4A4E-AC94-F96791B3B741}" type="pres">
      <dgm:prSet presAssocID="{3BD6FC78-9E01-4C4B-9C4B-79EFBFD9DFCC}" presName="Name13" presStyleLbl="parChTrans1D2" presStyleIdx="35" presStyleCnt="43" custSzX="878400"/>
      <dgm:spPr/>
    </dgm:pt>
    <dgm:pt modelId="{F4306883-3049-4870-9AA0-B052737220D8}" type="pres">
      <dgm:prSet presAssocID="{64CEEA46-60E7-40D2-86C1-6DA9F78D8E2A}" presName="childText" presStyleLbl="bgAcc1" presStyleIdx="35" presStyleCnt="43" custScaleX="114821">
        <dgm:presLayoutVars>
          <dgm:bulletEnabled val="1"/>
        </dgm:presLayoutVars>
      </dgm:prSet>
      <dgm:spPr/>
    </dgm:pt>
    <dgm:pt modelId="{A282B863-153C-4253-87EC-FBBFB6BE6D60}" type="pres">
      <dgm:prSet presAssocID="{11FABF05-2305-4644-99A4-E26CE398E870}" presName="Name13" presStyleLbl="parChTrans1D2" presStyleIdx="36" presStyleCnt="43" custSzX="878400"/>
      <dgm:spPr/>
    </dgm:pt>
    <dgm:pt modelId="{69FDE662-12E0-48BB-9601-A7BCBB0C5926}" type="pres">
      <dgm:prSet presAssocID="{90D0CA3B-E9F7-4E28-AC3E-BF3B7FF8E8A9}" presName="childText" presStyleLbl="bgAcc1" presStyleIdx="36" presStyleCnt="43" custScaleX="114821">
        <dgm:presLayoutVars>
          <dgm:bulletEnabled val="1"/>
        </dgm:presLayoutVars>
      </dgm:prSet>
      <dgm:spPr/>
    </dgm:pt>
    <dgm:pt modelId="{30E20B0E-46C7-4769-9944-7A25DEDD5439}" type="pres">
      <dgm:prSet presAssocID="{05952647-E59F-410F-86CE-FDFAB8858C5B}" presName="Name13" presStyleLbl="parChTrans1D2" presStyleIdx="37" presStyleCnt="43" custSzX="878400"/>
      <dgm:spPr/>
    </dgm:pt>
    <dgm:pt modelId="{0A36C95E-82B4-4912-A9B5-95FA80AFAC6C}" type="pres">
      <dgm:prSet presAssocID="{C3C0EF05-3D8A-401A-9C5A-59943B9BE92E}" presName="childText" presStyleLbl="bgAcc1" presStyleIdx="37" presStyleCnt="43" custScaleX="114821">
        <dgm:presLayoutVars>
          <dgm:bulletEnabled val="1"/>
        </dgm:presLayoutVars>
      </dgm:prSet>
      <dgm:spPr/>
    </dgm:pt>
    <dgm:pt modelId="{269C21A7-D187-423D-9574-49EE6A0036D4}" type="pres">
      <dgm:prSet presAssocID="{31A3992D-F172-41C4-BF62-475F70CCF762}" presName="Name13" presStyleLbl="parChTrans1D2" presStyleIdx="38" presStyleCnt="43" custSzX="878400"/>
      <dgm:spPr/>
    </dgm:pt>
    <dgm:pt modelId="{D75F5588-F95E-46D2-B454-41E1691ABEE8}" type="pres">
      <dgm:prSet presAssocID="{EF475C57-64C5-4954-B489-B0137AB05BD0}" presName="childText" presStyleLbl="bgAcc1" presStyleIdx="38" presStyleCnt="43" custScaleX="114821" custScaleY="123001">
        <dgm:presLayoutVars>
          <dgm:bulletEnabled val="1"/>
        </dgm:presLayoutVars>
      </dgm:prSet>
      <dgm:spPr/>
    </dgm:pt>
    <dgm:pt modelId="{F89B12FB-2348-4CF8-AEB3-E3F044F96054}" type="pres">
      <dgm:prSet presAssocID="{1437B253-7E3F-43D4-85D0-CF7F19AFEE69}" presName="Name13" presStyleLbl="parChTrans1D2" presStyleIdx="39" presStyleCnt="43" custSzX="878400"/>
      <dgm:spPr/>
    </dgm:pt>
    <dgm:pt modelId="{38B6CEB9-90D1-4E28-98E6-5337C731133C}" type="pres">
      <dgm:prSet presAssocID="{2C497F63-3E74-49BA-8BF2-AF518929B449}" presName="childText" presStyleLbl="bgAcc1" presStyleIdx="39" presStyleCnt="43" custScaleX="114821" custScaleY="137436">
        <dgm:presLayoutVars>
          <dgm:bulletEnabled val="1"/>
        </dgm:presLayoutVars>
      </dgm:prSet>
      <dgm:spPr/>
    </dgm:pt>
    <dgm:pt modelId="{9D1D0205-89B9-4FED-8560-90D0BA4BFEEE}" type="pres">
      <dgm:prSet presAssocID="{7416F5A1-D53F-4F94-BD70-10D912252285}" presName="Name13" presStyleLbl="parChTrans1D2" presStyleIdx="40" presStyleCnt="43" custSzX="878400"/>
      <dgm:spPr/>
    </dgm:pt>
    <dgm:pt modelId="{FB749A39-DB53-44A9-9C33-56E948773C2D}" type="pres">
      <dgm:prSet presAssocID="{A8E61DC2-59A4-46C5-8BF4-90A7A2830DEA}" presName="childText" presStyleLbl="bgAcc1" presStyleIdx="40" presStyleCnt="43" custScaleX="114821">
        <dgm:presLayoutVars>
          <dgm:bulletEnabled val="1"/>
        </dgm:presLayoutVars>
      </dgm:prSet>
      <dgm:spPr/>
    </dgm:pt>
    <dgm:pt modelId="{FEE11290-4627-47E7-9C3B-047549A713B9}" type="pres">
      <dgm:prSet presAssocID="{47E294ED-B7FD-474E-9700-D2EAF91AFD61}" presName="root" presStyleCnt="0"/>
      <dgm:spPr/>
    </dgm:pt>
    <dgm:pt modelId="{F601A92E-1331-4ADC-8101-59E4596F6414}" type="pres">
      <dgm:prSet presAssocID="{47E294ED-B7FD-474E-9700-D2EAF91AFD61}" presName="rootComposite" presStyleCnt="0"/>
      <dgm:spPr/>
    </dgm:pt>
    <dgm:pt modelId="{65CAA123-F57F-4CE5-B569-24B5BF2D2B14}" type="pres">
      <dgm:prSet presAssocID="{47E294ED-B7FD-474E-9700-D2EAF91AFD61}" presName="rootText" presStyleLbl="node1" presStyleIdx="9" presStyleCnt="10" custScaleX="100163" custScaleY="109269" custLinFactNeighborX="9335" custLinFactNeighborY="-16292"/>
      <dgm:spPr/>
    </dgm:pt>
    <dgm:pt modelId="{9BB5F0E7-1501-4CEB-9FB4-D06C4C62396A}" type="pres">
      <dgm:prSet presAssocID="{47E294ED-B7FD-474E-9700-D2EAF91AFD61}" presName="rootConnector" presStyleLbl="node1" presStyleIdx="9" presStyleCnt="10"/>
      <dgm:spPr/>
    </dgm:pt>
    <dgm:pt modelId="{CBFD8CD6-7EC4-41D0-9A5D-E1637FBE0EB0}" type="pres">
      <dgm:prSet presAssocID="{47E294ED-B7FD-474E-9700-D2EAF91AFD61}" presName="childShape" presStyleCnt="0"/>
      <dgm:spPr/>
    </dgm:pt>
    <dgm:pt modelId="{337988C9-919A-4149-9416-E1E4892FB751}" type="pres">
      <dgm:prSet presAssocID="{3CE4A30E-2BA9-4292-91C4-A3F33A81B9EA}" presName="Name13" presStyleLbl="parChTrans1D2" presStyleIdx="41" presStyleCnt="43" custSzX="878400"/>
      <dgm:spPr/>
    </dgm:pt>
    <dgm:pt modelId="{82C94B48-1A21-492E-9407-7328FD66B87C}" type="pres">
      <dgm:prSet presAssocID="{C993773B-F7FF-4F20-ACCD-34978AFACBBE}" presName="childText" presStyleLbl="bgAcc1" presStyleIdx="41" presStyleCnt="43" custScaleX="114821" custLinFactNeighborX="13295" custLinFactNeighborY="-1401">
        <dgm:presLayoutVars>
          <dgm:bulletEnabled val="1"/>
        </dgm:presLayoutVars>
      </dgm:prSet>
      <dgm:spPr/>
    </dgm:pt>
    <dgm:pt modelId="{D0A174C0-63D4-45B0-A6D2-8577ABFEDE7A}" type="pres">
      <dgm:prSet presAssocID="{B8A25FE7-0E80-47C9-93FF-7EB36D376196}" presName="Name13" presStyleLbl="parChTrans1D2" presStyleIdx="42" presStyleCnt="43" custSzX="878400"/>
      <dgm:spPr/>
    </dgm:pt>
    <dgm:pt modelId="{96900303-C22E-453A-A51A-F0CD93532284}" type="pres">
      <dgm:prSet presAssocID="{5A9A3E9C-D729-4CED-B4D5-99A8B5526410}" presName="childText" presStyleLbl="bgAcc1" presStyleIdx="42" presStyleCnt="43" custScaleX="114821" custLinFactNeighborX="13295" custLinFactNeighborY="-1401">
        <dgm:presLayoutVars>
          <dgm:bulletEnabled val="1"/>
        </dgm:presLayoutVars>
      </dgm:prSet>
      <dgm:spPr/>
    </dgm:pt>
  </dgm:ptLst>
  <dgm:cxnLst>
    <dgm:cxn modelId="{1B02AD03-6A95-43F5-AE8F-E21DD352CF57}" type="presOf" srcId="{80CCE78B-35CF-4E5C-BC14-3EDA8D5F41D8}" destId="{06006435-CC15-4443-8695-F942C541F2F0}" srcOrd="0" destOrd="0" presId="urn:microsoft.com/office/officeart/2005/8/layout/hierarchy3"/>
    <dgm:cxn modelId="{625FBF06-25A9-4617-BB6C-4E09A77B0D73}" type="presOf" srcId="{1AE82341-A073-489E-B79E-F7ECF2950528}" destId="{BD75EBF8-D164-4EE8-880C-210887AF61C1}" srcOrd="0" destOrd="0" presId="urn:microsoft.com/office/officeart/2005/8/layout/hierarchy3"/>
    <dgm:cxn modelId="{B6502007-07AE-4FA8-BAB6-FC7BCBE77790}" type="presOf" srcId="{A5C0423B-FC7C-461B-969E-A5509ACCF98E}" destId="{875E5DD7-0091-43E2-98AA-1B1245FB4BAB}" srcOrd="0" destOrd="0" presId="urn:microsoft.com/office/officeart/2005/8/layout/hierarchy3"/>
    <dgm:cxn modelId="{7DB48D08-3494-420B-AB7A-BD63E205926F}" srcId="{CBA4AE51-5B49-4E9D-9B96-DDE22D33C619}" destId="{A5DA283A-1F2D-4F0C-8B17-C9B3D705EB68}" srcOrd="5" destOrd="0" parTransId="{91A06260-C35B-43C5-8F8F-5816D9DF620B}" sibTransId="{A47C16B1-4B0F-48FD-84ED-3FE198F517B4}"/>
    <dgm:cxn modelId="{5E050409-0A6C-4182-ADAD-2F6B87454C0B}" type="presOf" srcId="{9054A344-5F3A-4104-B97B-8C7641A590A4}" destId="{8B49D3D8-D5BE-4C94-91DA-EAAC791F136A}" srcOrd="0" destOrd="0" presId="urn:microsoft.com/office/officeart/2005/8/layout/hierarchy3"/>
    <dgm:cxn modelId="{5AC3F209-09B5-48E9-BA90-AA86EF36D1E5}" type="presOf" srcId="{E8A7E075-63AC-46BC-8D3A-34926A2E4DF9}" destId="{B5B9ADFE-F828-4642-9B88-02B8E86656CC}" srcOrd="0" destOrd="0" presId="urn:microsoft.com/office/officeart/2005/8/layout/hierarchy3"/>
    <dgm:cxn modelId="{A984030D-7C8B-4FC8-AE65-3726E31D3CF4}" srcId="{0776536B-4030-42FF-9FDD-2A40F22EE765}" destId="{68E28C08-8849-4711-8B7B-9BFFA57D1DB0}" srcOrd="2" destOrd="0" parTransId="{DC20125D-9709-4385-BBB9-0915F91BA865}" sibTransId="{9A9B2CA6-4258-4663-8736-9A585B103F19}"/>
    <dgm:cxn modelId="{B0111610-4E99-4627-B326-823C47E05254}" type="presOf" srcId="{AC61D716-8471-41E2-B6E0-7262C72E2628}" destId="{0477371A-BD86-4343-8332-4E7FCD1325B9}" srcOrd="0" destOrd="0" presId="urn:microsoft.com/office/officeart/2005/8/layout/hierarchy3"/>
    <dgm:cxn modelId="{90AB3114-76B1-4D56-A1CF-E1B457C5B9A2}" type="presOf" srcId="{FB22DBF9-2707-4EAB-B0ED-FA4584F77749}" destId="{8E84954C-4783-4E24-B389-5BACA550DAC4}" srcOrd="0" destOrd="0" presId="urn:microsoft.com/office/officeart/2005/8/layout/hierarchy3"/>
    <dgm:cxn modelId="{E877E715-22C5-49A0-BCC7-1D55EF1787DC}" type="presOf" srcId="{C3C0EF05-3D8A-401A-9C5A-59943B9BE92E}" destId="{0A36C95E-82B4-4912-A9B5-95FA80AFAC6C}" srcOrd="0" destOrd="0" presId="urn:microsoft.com/office/officeart/2005/8/layout/hierarchy3"/>
    <dgm:cxn modelId="{A9E3BB16-1358-4ECD-9F0C-A6AE02036FDD}" type="presOf" srcId="{50ACFD06-2237-41E4-BBA8-6345438FCA51}" destId="{4593DEEB-714F-424F-AF40-6ED7E2531544}" srcOrd="0" destOrd="0" presId="urn:microsoft.com/office/officeart/2005/8/layout/hierarchy3"/>
    <dgm:cxn modelId="{8C8CE016-7289-40EF-8E85-A1B594EC6349}" type="presOf" srcId="{6643CA26-D022-48F8-B677-E4686AB4A89B}" destId="{40A2C62A-2115-4EE5-8847-431E9049E3F7}" srcOrd="0" destOrd="0" presId="urn:microsoft.com/office/officeart/2005/8/layout/hierarchy3"/>
    <dgm:cxn modelId="{28169C17-7160-49BF-9B24-33124CFBDDC0}" srcId="{1F332B03-B4FF-48CF-831D-89CB8F8501E9}" destId="{9054A344-5F3A-4104-B97B-8C7641A590A4}" srcOrd="2" destOrd="0" parTransId="{CBE60EB6-101E-4B45-B999-9BEE2BF445BF}" sibTransId="{1488DBFF-3739-4CE1-AB09-D92E071C7229}"/>
    <dgm:cxn modelId="{F0AFB617-96AB-4A72-884D-64C91440A1E0}" type="presOf" srcId="{9CB4A8B6-83EB-4358-B0C7-E713B042C8B0}" destId="{864CFE09-C04A-4966-8534-C19C60237526}" srcOrd="0" destOrd="0" presId="urn:microsoft.com/office/officeart/2005/8/layout/hierarchy3"/>
    <dgm:cxn modelId="{9C0D5318-8ADC-4E2E-ADAB-31FE493137AE}" type="presOf" srcId="{2C497F63-3E74-49BA-8BF2-AF518929B449}" destId="{38B6CEB9-90D1-4E28-98E6-5337C731133C}" srcOrd="0" destOrd="0" presId="urn:microsoft.com/office/officeart/2005/8/layout/hierarchy3"/>
    <dgm:cxn modelId="{2F5D161A-A02F-4BB8-901B-BE5839D9C260}" srcId="{753E9863-5488-4EFE-9D2A-DE0FAF7A345A}" destId="{CEA8194E-7E42-44E0-8EBE-C83B9B1918CD}" srcOrd="2" destOrd="0" parTransId="{021A01A4-1E45-4128-AC0E-2AA307A77D85}" sibTransId="{ACA65F0D-09FB-45A9-9277-C18F0A0FE37E}"/>
    <dgm:cxn modelId="{0B3DEF1E-F64B-4A8A-BC14-42133E5885FF}" type="presOf" srcId="{0776536B-4030-42FF-9FDD-2A40F22EE765}" destId="{411C2BC7-1F5F-4C9B-A0C4-96B211148030}" srcOrd="1" destOrd="0" presId="urn:microsoft.com/office/officeart/2005/8/layout/hierarchy3"/>
    <dgm:cxn modelId="{E2CD1B1F-2BEC-46AF-9508-0AAAE420C42E}" srcId="{5890219E-CFB3-42E8-9365-6C4930D8DF33}" destId="{79237E5A-1D06-4227-B92E-2F8B11B33EA6}" srcOrd="0" destOrd="0" parTransId="{8F2048D1-DCEF-4230-A06B-D29BCBC78F87}" sibTransId="{FC5F70C0-060B-4368-8493-C3629688DF48}"/>
    <dgm:cxn modelId="{26734E1F-4336-4988-9D98-10553F852831}" type="presOf" srcId="{D9D4A89B-F416-4498-860F-0AA946AA843C}" destId="{2B032DB1-858A-4A7F-948A-AB218AF1B8F5}" srcOrd="0" destOrd="0" presId="urn:microsoft.com/office/officeart/2005/8/layout/hierarchy3"/>
    <dgm:cxn modelId="{6158B421-74EA-4907-923C-D21CFC1563A5}" srcId="{048173D5-151E-401E-975B-9466FEFF3F39}" destId="{C3C0EF05-3D8A-401A-9C5A-59943B9BE92E}" srcOrd="2" destOrd="0" parTransId="{05952647-E59F-410F-86CE-FDFAB8858C5B}" sibTransId="{C2382B38-154D-4FC4-B831-BCD53AF6F576}"/>
    <dgm:cxn modelId="{4F3E0F22-D424-4BC8-B734-E0DED590B8EB}" type="presOf" srcId="{1087299A-DB4E-494E-8D80-65C99047DCFC}" destId="{1653B052-76FA-44A8-BD7F-CDF2BE4ED8FB}" srcOrd="0" destOrd="0" presId="urn:microsoft.com/office/officeart/2005/8/layout/hierarchy3"/>
    <dgm:cxn modelId="{0C0CB322-2818-4738-9068-6A6E34247455}" type="presOf" srcId="{048173D5-151E-401E-975B-9466FEFF3F39}" destId="{094030B1-BB97-4C0C-B051-1DF33E0DDD8F}" srcOrd="0" destOrd="0" presId="urn:microsoft.com/office/officeart/2005/8/layout/hierarchy3"/>
    <dgm:cxn modelId="{11807E23-5712-4E38-B109-3ED54B0237DD}" srcId="{678E6F2C-1836-4238-B720-B247AB1BDE3E}" destId="{048173D5-151E-401E-975B-9466FEFF3F39}" srcOrd="8" destOrd="0" parTransId="{CDA6B354-9259-4A02-A07A-B8D4EDABB3F4}" sibTransId="{5CBD4A40-95BF-49F8-AAA1-EAFBCCCA165D}"/>
    <dgm:cxn modelId="{58B6F825-2F4E-4A65-A2D7-04928D33D3CA}" srcId="{678E6F2C-1836-4238-B720-B247AB1BDE3E}" destId="{1F332B03-B4FF-48CF-831D-89CB8F8501E9}" srcOrd="0" destOrd="0" parTransId="{97DBE2E6-6AFE-44DF-B058-C4C332305D52}" sibTransId="{F3B5BE49-9977-4202-A6E8-C426D7DC19E2}"/>
    <dgm:cxn modelId="{BC72BF26-BF8B-4246-B7F1-3E82C0B0785D}" type="presOf" srcId="{753E9863-5488-4EFE-9D2A-DE0FAF7A345A}" destId="{8E111E59-EC97-4808-A336-1B6789B6CE7A}" srcOrd="1" destOrd="0" presId="urn:microsoft.com/office/officeart/2005/8/layout/hierarchy3"/>
    <dgm:cxn modelId="{04E98F27-3B03-4444-8BD8-F55DEF4E63A5}" type="presOf" srcId="{1437B253-7E3F-43D4-85D0-CF7F19AFEE69}" destId="{F89B12FB-2348-4CF8-AEB3-E3F044F96054}" srcOrd="0" destOrd="0" presId="urn:microsoft.com/office/officeart/2005/8/layout/hierarchy3"/>
    <dgm:cxn modelId="{4C68B62C-83DD-4E51-AF43-F7BD79BF60CA}" type="presOf" srcId="{5890219E-CFB3-42E8-9365-6C4930D8DF33}" destId="{E80784C4-B12D-45B4-B9DE-9FCDE5F2AE70}" srcOrd="1" destOrd="0" presId="urn:microsoft.com/office/officeart/2005/8/layout/hierarchy3"/>
    <dgm:cxn modelId="{4E845A2D-AED8-4820-A599-98D71F77659E}" type="presOf" srcId="{47E294ED-B7FD-474E-9700-D2EAF91AFD61}" destId="{9BB5F0E7-1501-4CEB-9FB4-D06C4C62396A}" srcOrd="1" destOrd="0" presId="urn:microsoft.com/office/officeart/2005/8/layout/hierarchy3"/>
    <dgm:cxn modelId="{37FCB92D-3586-4CC5-8FAB-9ACBD75836F1}" srcId="{AAE7AD7C-50DE-43A0-B496-5B731805D0D5}" destId="{D9D4A89B-F416-4498-860F-0AA946AA843C}" srcOrd="3" destOrd="0" parTransId="{6643CA26-D022-48F8-B677-E4686AB4A89B}" sibTransId="{7D4E6FB8-656D-4FA2-83E6-008E077146EA}"/>
    <dgm:cxn modelId="{B8D6AA31-A701-4529-B18A-C3CABCCFD2AD}" srcId="{5890219E-CFB3-42E8-9365-6C4930D8DF33}" destId="{E5C72C6A-83B9-4AF4-AEB5-49697178A47A}" srcOrd="2" destOrd="0" parTransId="{A416124B-C618-4BD4-86FE-8B78D0FE4874}" sibTransId="{EB7615D2-275B-4E5C-9B25-8DFF7F6C0693}"/>
    <dgm:cxn modelId="{5306E131-A896-4017-9ED7-EED651FBFB91}" srcId="{1F332B03-B4FF-48CF-831D-89CB8F8501E9}" destId="{CACB4915-91DC-4197-A910-560EA6DD29D9}" srcOrd="0" destOrd="0" parTransId="{FC0E8A4F-33C4-4808-B2E8-CF2025009342}" sibTransId="{7CCFB2A1-1695-4D52-964E-3D3E40391BCB}"/>
    <dgm:cxn modelId="{ACB05B33-0E1A-4EFC-8AA8-AD394C4900B9}" type="presOf" srcId="{2D03403F-BB3E-43C8-AA2F-FCCF580836A8}" destId="{A45B8C70-63FD-465E-BD4B-54CB5D584980}" srcOrd="0" destOrd="0" presId="urn:microsoft.com/office/officeart/2005/8/layout/hierarchy3"/>
    <dgm:cxn modelId="{D490DD33-A3DA-4AFE-9F92-3E960CB3BAA1}" type="presOf" srcId="{819E8F02-CFAC-4877-96B8-53B0C40B506E}" destId="{4CD0D031-778E-473C-BDF6-ECB4F7569428}" srcOrd="0" destOrd="0" presId="urn:microsoft.com/office/officeart/2005/8/layout/hierarchy3"/>
    <dgm:cxn modelId="{5B6AF534-E2D3-465C-AC4D-7021C1169B6D}" type="presOf" srcId="{678E6F2C-1836-4238-B720-B247AB1BDE3E}" destId="{52FB9E06-04B0-44C1-8175-20A4EF13388C}" srcOrd="0" destOrd="0" presId="urn:microsoft.com/office/officeart/2005/8/layout/hierarchy3"/>
    <dgm:cxn modelId="{37DCFD36-D9DC-4985-B107-FAEBFD7B0C06}" type="presOf" srcId="{A8E61DC2-59A4-46C5-8BF4-90A7A2830DEA}" destId="{FB749A39-DB53-44A9-9C33-56E948773C2D}" srcOrd="0" destOrd="0" presId="urn:microsoft.com/office/officeart/2005/8/layout/hierarchy3"/>
    <dgm:cxn modelId="{94DBF137-3A67-4A7B-8F8B-E7807E0AAA5F}" srcId="{678E6F2C-1836-4238-B720-B247AB1BDE3E}" destId="{E8A7E075-63AC-46BC-8D3A-34926A2E4DF9}" srcOrd="4" destOrd="0" parTransId="{01D6398F-6403-439A-8E0D-1003D2847B58}" sibTransId="{75BBAEBE-0C85-4392-BAAD-A0CFBB1E279D}"/>
    <dgm:cxn modelId="{5C261E39-48CA-4DAC-94EB-48D41BCF4C40}" srcId="{CBA4AE51-5B49-4E9D-9B96-DDE22D33C619}" destId="{2D03403F-BB3E-43C8-AA2F-FCCF580836A8}" srcOrd="3" destOrd="0" parTransId="{9865F906-634D-4FB2-90B1-0C845C7F81DA}" sibTransId="{996AEEFD-07D4-4D0F-82E9-016290E61975}"/>
    <dgm:cxn modelId="{96C27839-5E9B-44EF-9C68-1B87DC45144A}" type="presOf" srcId="{CBE60EB6-101E-4B45-B999-9BEE2BF445BF}" destId="{D03EC2AD-CB10-44D8-8F76-111C2BDE8DE7}" srcOrd="0" destOrd="0" presId="urn:microsoft.com/office/officeart/2005/8/layout/hierarchy3"/>
    <dgm:cxn modelId="{6817AD39-94A5-417A-B834-60C7DA2B7033}" srcId="{50ACFD06-2237-41E4-BBA8-6345438FCA51}" destId="{1AE82341-A073-489E-B79E-F7ECF2950528}" srcOrd="2" destOrd="0" parTransId="{EAB25BBC-97F0-473C-918D-9A84665E5E8D}" sibTransId="{79E6FDC3-FE43-4C52-870A-9D9BB2C7EB9D}"/>
    <dgm:cxn modelId="{1807143D-63FF-407C-B30F-2092DC59BCCD}" srcId="{753E9863-5488-4EFE-9D2A-DE0FAF7A345A}" destId="{E470799A-0CAF-4103-B673-F84B9F874B16}" srcOrd="0" destOrd="0" parTransId="{4A352267-12CB-495D-89B6-F85CBC5F8B31}" sibTransId="{AB508968-D27E-4D53-BC52-2330691C6A39}"/>
    <dgm:cxn modelId="{F80ECB3E-32B1-495C-AF9C-7C855900A814}" srcId="{47E294ED-B7FD-474E-9700-D2EAF91AFD61}" destId="{5A9A3E9C-D729-4CED-B4D5-99A8B5526410}" srcOrd="1" destOrd="0" parTransId="{B8A25FE7-0E80-47C9-93FF-7EB36D376196}" sibTransId="{4B67BAE6-FBDE-4507-A998-03429FA2BE19}"/>
    <dgm:cxn modelId="{6803C83F-88A2-4ECC-B7A1-921F64F579CB}" srcId="{0776536B-4030-42FF-9FDD-2A40F22EE765}" destId="{BBE4BEC4-801C-4BC9-B51E-F0E24C20254B}" srcOrd="5" destOrd="0" parTransId="{1087299A-DB4E-494E-8D80-65C99047DCFC}" sibTransId="{C27C5608-1948-42B8-AF5E-CA4A09E5B44F}"/>
    <dgm:cxn modelId="{2CF6E45B-1639-4615-9CA8-B12124F4553A}" type="presOf" srcId="{31A3992D-F172-41C4-BF62-475F70CCF762}" destId="{269C21A7-D187-423D-9574-49EE6A0036D4}" srcOrd="0" destOrd="0" presId="urn:microsoft.com/office/officeart/2005/8/layout/hierarchy3"/>
    <dgm:cxn modelId="{8FCE755D-3582-4BFA-9544-030959361E06}" srcId="{CBA4AE51-5B49-4E9D-9B96-DDE22D33C619}" destId="{537255EF-4E5D-42C0-A99A-F7E83134521F}" srcOrd="4" destOrd="0" parTransId="{23B42BE3-57C3-4117-A968-AE435F16A894}" sibTransId="{E97F64D2-81F8-458C-BECA-4FF27D5EDA15}"/>
    <dgm:cxn modelId="{0099775D-1FD8-4289-89F4-8F70DA4C6F17}" type="presOf" srcId="{DFECBE03-4BE8-48F2-B476-23AAFF8AFBE2}" destId="{8E0729C6-5BA8-495B-9CE4-BB15C34DD9D3}" srcOrd="0" destOrd="0" presId="urn:microsoft.com/office/officeart/2005/8/layout/hierarchy3"/>
    <dgm:cxn modelId="{D79E9C60-C838-4B16-8290-D58A9DB05AE2}" type="presOf" srcId="{A416124B-C618-4BD4-86FE-8B78D0FE4874}" destId="{C25FC495-1558-450E-923A-1B6E342DD9D0}" srcOrd="0" destOrd="0" presId="urn:microsoft.com/office/officeart/2005/8/layout/hierarchy3"/>
    <dgm:cxn modelId="{EBAB3943-A36D-46DC-AE2F-24A039B72FAB}" type="presOf" srcId="{F5231960-B525-4583-A57C-87CF1E3195B6}" destId="{3E3048F0-53FE-4920-8BB8-A8B3F74D76AD}" srcOrd="0" destOrd="0" presId="urn:microsoft.com/office/officeart/2005/8/layout/hierarchy3"/>
    <dgm:cxn modelId="{E55AA463-86A3-432B-B51F-09E4BA8272F5}" srcId="{E8A7E075-63AC-46BC-8D3A-34926A2E4DF9}" destId="{3B00B6D5-439E-4595-8C0A-1E3DCE34F0D4}" srcOrd="1" destOrd="0" parTransId="{8DB788B6-3658-4C02-BEDD-2361D37A3EF4}" sibTransId="{99E7EB71-55F0-43B5-9407-C2B3565E2450}"/>
    <dgm:cxn modelId="{CB4FFF43-727A-43E7-B75F-47B14D08F468}" type="presOf" srcId="{C1DD1D3C-087D-4F8C-8FD7-18A354F6599A}" destId="{2A8F7B77-7619-4E2D-856E-6074C48201A9}" srcOrd="0" destOrd="0" presId="urn:microsoft.com/office/officeart/2005/8/layout/hierarchy3"/>
    <dgm:cxn modelId="{A74CB666-40E9-4671-BD27-ACD764248D8A}" srcId="{678E6F2C-1836-4238-B720-B247AB1BDE3E}" destId="{0776536B-4030-42FF-9FDD-2A40F22EE765}" srcOrd="6" destOrd="0" parTransId="{5C3997D1-2E9E-4346-8F45-67D4610FEBFA}" sibTransId="{CC3C1492-B259-47BB-9C5D-0D2C68BE3AFD}"/>
    <dgm:cxn modelId="{A0097567-B670-46C9-91F0-1CB501779877}" type="presOf" srcId="{C993773B-F7FF-4F20-ACCD-34978AFACBBE}" destId="{82C94B48-1A21-492E-9407-7328FD66B87C}" srcOrd="0" destOrd="0" presId="urn:microsoft.com/office/officeart/2005/8/layout/hierarchy3"/>
    <dgm:cxn modelId="{41574A68-6CD3-4930-9FFE-E1C53E147F0B}" type="presOf" srcId="{1F332B03-B4FF-48CF-831D-89CB8F8501E9}" destId="{00EFFA0D-BBFE-4F9C-87E1-9C7FDCD00833}" srcOrd="1" destOrd="0" presId="urn:microsoft.com/office/officeart/2005/8/layout/hierarchy3"/>
    <dgm:cxn modelId="{474A8E68-B692-4AB2-B024-08196DA1ABE9}" srcId="{50ACFD06-2237-41E4-BBA8-6345438FCA51}" destId="{947394BD-C12B-4323-829D-635E8C3A1CFA}" srcOrd="0" destOrd="0" parTransId="{1B68610D-1EBA-4345-95D2-F2748148F734}" sibTransId="{0FA4F200-9ABE-4CF3-8127-854996C98BCF}"/>
    <dgm:cxn modelId="{FFCE9C49-1C13-47EC-BA7E-94C2DD0A7D6C}" type="presOf" srcId="{79237E5A-1D06-4227-B92E-2F8B11B33EA6}" destId="{01897080-22E1-418D-8985-3038E7E5AC82}" srcOrd="0" destOrd="0" presId="urn:microsoft.com/office/officeart/2005/8/layout/hierarchy3"/>
    <dgm:cxn modelId="{8D3E386A-26F7-464B-A6EC-E19807930CCB}" srcId="{0776536B-4030-42FF-9FDD-2A40F22EE765}" destId="{E8758E84-39ED-4A79-9E2A-DC7BE42A11A3}" srcOrd="3" destOrd="0" parTransId="{F2404D21-4305-4EB6-9360-C3DBA2203466}" sibTransId="{D4A16D81-01FB-405E-B8E4-F92CBDB51858}"/>
    <dgm:cxn modelId="{F8BC6A4B-5718-45BB-BB76-2E568464F6ED}" type="presOf" srcId="{6D2996AF-BA41-43FD-BB9F-C07A75BA71C2}" destId="{01B06303-4338-4C3B-9CB6-25DF9EC8F7CB}" srcOrd="0" destOrd="0" presId="urn:microsoft.com/office/officeart/2005/8/layout/hierarchy3"/>
    <dgm:cxn modelId="{FFF3B44B-AC11-4283-9C7A-7A793A3A8B5E}" type="presOf" srcId="{87DA464B-B422-497B-AF45-5CFB983FF806}" destId="{B66A6519-F4FE-424C-9DF1-110F626DDFAF}" srcOrd="0" destOrd="0" presId="urn:microsoft.com/office/officeart/2005/8/layout/hierarchy3"/>
    <dgm:cxn modelId="{DFE9336C-AA7E-4503-BF11-8B51130274D9}" type="presOf" srcId="{91A06260-C35B-43C5-8F8F-5816D9DF620B}" destId="{FA75EA1D-4B11-40BC-8428-ABA2A0A31B7B}" srcOrd="0" destOrd="0" presId="urn:microsoft.com/office/officeart/2005/8/layout/hierarchy3"/>
    <dgm:cxn modelId="{9F69CC4C-3D52-4F4B-9AEC-1D0DC3E64ADF}" type="presOf" srcId="{47E294ED-B7FD-474E-9700-D2EAF91AFD61}" destId="{65CAA123-F57F-4CE5-B569-24B5BF2D2B14}" srcOrd="0" destOrd="0" presId="urn:microsoft.com/office/officeart/2005/8/layout/hierarchy3"/>
    <dgm:cxn modelId="{64A4B96D-7764-49DA-ACE3-0EBD30FFD205}" type="presOf" srcId="{DC20125D-9709-4385-BBB9-0915F91BA865}" destId="{47C00AB9-EE5A-49A7-920F-BAC793D2EB49}" srcOrd="0" destOrd="0" presId="urn:microsoft.com/office/officeart/2005/8/layout/hierarchy3"/>
    <dgm:cxn modelId="{5C0AC14D-0367-468A-A648-EA695FA163CB}" type="presOf" srcId="{A5DA283A-1F2D-4F0C-8B17-C9B3D705EB68}" destId="{721B7F2C-2AD3-4155-A102-61E9537841FB}" srcOrd="0" destOrd="0" presId="urn:microsoft.com/office/officeart/2005/8/layout/hierarchy3"/>
    <dgm:cxn modelId="{9AC88C70-C9FB-45A5-B3BE-E0E861C5EDCB}" type="presOf" srcId="{3BD6FC78-9E01-4C4B-9C4B-79EFBFD9DFCC}" destId="{061397FE-BBEF-4A4E-AC94-F96791B3B741}" srcOrd="0" destOrd="0" presId="urn:microsoft.com/office/officeart/2005/8/layout/hierarchy3"/>
    <dgm:cxn modelId="{ECFB3A73-E9A7-4A89-BB9B-11806C3B7AC0}" type="presOf" srcId="{4A352267-12CB-495D-89B6-F85CBC5F8B31}" destId="{D95DD9B5-FC38-4256-BC86-F091CB6468F1}" srcOrd="0" destOrd="0" presId="urn:microsoft.com/office/officeart/2005/8/layout/hierarchy3"/>
    <dgm:cxn modelId="{3ACF6573-3051-40D8-B720-18769202DCE1}" type="presOf" srcId="{CAE17B5F-2383-4D04-850B-48C2B02BE119}" destId="{638D4250-C778-43D8-B9C2-EC76FF44FB2C}" srcOrd="0" destOrd="0" presId="urn:microsoft.com/office/officeart/2005/8/layout/hierarchy3"/>
    <dgm:cxn modelId="{13307253-0FD1-49F2-A58D-2CB3F1CDE276}" type="presOf" srcId="{3CE4A30E-2BA9-4292-91C4-A3F33A81B9EA}" destId="{337988C9-919A-4149-9416-E1E4892FB751}" srcOrd="0" destOrd="0" presId="urn:microsoft.com/office/officeart/2005/8/layout/hierarchy3"/>
    <dgm:cxn modelId="{FC0DA953-DE53-4860-9898-1F74376D7782}" type="presOf" srcId="{8DCF8C34-003C-4E1D-B067-FE09BE717510}" destId="{02B785F1-B859-4FB7-9C36-89A95B924BFD}" srcOrd="0" destOrd="0" presId="urn:microsoft.com/office/officeart/2005/8/layout/hierarchy3"/>
    <dgm:cxn modelId="{61FBE473-C875-4305-B8B4-A5D8E8324BAF}" type="presOf" srcId="{DD742058-9C4F-45E5-8CE0-1B8B250B674F}" destId="{34B79261-091C-4D6C-80FB-142B3FC0E946}" srcOrd="0" destOrd="0" presId="urn:microsoft.com/office/officeart/2005/8/layout/hierarchy3"/>
    <dgm:cxn modelId="{F4246F55-90A5-4C39-AC6A-015410E5AB44}" srcId="{048173D5-151E-401E-975B-9466FEFF3F39}" destId="{EF475C57-64C5-4954-B489-B0137AB05BD0}" srcOrd="3" destOrd="0" parTransId="{31A3992D-F172-41C4-BF62-475F70CCF762}" sibTransId="{56D12707-0041-4002-A5E1-D6A024BCFF0E}"/>
    <dgm:cxn modelId="{E424C975-B1EF-4FE5-A833-F7F5510AD8D3}" type="presOf" srcId="{05952647-E59F-410F-86CE-FDFAB8858C5B}" destId="{30E20B0E-46C7-4769-9944-7A25DEDD5439}" srcOrd="0" destOrd="0" presId="urn:microsoft.com/office/officeart/2005/8/layout/hierarchy3"/>
    <dgm:cxn modelId="{936AF976-CABF-4D9D-A3C5-EDB2624BF2AE}" type="presOf" srcId="{CC77398F-BF8D-4663-85BB-53D35AD38F07}" destId="{3DC976D9-91C2-4AE6-81A0-8A9476B71547}" srcOrd="0" destOrd="0" presId="urn:microsoft.com/office/officeart/2005/8/layout/hierarchy3"/>
    <dgm:cxn modelId="{09154357-2C27-4CC2-8586-945480D2F71C}" srcId="{048173D5-151E-401E-975B-9466FEFF3F39}" destId="{90D0CA3B-E9F7-4E28-AC3E-BF3B7FF8E8A9}" srcOrd="1" destOrd="0" parTransId="{11FABF05-2305-4644-99A4-E26CE398E870}" sibTransId="{9712F924-2D53-4234-87A3-ED74B9CAF7D0}"/>
    <dgm:cxn modelId="{7782B757-0063-4B84-B3E3-68514D2F6136}" srcId="{678E6F2C-1836-4238-B720-B247AB1BDE3E}" destId="{47E294ED-B7FD-474E-9700-D2EAF91AFD61}" srcOrd="9" destOrd="0" parTransId="{9782AA5C-71EC-4FC6-B5F5-317877387483}" sibTransId="{C849D1D7-E5C2-4C6A-9320-9D110914C82A}"/>
    <dgm:cxn modelId="{47C7C379-53F3-4300-916B-993FC76B08D9}" srcId="{1F332B03-B4FF-48CF-831D-89CB8F8501E9}" destId="{28FE52C2-5204-4687-99B0-935E1ACDA0C2}" srcOrd="1" destOrd="0" parTransId="{6D644F43-C3C9-466C-940B-863B2D6A4FC9}" sibTransId="{A9FE7864-4FA1-425E-BFE6-782326C103D2}"/>
    <dgm:cxn modelId="{5F51087A-DBF9-4B26-862A-C1488B66F86B}" srcId="{5890219E-CFB3-42E8-9365-6C4930D8DF33}" destId="{BBD474DC-1892-41C2-8297-A787A424E0EF}" srcOrd="1" destOrd="0" parTransId="{8DCF8C34-003C-4E1D-B067-FE09BE717510}" sibTransId="{300BCEBD-D68E-443D-9D62-F1A83A38A557}"/>
    <dgm:cxn modelId="{9DDE565A-A160-4D3D-B7B3-3BDC4981D1F0}" srcId="{0776536B-4030-42FF-9FDD-2A40F22EE765}" destId="{AC61D716-8471-41E2-B6E0-7262C72E2628}" srcOrd="1" destOrd="0" parTransId="{1E375361-EB0C-4AFD-B1F5-5A1F6E25056A}" sibTransId="{BB298152-D942-4A0A-ADE9-1DB029BFDC4F}"/>
    <dgm:cxn modelId="{B352B97A-F9D2-4722-91D4-4779EAD05400}" type="presOf" srcId="{8F2048D1-DCEF-4230-A06B-D29BCBC78F87}" destId="{E3430981-A9C7-447F-8A88-294030B2B6F7}" srcOrd="0" destOrd="0" presId="urn:microsoft.com/office/officeart/2005/8/layout/hierarchy3"/>
    <dgm:cxn modelId="{E4C4DE5A-AF2B-4515-90AC-BA88FA9F06D3}" type="presOf" srcId="{CACB4915-91DC-4197-A910-560EA6DD29D9}" destId="{51B81C64-4AD7-4B7D-9719-38828979879D}" srcOrd="0" destOrd="0" presId="urn:microsoft.com/office/officeart/2005/8/layout/hierarchy3"/>
    <dgm:cxn modelId="{BDBDF87C-0231-4112-9ACE-42F5CBD5AA8C}" srcId="{0776536B-4030-42FF-9FDD-2A40F22EE765}" destId="{819E8F02-CFAC-4877-96B8-53B0C40B506E}" srcOrd="6" destOrd="0" parTransId="{37ACD300-F7BD-42AA-A54C-55E3B6A4992B}" sibTransId="{13346AE6-C804-4556-86A7-C210D7998C54}"/>
    <dgm:cxn modelId="{F023927E-7DF5-436B-A939-B6F39310A501}" type="presOf" srcId="{E470799A-0CAF-4103-B673-F84B9F874B16}" destId="{7562AD78-FBF2-4B5B-AC66-D0511CAA87A8}" srcOrd="0" destOrd="0" presId="urn:microsoft.com/office/officeart/2005/8/layout/hierarchy3"/>
    <dgm:cxn modelId="{DEE61480-7506-4830-B36C-3057294BCC6B}" srcId="{E8A7E075-63AC-46BC-8D3A-34926A2E4DF9}" destId="{8D82B678-E472-4EBB-A10F-C0868212A93A}" srcOrd="0" destOrd="0" parTransId="{F139F57F-19B6-4B0D-B0CF-E609C7985D50}" sibTransId="{AAB53654-2B37-43CF-92E5-96F6053EDC23}"/>
    <dgm:cxn modelId="{25CF1283-A87A-4477-A00E-AB54E0194FF3}" type="presOf" srcId="{E8A7E075-63AC-46BC-8D3A-34926A2E4DF9}" destId="{B991FA8B-6AE3-414C-8F83-BF562110FCD5}" srcOrd="1" destOrd="0" presId="urn:microsoft.com/office/officeart/2005/8/layout/hierarchy3"/>
    <dgm:cxn modelId="{3D61E985-7EF6-44B1-A682-1F9664AC2BE4}" type="presOf" srcId="{F139F57F-19B6-4B0D-B0CF-E609C7985D50}" destId="{B24F421E-125A-4171-B8A6-9CC6E2E92FD7}" srcOrd="0" destOrd="0" presId="urn:microsoft.com/office/officeart/2005/8/layout/hierarchy3"/>
    <dgm:cxn modelId="{2386ED86-851F-452D-8E47-CB49AF3E2754}" srcId="{753E9863-5488-4EFE-9D2A-DE0FAF7A345A}" destId="{CAE17B5F-2383-4D04-850B-48C2B02BE119}" srcOrd="1" destOrd="0" parTransId="{DD742058-9C4F-45E5-8CE0-1B8B250B674F}" sibTransId="{F0005141-2F50-40D8-A318-6A3AF805F6E6}"/>
    <dgm:cxn modelId="{31174489-CE3C-4D30-9A08-D6BFACC23906}" type="presOf" srcId="{542DAFB4-784E-41E9-83BC-B8EAA312EBA7}" destId="{EBA9B901-D020-4336-9687-960A2AD0CC6B}" srcOrd="0" destOrd="0" presId="urn:microsoft.com/office/officeart/2005/8/layout/hierarchy3"/>
    <dgm:cxn modelId="{53D75489-A779-4E52-8F0A-1A252901E3C3}" type="presOf" srcId="{021A01A4-1E45-4128-AC0E-2AA307A77D85}" destId="{9340C0EF-E220-45F4-BD54-998AD5E23557}" srcOrd="0" destOrd="0" presId="urn:microsoft.com/office/officeart/2005/8/layout/hierarchy3"/>
    <dgm:cxn modelId="{E11A1B8D-AC8B-4374-8A3D-554456871E55}" type="presOf" srcId="{81D4B5FD-2598-4492-9471-3B2EACB7A628}" destId="{4501234F-C71E-4465-B5F1-97B2C268FC62}" srcOrd="0" destOrd="0" presId="urn:microsoft.com/office/officeart/2005/8/layout/hierarchy3"/>
    <dgm:cxn modelId="{028BCF8E-5512-41BA-93B9-0F60272AC645}" type="presOf" srcId="{097C3889-652A-48BF-9D07-2D883FE7ADA2}" destId="{A6AF59F7-9D74-48FC-9199-097833F8EB8D}" srcOrd="0" destOrd="0" presId="urn:microsoft.com/office/officeart/2005/8/layout/hierarchy3"/>
    <dgm:cxn modelId="{A1917D93-B258-4ED1-B9CD-003F5F637B54}" type="presOf" srcId="{BBE4BEC4-801C-4BC9-B51E-F0E24C20254B}" destId="{889A9EF4-90E4-44CA-99A2-F8A3969D1C51}" srcOrd="0" destOrd="0" presId="urn:microsoft.com/office/officeart/2005/8/layout/hierarchy3"/>
    <dgm:cxn modelId="{8721A293-C549-4633-B150-D480C932B201}" type="presOf" srcId="{4A2EE27F-7D2E-40AA-AA73-3DA75A2D1130}" destId="{5EB1A8D0-70B9-485D-AF05-72D12BDC8E88}" srcOrd="0" destOrd="0" presId="urn:microsoft.com/office/officeart/2005/8/layout/hierarchy3"/>
    <dgm:cxn modelId="{00661C94-3DD6-4970-84B2-A8A84F2061CC}" type="presOf" srcId="{753E9863-5488-4EFE-9D2A-DE0FAF7A345A}" destId="{BCDA0F33-555D-40B5-9FDA-5147D1C222F3}" srcOrd="0" destOrd="0" presId="urn:microsoft.com/office/officeart/2005/8/layout/hierarchy3"/>
    <dgm:cxn modelId="{B0003897-4736-4264-92A4-E74269BAC349}" type="presOf" srcId="{1B68610D-1EBA-4345-95D2-F2748148F734}" destId="{3775F786-4F15-4284-AD33-5B331FF8CB9B}" srcOrd="0" destOrd="0" presId="urn:microsoft.com/office/officeart/2005/8/layout/hierarchy3"/>
    <dgm:cxn modelId="{CDD6CB97-4CBF-41D0-BEE2-EC82A9A067E2}" type="presOf" srcId="{C9E1D3A2-2695-45CC-9810-322E65BEC55B}" destId="{CA922CE1-FE32-4D46-A0B4-CB66F5BB7182}" srcOrd="0" destOrd="0" presId="urn:microsoft.com/office/officeart/2005/8/layout/hierarchy3"/>
    <dgm:cxn modelId="{A6D2A198-1311-459E-8D48-6AA00F2BB2D6}" type="presOf" srcId="{34B309D7-DEE4-4446-AC8E-21FEF7AB8707}" destId="{1614077F-0195-4CA2-AA07-45463D1D26B8}" srcOrd="0" destOrd="0" presId="urn:microsoft.com/office/officeart/2005/8/layout/hierarchy3"/>
    <dgm:cxn modelId="{43FCEB98-130F-4AC5-91B8-98597822AC47}" srcId="{CBA4AE51-5B49-4E9D-9B96-DDE22D33C619}" destId="{87DA464B-B422-497B-AF45-5CFB983FF806}" srcOrd="1" destOrd="0" parTransId="{A9B8E117-BE65-4FC5-9E6A-ADEB28ACC1A1}" sibTransId="{11D8FFB7-F4BF-4113-8E05-AA366C6BE374}"/>
    <dgm:cxn modelId="{F35F3399-FE8C-4548-AD01-75F3EAE35D4C}" type="presOf" srcId="{5A9A3E9C-D729-4CED-B4D5-99A8B5526410}" destId="{96900303-C22E-453A-A51A-F0CD93532284}" srcOrd="0" destOrd="0" presId="urn:microsoft.com/office/officeart/2005/8/layout/hierarchy3"/>
    <dgm:cxn modelId="{5C16AC9D-19BA-4ED2-9A2C-5082F987A0FC}" type="presOf" srcId="{9D435119-7AC5-4B8C-AB41-7FB67790E0C2}" destId="{67C9A1C8-428C-436F-BDC6-B0BC90BCF77C}" srcOrd="0" destOrd="0" presId="urn:microsoft.com/office/officeart/2005/8/layout/hierarchy3"/>
    <dgm:cxn modelId="{A7AAB59E-9C6F-494A-A32B-8DE7CFB206C4}" type="presOf" srcId="{BBD474DC-1892-41C2-8297-A787A424E0EF}" destId="{F77BB8D6-A19C-455C-A09F-7DB738CA3B05}" srcOrd="0" destOrd="0" presId="urn:microsoft.com/office/officeart/2005/8/layout/hierarchy3"/>
    <dgm:cxn modelId="{1C9A189F-2503-4161-871E-BA15ED37CECC}" type="presOf" srcId="{EAB25BBC-97F0-473C-918D-9A84665E5E8D}" destId="{F575164B-CFAB-4B91-B04B-731B305505FF}" srcOrd="0" destOrd="0" presId="urn:microsoft.com/office/officeart/2005/8/layout/hierarchy3"/>
    <dgm:cxn modelId="{21259FA0-6120-485C-866E-F5F3811624E3}" srcId="{678E6F2C-1836-4238-B720-B247AB1BDE3E}" destId="{50ACFD06-2237-41E4-BBA8-6345438FCA51}" srcOrd="3" destOrd="0" parTransId="{18EE06F8-BE9E-439D-B1B9-84B3CF63A833}" sibTransId="{504E44AD-02BA-4957-9852-A65F75B2E612}"/>
    <dgm:cxn modelId="{88B8CDA6-BF34-4760-B8CD-B1196A1CB5F0}" type="presOf" srcId="{23B42BE3-57C3-4117-A968-AE435F16A894}" destId="{900AD900-7787-40C1-98B6-FB92FE5791C3}" srcOrd="0" destOrd="0" presId="urn:microsoft.com/office/officeart/2005/8/layout/hierarchy3"/>
    <dgm:cxn modelId="{ACAEE3A7-69F5-4A1B-884D-2DEEDC08A0B9}" type="presOf" srcId="{CBA4AE51-5B49-4E9D-9B96-DDE22D33C619}" destId="{0882CAD2-235E-4B52-84AA-EF1F7E71A106}" srcOrd="1" destOrd="0" presId="urn:microsoft.com/office/officeart/2005/8/layout/hierarchy3"/>
    <dgm:cxn modelId="{369C5BA8-8638-43AB-B916-5566ECA211F7}" srcId="{5890219E-CFB3-42E8-9365-6C4930D8DF33}" destId="{57F49452-167D-437A-AA65-8D23E650CBB6}" srcOrd="3" destOrd="0" parTransId="{FB22DBF9-2707-4EAB-B0ED-FA4584F77749}" sibTransId="{41E63F15-9241-492A-A184-37114033A04C}"/>
    <dgm:cxn modelId="{D6BB9FAA-708F-46EB-8087-85D8CD6C0597}" type="presOf" srcId="{A9B8E117-BE65-4FC5-9E6A-ADEB28ACC1A1}" destId="{F84DDA56-9A85-49B5-ADDD-1E8D44AD5D84}" srcOrd="0" destOrd="0" presId="urn:microsoft.com/office/officeart/2005/8/layout/hierarchy3"/>
    <dgm:cxn modelId="{2142D8AC-01B9-47FE-90F2-BCDF5A10B399}" srcId="{0776536B-4030-42FF-9FDD-2A40F22EE765}" destId="{A5C0423B-FC7C-461B-969E-A5509ACCF98E}" srcOrd="0" destOrd="0" parTransId="{6531D737-24B9-4C83-8E1C-B4D41001C55C}" sibTransId="{BDD8FCC1-7CFA-49C2-8569-673787441260}"/>
    <dgm:cxn modelId="{85EF47AD-2CCB-49F8-9B60-2C29A20D2D8A}" type="presOf" srcId="{7FD661CA-AF24-4719-936F-31D62B23301A}" destId="{D7AEB4BF-FF00-489A-AEDF-7F09B1FD05ED}" srcOrd="0" destOrd="0" presId="urn:microsoft.com/office/officeart/2005/8/layout/hierarchy3"/>
    <dgm:cxn modelId="{53C312AE-820C-4450-BAF4-7E361C8DE599}" srcId="{048173D5-151E-401E-975B-9466FEFF3F39}" destId="{A8E61DC2-59A4-46C5-8BF4-90A7A2830DEA}" srcOrd="5" destOrd="0" parTransId="{7416F5A1-D53F-4F94-BD70-10D912252285}" sibTransId="{BB84B83F-E59D-4598-88C9-7D89843F49AB}"/>
    <dgm:cxn modelId="{AFCEFCAE-8BE1-4A0F-A697-29B7DEC6E888}" type="presOf" srcId="{FC0E8A4F-33C4-4808-B2E8-CF2025009342}" destId="{C9AC1303-7703-44C8-A89B-D26652084C42}" srcOrd="0" destOrd="0" presId="urn:microsoft.com/office/officeart/2005/8/layout/hierarchy3"/>
    <dgm:cxn modelId="{BB676BB0-693F-4406-B7DC-E47C9758637E}" type="presOf" srcId="{4346146E-AC22-443E-891F-08B7D7134132}" destId="{973FAA8C-B494-409A-88E1-885D06EB9D4D}" srcOrd="0" destOrd="0" presId="urn:microsoft.com/office/officeart/2005/8/layout/hierarchy3"/>
    <dgm:cxn modelId="{E6D582B0-F0ED-4EB5-8430-B6C6B645ADB9}" srcId="{048173D5-151E-401E-975B-9466FEFF3F39}" destId="{2C497F63-3E74-49BA-8BF2-AF518929B449}" srcOrd="4" destOrd="0" parTransId="{1437B253-7E3F-43D4-85D0-CF7F19AFEE69}" sibTransId="{096A436F-45F1-4C93-9C2E-01756A5E72C4}"/>
    <dgm:cxn modelId="{DBFA84B3-FB61-42FA-B2D6-8E27A1DFBA02}" type="presOf" srcId="{28FE52C2-5204-4687-99B0-935E1ACDA0C2}" destId="{5BCADD05-819A-4A15-8BC0-7DDF5616735A}" srcOrd="0" destOrd="0" presId="urn:microsoft.com/office/officeart/2005/8/layout/hierarchy3"/>
    <dgm:cxn modelId="{FEDDA5B3-B4F9-4409-B35B-5ED1549FD7AC}" type="presOf" srcId="{F2404D21-4305-4EB6-9360-C3DBA2203466}" destId="{79F7F948-05F5-451D-8D27-F940F23B8E03}" srcOrd="0" destOrd="0" presId="urn:microsoft.com/office/officeart/2005/8/layout/hierarchy3"/>
    <dgm:cxn modelId="{AF0A86B4-6289-4C28-A8A0-8DED30144773}" type="presOf" srcId="{5890219E-CFB3-42E8-9365-6C4930D8DF33}" destId="{529E0AAC-8A43-4076-8600-F2832A18F8CE}" srcOrd="0" destOrd="0" presId="urn:microsoft.com/office/officeart/2005/8/layout/hierarchy3"/>
    <dgm:cxn modelId="{37C1F9B5-7237-4DD3-8F9A-C0F2C56E1169}" srcId="{1F332B03-B4FF-48CF-831D-89CB8F8501E9}" destId="{34B309D7-DEE4-4446-AC8E-21FEF7AB8707}" srcOrd="3" destOrd="0" parTransId="{74DB30C8-3EA7-448F-B6A0-76E2DE1AFFFE}" sibTransId="{6645BAED-C794-4987-BA32-147206175833}"/>
    <dgm:cxn modelId="{416CF0B8-D580-45D8-9587-74136EDA401F}" type="presOf" srcId="{74DB30C8-3EA7-448F-B6A0-76E2DE1AFFFE}" destId="{98E423FB-932D-4B12-B04B-42677D913FA8}" srcOrd="0" destOrd="0" presId="urn:microsoft.com/office/officeart/2005/8/layout/hierarchy3"/>
    <dgm:cxn modelId="{E41F19B9-03BE-4E85-8AC8-5DFC3D3602D5}" type="presOf" srcId="{68E28C08-8849-4711-8B7B-9BFFA57D1DB0}" destId="{B5AA3C98-8F0D-4937-B117-F51789403FC6}" srcOrd="0" destOrd="0" presId="urn:microsoft.com/office/officeart/2005/8/layout/hierarchy3"/>
    <dgm:cxn modelId="{2ECA81BB-7719-4245-AC2C-C794FAF0F493}" type="presOf" srcId="{50ACFD06-2237-41E4-BBA8-6345438FCA51}" destId="{58C41916-A6AD-4C62-B2CD-EB4E5D82C2D3}" srcOrd="1" destOrd="0" presId="urn:microsoft.com/office/officeart/2005/8/layout/hierarchy3"/>
    <dgm:cxn modelId="{1CE8A7BC-EE2F-44D8-9684-0A0E21202854}" srcId="{678E6F2C-1836-4238-B720-B247AB1BDE3E}" destId="{753E9863-5488-4EFE-9D2A-DE0FAF7A345A}" srcOrd="5" destOrd="0" parTransId="{32D211CD-D3CC-467A-B811-B22B6BF30C76}" sibTransId="{CC6E8E92-41E5-42EE-89AC-D741054333DE}"/>
    <dgm:cxn modelId="{0C5376BD-60E3-4773-A2AA-2D34384E4C9F}" srcId="{678E6F2C-1836-4238-B720-B247AB1BDE3E}" destId="{CBA4AE51-5B49-4E9D-9B96-DDE22D33C619}" srcOrd="2" destOrd="0" parTransId="{ABC051FB-1608-46BC-8E94-6CFC6EF272D7}" sibTransId="{56E7DD0C-7683-4B37-A8AA-2C8C098C2420}"/>
    <dgm:cxn modelId="{79174BBE-61D7-48AB-ADED-E781F0769CB4}" type="presOf" srcId="{90D0CA3B-E9F7-4E28-AC3E-BF3B7FF8E8A9}" destId="{69FDE662-12E0-48BB-9601-A7BCBB0C5926}" srcOrd="0" destOrd="0" presId="urn:microsoft.com/office/officeart/2005/8/layout/hierarchy3"/>
    <dgm:cxn modelId="{FDC6EBBE-3A75-4F1C-9426-F3110E260930}" type="presOf" srcId="{AAE7AD7C-50DE-43A0-B496-5B731805D0D5}" destId="{564DA9C3-3F60-4A67-A0D7-6C5CFAC1867B}" srcOrd="0" destOrd="0" presId="urn:microsoft.com/office/officeart/2005/8/layout/hierarchy3"/>
    <dgm:cxn modelId="{1EE43DBF-78E4-4A43-933D-EE4B50DB97AA}" type="presOf" srcId="{7726992E-B5CE-4BE1-94F9-DD3F3911A833}" destId="{FD31C9F1-5F2A-4012-97C5-746F8B83B80B}" srcOrd="0" destOrd="0" presId="urn:microsoft.com/office/officeart/2005/8/layout/hierarchy3"/>
    <dgm:cxn modelId="{98EFC2BF-A3A8-44BC-BADF-4B9FC6AA5129}" srcId="{50ACFD06-2237-41E4-BBA8-6345438FCA51}" destId="{DFECBE03-4BE8-48F2-B476-23AAFF8AFBE2}" srcOrd="1" destOrd="0" parTransId="{78221DF7-F1C3-4C16-9771-FDDE46F94B3C}" sibTransId="{A4893407-5775-4DBE-8ABE-4D1688A13AEF}"/>
    <dgm:cxn modelId="{6770C0C1-91CD-47EA-9C2E-06F648BBEA2A}" type="presOf" srcId="{947394BD-C12B-4323-829D-635E8C3A1CFA}" destId="{FB58DEE3-A91E-4B74-9B9C-FE3ADA374D35}" srcOrd="0" destOrd="0" presId="urn:microsoft.com/office/officeart/2005/8/layout/hierarchy3"/>
    <dgm:cxn modelId="{DDA3F6C1-7975-4AD8-8F13-AFD4125104EA}" type="presOf" srcId="{6D644F43-C3C9-466C-940B-863B2D6A4FC9}" destId="{2C5C2F2E-93D4-4831-9D97-512AB72AA38D}" srcOrd="0" destOrd="0" presId="urn:microsoft.com/office/officeart/2005/8/layout/hierarchy3"/>
    <dgm:cxn modelId="{0F0FFFC3-CEF7-41F2-9915-22A0B3A8D7CA}" type="presOf" srcId="{1F332B03-B4FF-48CF-831D-89CB8F8501E9}" destId="{67967BE7-BB14-4DC5-9226-B08111DA8F75}" srcOrd="0" destOrd="0" presId="urn:microsoft.com/office/officeart/2005/8/layout/hierarchy3"/>
    <dgm:cxn modelId="{05C454CC-D081-400B-B769-A9CD3C792062}" type="presOf" srcId="{11FABF05-2305-4644-99A4-E26CE398E870}" destId="{A282B863-153C-4253-87EC-FBBFB6BE6D60}" srcOrd="0" destOrd="0" presId="urn:microsoft.com/office/officeart/2005/8/layout/hierarchy3"/>
    <dgm:cxn modelId="{32625BCE-6A09-4E80-BE3B-5E4B1C1CFB03}" srcId="{CBA4AE51-5B49-4E9D-9B96-DDE22D33C619}" destId="{80CCE78B-35CF-4E5C-BC14-3EDA8D5F41D8}" srcOrd="6" destOrd="0" parTransId="{6D2996AF-BA41-43FD-BB9F-C07A75BA71C2}" sibTransId="{71768B0F-FDB9-4760-B5B9-B45C3DA5C850}"/>
    <dgm:cxn modelId="{F0E2D7CE-FF61-4FCC-8BD7-4B32751B74B0}" type="presOf" srcId="{3B00B6D5-439E-4595-8C0A-1E3DCE34F0D4}" destId="{CF0326BB-EA00-4B0C-977C-8060547BF7BA}" srcOrd="0" destOrd="0" presId="urn:microsoft.com/office/officeart/2005/8/layout/hierarchy3"/>
    <dgm:cxn modelId="{841DEDCE-3C82-45A6-A007-BD1083E639B4}" type="presOf" srcId="{A5F029FA-E0D4-43E4-872D-BCCA6A3FEEB1}" destId="{B78FAD6D-CDA1-4DAF-8E38-08273D0F6DCB}" srcOrd="0" destOrd="0" presId="urn:microsoft.com/office/officeart/2005/8/layout/hierarchy3"/>
    <dgm:cxn modelId="{A210F1CE-3B29-4394-A451-140A740C02C6}" srcId="{AAE7AD7C-50DE-43A0-B496-5B731805D0D5}" destId="{F5231960-B525-4583-A57C-87CF1E3195B6}" srcOrd="0" destOrd="0" parTransId="{CC77398F-BF8D-4663-85BB-53D35AD38F07}" sibTransId="{EE295894-5374-43A7-A936-45E6CACCE4AD}"/>
    <dgm:cxn modelId="{3294F7CE-2412-4CFE-B249-FAC0BAF06BD2}" type="presOf" srcId="{37ACD300-F7BD-42AA-A54C-55E3B6A4992B}" destId="{63496566-81E0-42FF-B666-D85803F71AC1}" srcOrd="0" destOrd="0" presId="urn:microsoft.com/office/officeart/2005/8/layout/hierarchy3"/>
    <dgm:cxn modelId="{E6A457CF-B9BC-47B1-8B5D-F1E71F5DC4CB}" srcId="{CBA4AE51-5B49-4E9D-9B96-DDE22D33C619}" destId="{C1DD1D3C-087D-4F8C-8FD7-18A354F6599A}" srcOrd="0" destOrd="0" parTransId="{4346146E-AC22-443E-891F-08B7D7134132}" sibTransId="{E9C8A404-D34F-45AF-A60D-F7429ACA4442}"/>
    <dgm:cxn modelId="{DB13B7D0-D01F-43C6-A521-1F08756FF49C}" srcId="{47E294ED-B7FD-474E-9700-D2EAF91AFD61}" destId="{C993773B-F7FF-4F20-ACCD-34978AFACBBE}" srcOrd="0" destOrd="0" parTransId="{3CE4A30E-2BA9-4292-91C4-A3F33A81B9EA}" sibTransId="{A5F6C2C4-E481-4A43-90FF-27330D766DBE}"/>
    <dgm:cxn modelId="{785C46D2-9ACC-4A95-A13F-F4967524BDC8}" type="presOf" srcId="{B8A25FE7-0E80-47C9-93FF-7EB36D376196}" destId="{D0A174C0-63D4-45B0-A6D2-8577ABFEDE7A}" srcOrd="0" destOrd="0" presId="urn:microsoft.com/office/officeart/2005/8/layout/hierarchy3"/>
    <dgm:cxn modelId="{01D20DD3-2F85-4680-90B3-6E9B61F61838}" type="presOf" srcId="{E8758E84-39ED-4A79-9E2A-DC7BE42A11A3}" destId="{DE2E21F8-CBD4-426B-ACDA-6FB363C0531A}" srcOrd="0" destOrd="0" presId="urn:microsoft.com/office/officeart/2005/8/layout/hierarchy3"/>
    <dgm:cxn modelId="{2E474FD4-7B3E-466D-8938-92CF3215233A}" srcId="{CBA4AE51-5B49-4E9D-9B96-DDE22D33C619}" destId="{4A2EE27F-7D2E-40AA-AA73-3DA75A2D1130}" srcOrd="2" destOrd="0" parTransId="{81D4B5FD-2598-4492-9471-3B2EACB7A628}" sibTransId="{F2622A0A-6A7E-4349-AA13-26EF7D1957A5}"/>
    <dgm:cxn modelId="{523673D5-962C-480F-90D3-18088B238AA1}" type="presOf" srcId="{CBA4AE51-5B49-4E9D-9B96-DDE22D33C619}" destId="{2E4BE16D-D38C-4D6E-9175-B3C4F126F2EA}" srcOrd="0" destOrd="0" presId="urn:microsoft.com/office/officeart/2005/8/layout/hierarchy3"/>
    <dgm:cxn modelId="{D3AE25DA-07C3-49AC-A646-2BCAD9516F6F}" srcId="{678E6F2C-1836-4238-B720-B247AB1BDE3E}" destId="{AAE7AD7C-50DE-43A0-B496-5B731805D0D5}" srcOrd="7" destOrd="0" parTransId="{BE0DCEFF-79A7-4D29-8CF0-5DF90C1FB48E}" sibTransId="{6ED400D7-36D5-4C46-A7FD-5F4914777723}"/>
    <dgm:cxn modelId="{855E13DB-5633-47F6-ABB7-B177ADF1F4AC}" type="presOf" srcId="{537255EF-4E5D-42C0-A99A-F7E83134521F}" destId="{1C0B89A7-6190-427B-9CA8-0EB62EC7FC5C}" srcOrd="0" destOrd="0" presId="urn:microsoft.com/office/officeart/2005/8/layout/hierarchy3"/>
    <dgm:cxn modelId="{26678DE3-BE0C-454F-992E-848DFE8562EC}" type="presOf" srcId="{8DB788B6-3658-4C02-BEDD-2361D37A3EF4}" destId="{0C13D6FD-149A-41E7-9810-AB175CE8073D}" srcOrd="0" destOrd="0" presId="urn:microsoft.com/office/officeart/2005/8/layout/hierarchy3"/>
    <dgm:cxn modelId="{1779E3E4-978E-43E2-8FC4-4E3397844068}" srcId="{048173D5-151E-401E-975B-9466FEFF3F39}" destId="{64CEEA46-60E7-40D2-86C1-6DA9F78D8E2A}" srcOrd="0" destOrd="0" parTransId="{3BD6FC78-9E01-4C4B-9C4B-79EFBFD9DFCC}" sibTransId="{33CE8549-49C7-484C-BAFD-BD565EF1CADF}"/>
    <dgm:cxn modelId="{9F920BE5-CDCC-4896-809D-6E1267CBB6AD}" type="presOf" srcId="{1E375361-EB0C-4AFD-B1F5-5A1F6E25056A}" destId="{414A8500-841A-416C-9203-D6984D4D1ED2}" srcOrd="0" destOrd="0" presId="urn:microsoft.com/office/officeart/2005/8/layout/hierarchy3"/>
    <dgm:cxn modelId="{D37FACE5-2979-4CAB-B615-307C347198D4}" srcId="{AAE7AD7C-50DE-43A0-B496-5B731805D0D5}" destId="{9D435119-7AC5-4B8C-AB41-7FB67790E0C2}" srcOrd="1" destOrd="0" parTransId="{7FD661CA-AF24-4719-936F-31D62B23301A}" sibTransId="{9DE194EB-A5D0-405D-B68E-2C6B611BEE63}"/>
    <dgm:cxn modelId="{3614FFE5-D17B-48A2-9993-60AD74BB01A9}" type="presOf" srcId="{EF475C57-64C5-4954-B489-B0137AB05BD0}" destId="{D75F5588-F95E-46D2-B454-41E1691ABEE8}" srcOrd="0" destOrd="0" presId="urn:microsoft.com/office/officeart/2005/8/layout/hierarchy3"/>
    <dgm:cxn modelId="{4F7FAAE6-2D83-486A-8FE8-773DCA91C1B0}" type="presOf" srcId="{64CEEA46-60E7-40D2-86C1-6DA9F78D8E2A}" destId="{F4306883-3049-4870-9AA0-B052737220D8}" srcOrd="0" destOrd="0" presId="urn:microsoft.com/office/officeart/2005/8/layout/hierarchy3"/>
    <dgm:cxn modelId="{CEBB0AE8-F57E-45BF-9E95-19FA31170F2E}" srcId="{0776536B-4030-42FF-9FDD-2A40F22EE765}" destId="{A5F029FA-E0D4-43E4-872D-BCCA6A3FEEB1}" srcOrd="4" destOrd="0" parTransId="{7726992E-B5CE-4BE1-94F9-DD3F3911A833}" sibTransId="{92F04120-67A8-44D6-BBD7-057D6B38F434}"/>
    <dgm:cxn modelId="{0ED987E8-B6C0-42FE-A223-E581C23954F4}" srcId="{753E9863-5488-4EFE-9D2A-DE0FAF7A345A}" destId="{C9E1D3A2-2695-45CC-9810-322E65BEC55B}" srcOrd="3" destOrd="0" parTransId="{542DAFB4-784E-41E9-83BC-B8EAA312EBA7}" sibTransId="{390B84F9-691F-496C-BBF8-D7D3021CEEBB}"/>
    <dgm:cxn modelId="{0292C4E9-0628-48E8-80F8-394BD74BD073}" srcId="{678E6F2C-1836-4238-B720-B247AB1BDE3E}" destId="{5890219E-CFB3-42E8-9365-6C4930D8DF33}" srcOrd="1" destOrd="0" parTransId="{A08FA32B-C9DD-4CFF-9112-6960CB89B454}" sibTransId="{4E2847D3-6875-4D91-9139-4CD44A30898F}"/>
    <dgm:cxn modelId="{0932C3EA-505E-4F96-B140-DE5C2CE34B31}" type="presOf" srcId="{AAE7AD7C-50DE-43A0-B496-5B731805D0D5}" destId="{5651E425-8AFB-4A3C-9CD1-13F6D72DD785}" srcOrd="1" destOrd="0" presId="urn:microsoft.com/office/officeart/2005/8/layout/hierarchy3"/>
    <dgm:cxn modelId="{3840A5ED-B9BA-441D-BA7A-EC725483AFB3}" type="presOf" srcId="{048173D5-151E-401E-975B-9466FEFF3F39}" destId="{1F071A6D-AEE1-413E-A84C-1986D1A2493C}" srcOrd="1" destOrd="0" presId="urn:microsoft.com/office/officeart/2005/8/layout/hierarchy3"/>
    <dgm:cxn modelId="{8AB7E9ED-2615-4166-84B5-B8ED63034614}" type="presOf" srcId="{7416F5A1-D53F-4F94-BD70-10D912252285}" destId="{9D1D0205-89B9-4FED-8560-90D0BA4BFEEE}" srcOrd="0" destOrd="0" presId="urn:microsoft.com/office/officeart/2005/8/layout/hierarchy3"/>
    <dgm:cxn modelId="{BE1237F1-FCEE-4B58-9568-A08E600BBB4E}" type="presOf" srcId="{CEA8194E-7E42-44E0-8EBE-C83B9B1918CD}" destId="{BD2F38C1-E582-46AA-88F8-99CD1A1AD731}" srcOrd="0" destOrd="0" presId="urn:microsoft.com/office/officeart/2005/8/layout/hierarchy3"/>
    <dgm:cxn modelId="{1F42F5F1-ACEE-498D-B918-EE50195A9BE8}" type="presOf" srcId="{6531D737-24B9-4C83-8E1C-B4D41001C55C}" destId="{CC7A1124-AED0-4857-9767-568DE4614A4D}" srcOrd="0" destOrd="0" presId="urn:microsoft.com/office/officeart/2005/8/layout/hierarchy3"/>
    <dgm:cxn modelId="{10D40AF3-D315-46F0-A1EB-C458F0E8D547}" type="presOf" srcId="{9865F906-634D-4FB2-90B1-0C845C7F81DA}" destId="{DC7EDF9A-8025-4AFA-B25F-47998FC3D2E0}" srcOrd="0" destOrd="0" presId="urn:microsoft.com/office/officeart/2005/8/layout/hierarchy3"/>
    <dgm:cxn modelId="{240BB2F4-CF8F-465E-AB87-748B9DD6398F}" srcId="{AAE7AD7C-50DE-43A0-B496-5B731805D0D5}" destId="{097C3889-652A-48BF-9D07-2D883FE7ADA2}" srcOrd="2" destOrd="0" parTransId="{9CB4A8B6-83EB-4358-B0C7-E713B042C8B0}" sibTransId="{01FB0DAB-2A96-4546-AC04-0E51CB488FD8}"/>
    <dgm:cxn modelId="{385461F6-D70F-4F97-BBCF-162AEA47C4E4}" type="presOf" srcId="{78221DF7-F1C3-4C16-9771-FDDE46F94B3C}" destId="{E7D89B3A-00B5-490F-8B99-E24CAD797A28}" srcOrd="0" destOrd="0" presId="urn:microsoft.com/office/officeart/2005/8/layout/hierarchy3"/>
    <dgm:cxn modelId="{630D4CFB-638B-4B5D-8D43-4602846A0252}" type="presOf" srcId="{0776536B-4030-42FF-9FDD-2A40F22EE765}" destId="{C97A7F90-2345-4233-9C7A-452681BF2BE8}" srcOrd="0" destOrd="0" presId="urn:microsoft.com/office/officeart/2005/8/layout/hierarchy3"/>
    <dgm:cxn modelId="{0F992BFC-34DA-46EF-8003-D6AD15C1B29B}" type="presOf" srcId="{8D82B678-E472-4EBB-A10F-C0868212A93A}" destId="{92740B61-066E-4DDB-A827-E29BC2FD36D4}" srcOrd="0" destOrd="0" presId="urn:microsoft.com/office/officeart/2005/8/layout/hierarchy3"/>
    <dgm:cxn modelId="{7688F5FD-04E2-4FEA-A2D1-1C8330C1A8F9}" type="presOf" srcId="{57F49452-167D-437A-AA65-8D23E650CBB6}" destId="{9A0F5F1A-525B-437C-86C7-8C8B028EBE9B}" srcOrd="0" destOrd="0" presId="urn:microsoft.com/office/officeart/2005/8/layout/hierarchy3"/>
    <dgm:cxn modelId="{2AD1DEFF-9654-4C43-B5E0-74CAB35A131F}" type="presOf" srcId="{E5C72C6A-83B9-4AF4-AEB5-49697178A47A}" destId="{C3244036-00F0-47AC-9111-8A5710CF3E3E}" srcOrd="0" destOrd="0" presId="urn:microsoft.com/office/officeart/2005/8/layout/hierarchy3"/>
    <dgm:cxn modelId="{7421CE73-E901-43B4-ABC0-93F6172F1911}" type="presParOf" srcId="{52FB9E06-04B0-44C1-8175-20A4EF13388C}" destId="{DE90E2F5-E304-4A06-9977-8E9A510A461F}" srcOrd="0" destOrd="0" presId="urn:microsoft.com/office/officeart/2005/8/layout/hierarchy3"/>
    <dgm:cxn modelId="{F7CBE801-271C-4352-A278-7D8CA55B9486}" type="presParOf" srcId="{DE90E2F5-E304-4A06-9977-8E9A510A461F}" destId="{FA6F7CED-ACFB-4FA8-B823-5605AAE380F3}" srcOrd="0" destOrd="0" presId="urn:microsoft.com/office/officeart/2005/8/layout/hierarchy3"/>
    <dgm:cxn modelId="{BD621AA6-79EB-44B5-A2C8-644207EA02D5}" type="presParOf" srcId="{FA6F7CED-ACFB-4FA8-B823-5605AAE380F3}" destId="{67967BE7-BB14-4DC5-9226-B08111DA8F75}" srcOrd="0" destOrd="0" presId="urn:microsoft.com/office/officeart/2005/8/layout/hierarchy3"/>
    <dgm:cxn modelId="{597CEF01-E7D0-4453-A908-6DBB5A1E9F46}" type="presParOf" srcId="{FA6F7CED-ACFB-4FA8-B823-5605AAE380F3}" destId="{00EFFA0D-BBFE-4F9C-87E1-9C7FDCD00833}" srcOrd="1" destOrd="0" presId="urn:microsoft.com/office/officeart/2005/8/layout/hierarchy3"/>
    <dgm:cxn modelId="{118CD83C-99BE-4607-B1B6-BEEAD8BEFDDE}" type="presParOf" srcId="{DE90E2F5-E304-4A06-9977-8E9A510A461F}" destId="{386ED95C-1F33-4141-B1E1-A988F7D7FB72}" srcOrd="1" destOrd="0" presId="urn:microsoft.com/office/officeart/2005/8/layout/hierarchy3"/>
    <dgm:cxn modelId="{D5990D9E-F411-4481-9F41-269C603B7EFE}" type="presParOf" srcId="{386ED95C-1F33-4141-B1E1-A988F7D7FB72}" destId="{C9AC1303-7703-44C8-A89B-D26652084C42}" srcOrd="0" destOrd="0" presId="urn:microsoft.com/office/officeart/2005/8/layout/hierarchy3"/>
    <dgm:cxn modelId="{F533107C-1A44-4337-8EB5-912C108CC0DB}" type="presParOf" srcId="{386ED95C-1F33-4141-B1E1-A988F7D7FB72}" destId="{51B81C64-4AD7-4B7D-9719-38828979879D}" srcOrd="1" destOrd="0" presId="urn:microsoft.com/office/officeart/2005/8/layout/hierarchy3"/>
    <dgm:cxn modelId="{D5D64D70-04CB-4077-8830-BAB9BA9A6355}" type="presParOf" srcId="{386ED95C-1F33-4141-B1E1-A988F7D7FB72}" destId="{2C5C2F2E-93D4-4831-9D97-512AB72AA38D}" srcOrd="2" destOrd="0" presId="urn:microsoft.com/office/officeart/2005/8/layout/hierarchy3"/>
    <dgm:cxn modelId="{791FB11E-13B4-4BBF-9BD1-A247677C5512}" type="presParOf" srcId="{386ED95C-1F33-4141-B1E1-A988F7D7FB72}" destId="{5BCADD05-819A-4A15-8BC0-7DDF5616735A}" srcOrd="3" destOrd="0" presId="urn:microsoft.com/office/officeart/2005/8/layout/hierarchy3"/>
    <dgm:cxn modelId="{A514F8C2-E6B1-40FA-9FB2-FFD003B447A5}" type="presParOf" srcId="{386ED95C-1F33-4141-B1E1-A988F7D7FB72}" destId="{D03EC2AD-CB10-44D8-8F76-111C2BDE8DE7}" srcOrd="4" destOrd="0" presId="urn:microsoft.com/office/officeart/2005/8/layout/hierarchy3"/>
    <dgm:cxn modelId="{A052BD8D-CFF1-4D3D-8AEF-91BEC1434C6D}" type="presParOf" srcId="{386ED95C-1F33-4141-B1E1-A988F7D7FB72}" destId="{8B49D3D8-D5BE-4C94-91DA-EAAC791F136A}" srcOrd="5" destOrd="0" presId="urn:microsoft.com/office/officeart/2005/8/layout/hierarchy3"/>
    <dgm:cxn modelId="{67D5C5E9-4AFE-42DE-B785-6C52BED14CE5}" type="presParOf" srcId="{386ED95C-1F33-4141-B1E1-A988F7D7FB72}" destId="{98E423FB-932D-4B12-B04B-42677D913FA8}" srcOrd="6" destOrd="0" presId="urn:microsoft.com/office/officeart/2005/8/layout/hierarchy3"/>
    <dgm:cxn modelId="{B5C13EF5-57B1-45B8-AA7D-0BC9265DF059}" type="presParOf" srcId="{386ED95C-1F33-4141-B1E1-A988F7D7FB72}" destId="{1614077F-0195-4CA2-AA07-45463D1D26B8}" srcOrd="7" destOrd="0" presId="urn:microsoft.com/office/officeart/2005/8/layout/hierarchy3"/>
    <dgm:cxn modelId="{1920887E-7DCC-4507-8718-93D1B7B4C16A}" type="presParOf" srcId="{52FB9E06-04B0-44C1-8175-20A4EF13388C}" destId="{B5AC1F3F-897B-4311-8F9C-414D8600B438}" srcOrd="1" destOrd="0" presId="urn:microsoft.com/office/officeart/2005/8/layout/hierarchy3"/>
    <dgm:cxn modelId="{E9A3AF87-BCBE-45A2-AB70-F405605E9F98}" type="presParOf" srcId="{B5AC1F3F-897B-4311-8F9C-414D8600B438}" destId="{912301E2-01F0-4E7A-ACCC-F8DC208CFF03}" srcOrd="0" destOrd="0" presId="urn:microsoft.com/office/officeart/2005/8/layout/hierarchy3"/>
    <dgm:cxn modelId="{1C12D66F-5465-445D-B2BB-72F23CE4BF3B}" type="presParOf" srcId="{912301E2-01F0-4E7A-ACCC-F8DC208CFF03}" destId="{529E0AAC-8A43-4076-8600-F2832A18F8CE}" srcOrd="0" destOrd="0" presId="urn:microsoft.com/office/officeart/2005/8/layout/hierarchy3"/>
    <dgm:cxn modelId="{13F2D69F-CDE9-4AD0-B883-8687E26386C3}" type="presParOf" srcId="{912301E2-01F0-4E7A-ACCC-F8DC208CFF03}" destId="{E80784C4-B12D-45B4-B9DE-9FCDE5F2AE70}" srcOrd="1" destOrd="0" presId="urn:microsoft.com/office/officeart/2005/8/layout/hierarchy3"/>
    <dgm:cxn modelId="{4DF85112-6B1E-4559-9B18-DC8565AC8C86}" type="presParOf" srcId="{B5AC1F3F-897B-4311-8F9C-414D8600B438}" destId="{DDEF79BC-02FB-42D3-BEC0-3FD79D1961C4}" srcOrd="1" destOrd="0" presId="urn:microsoft.com/office/officeart/2005/8/layout/hierarchy3"/>
    <dgm:cxn modelId="{0E5F2EB9-9318-4F24-B1F0-4B5CDE8F1201}" type="presParOf" srcId="{DDEF79BC-02FB-42D3-BEC0-3FD79D1961C4}" destId="{E3430981-A9C7-447F-8A88-294030B2B6F7}" srcOrd="0" destOrd="0" presId="urn:microsoft.com/office/officeart/2005/8/layout/hierarchy3"/>
    <dgm:cxn modelId="{065F6816-9A24-4F3B-A571-437CC4B56D38}" type="presParOf" srcId="{DDEF79BC-02FB-42D3-BEC0-3FD79D1961C4}" destId="{01897080-22E1-418D-8985-3038E7E5AC82}" srcOrd="1" destOrd="0" presId="urn:microsoft.com/office/officeart/2005/8/layout/hierarchy3"/>
    <dgm:cxn modelId="{472B94DB-ECD6-450C-AF6D-B644D86C4D7D}" type="presParOf" srcId="{DDEF79BC-02FB-42D3-BEC0-3FD79D1961C4}" destId="{02B785F1-B859-4FB7-9C36-89A95B924BFD}" srcOrd="2" destOrd="0" presId="urn:microsoft.com/office/officeart/2005/8/layout/hierarchy3"/>
    <dgm:cxn modelId="{A7B17406-3231-4A3A-877D-D3F295AE51AE}" type="presParOf" srcId="{DDEF79BC-02FB-42D3-BEC0-3FD79D1961C4}" destId="{F77BB8D6-A19C-455C-A09F-7DB738CA3B05}" srcOrd="3" destOrd="0" presId="urn:microsoft.com/office/officeart/2005/8/layout/hierarchy3"/>
    <dgm:cxn modelId="{D8B2DF4F-064F-4E0A-B869-BA6C2B755E6B}" type="presParOf" srcId="{DDEF79BC-02FB-42D3-BEC0-3FD79D1961C4}" destId="{C25FC495-1558-450E-923A-1B6E342DD9D0}" srcOrd="4" destOrd="0" presId="urn:microsoft.com/office/officeart/2005/8/layout/hierarchy3"/>
    <dgm:cxn modelId="{EEF421BE-DEB8-4D51-B1BE-9C995F7B51A7}" type="presParOf" srcId="{DDEF79BC-02FB-42D3-BEC0-3FD79D1961C4}" destId="{C3244036-00F0-47AC-9111-8A5710CF3E3E}" srcOrd="5" destOrd="0" presId="urn:microsoft.com/office/officeart/2005/8/layout/hierarchy3"/>
    <dgm:cxn modelId="{60F2B42F-4E97-42F0-A6CC-EBE066688E30}" type="presParOf" srcId="{DDEF79BC-02FB-42D3-BEC0-3FD79D1961C4}" destId="{8E84954C-4783-4E24-B389-5BACA550DAC4}" srcOrd="6" destOrd="0" presId="urn:microsoft.com/office/officeart/2005/8/layout/hierarchy3"/>
    <dgm:cxn modelId="{C4BD32E8-26BF-448F-BDBE-1AF8EE6CFFFF}" type="presParOf" srcId="{DDEF79BC-02FB-42D3-BEC0-3FD79D1961C4}" destId="{9A0F5F1A-525B-437C-86C7-8C8B028EBE9B}" srcOrd="7" destOrd="0" presId="urn:microsoft.com/office/officeart/2005/8/layout/hierarchy3"/>
    <dgm:cxn modelId="{2D6FB992-7A1F-4C89-8647-AF31F2F10B59}" type="presParOf" srcId="{52FB9E06-04B0-44C1-8175-20A4EF13388C}" destId="{A92D1D56-AC00-4BAE-A16C-0D2F57764F1D}" srcOrd="2" destOrd="0" presId="urn:microsoft.com/office/officeart/2005/8/layout/hierarchy3"/>
    <dgm:cxn modelId="{6706344D-73EF-4BC8-BEF1-C37CC5290F09}" type="presParOf" srcId="{A92D1D56-AC00-4BAE-A16C-0D2F57764F1D}" destId="{87700BC8-3095-4D9A-9131-3E52707E7907}" srcOrd="0" destOrd="0" presId="urn:microsoft.com/office/officeart/2005/8/layout/hierarchy3"/>
    <dgm:cxn modelId="{9D00F1E9-BEFA-4EE4-8784-4CCE8DB19BC2}" type="presParOf" srcId="{87700BC8-3095-4D9A-9131-3E52707E7907}" destId="{2E4BE16D-D38C-4D6E-9175-B3C4F126F2EA}" srcOrd="0" destOrd="0" presId="urn:microsoft.com/office/officeart/2005/8/layout/hierarchy3"/>
    <dgm:cxn modelId="{7042F447-3279-4287-8070-EFF2E67A417C}" type="presParOf" srcId="{87700BC8-3095-4D9A-9131-3E52707E7907}" destId="{0882CAD2-235E-4B52-84AA-EF1F7E71A106}" srcOrd="1" destOrd="0" presId="urn:microsoft.com/office/officeart/2005/8/layout/hierarchy3"/>
    <dgm:cxn modelId="{8FFE8A2D-7594-44D5-9266-D49808880052}" type="presParOf" srcId="{A92D1D56-AC00-4BAE-A16C-0D2F57764F1D}" destId="{F01B6043-65EA-4169-B968-F069D8A45183}" srcOrd="1" destOrd="0" presId="urn:microsoft.com/office/officeart/2005/8/layout/hierarchy3"/>
    <dgm:cxn modelId="{7CA96214-70B6-4DD0-A28F-EB50BE7DF172}" type="presParOf" srcId="{F01B6043-65EA-4169-B968-F069D8A45183}" destId="{973FAA8C-B494-409A-88E1-885D06EB9D4D}" srcOrd="0" destOrd="0" presId="urn:microsoft.com/office/officeart/2005/8/layout/hierarchy3"/>
    <dgm:cxn modelId="{4CA3F777-341B-43CF-9EA9-60A6E1F96E6B}" type="presParOf" srcId="{F01B6043-65EA-4169-B968-F069D8A45183}" destId="{2A8F7B77-7619-4E2D-856E-6074C48201A9}" srcOrd="1" destOrd="0" presId="urn:microsoft.com/office/officeart/2005/8/layout/hierarchy3"/>
    <dgm:cxn modelId="{C362916E-8E9C-4851-8DAE-56F6A6D68A9F}" type="presParOf" srcId="{F01B6043-65EA-4169-B968-F069D8A45183}" destId="{F84DDA56-9A85-49B5-ADDD-1E8D44AD5D84}" srcOrd="2" destOrd="0" presId="urn:microsoft.com/office/officeart/2005/8/layout/hierarchy3"/>
    <dgm:cxn modelId="{7BEA62BB-E267-41FA-8629-38B1C8A39BFF}" type="presParOf" srcId="{F01B6043-65EA-4169-B968-F069D8A45183}" destId="{B66A6519-F4FE-424C-9DF1-110F626DDFAF}" srcOrd="3" destOrd="0" presId="urn:microsoft.com/office/officeart/2005/8/layout/hierarchy3"/>
    <dgm:cxn modelId="{B5437209-618F-4C58-9C44-968AFE2CFF22}" type="presParOf" srcId="{F01B6043-65EA-4169-B968-F069D8A45183}" destId="{4501234F-C71E-4465-B5F1-97B2C268FC62}" srcOrd="4" destOrd="0" presId="urn:microsoft.com/office/officeart/2005/8/layout/hierarchy3"/>
    <dgm:cxn modelId="{2CA432AE-DAB1-4250-AC00-710E626AEBFD}" type="presParOf" srcId="{F01B6043-65EA-4169-B968-F069D8A45183}" destId="{5EB1A8D0-70B9-485D-AF05-72D12BDC8E88}" srcOrd="5" destOrd="0" presId="urn:microsoft.com/office/officeart/2005/8/layout/hierarchy3"/>
    <dgm:cxn modelId="{0DBD2E12-4388-4697-B39F-CD89AD6E2283}" type="presParOf" srcId="{F01B6043-65EA-4169-B968-F069D8A45183}" destId="{DC7EDF9A-8025-4AFA-B25F-47998FC3D2E0}" srcOrd="6" destOrd="0" presId="urn:microsoft.com/office/officeart/2005/8/layout/hierarchy3"/>
    <dgm:cxn modelId="{05EFB5E7-0847-4298-8370-859295D61BA3}" type="presParOf" srcId="{F01B6043-65EA-4169-B968-F069D8A45183}" destId="{A45B8C70-63FD-465E-BD4B-54CB5D584980}" srcOrd="7" destOrd="0" presId="urn:microsoft.com/office/officeart/2005/8/layout/hierarchy3"/>
    <dgm:cxn modelId="{31326C7C-FF74-4C43-9B2C-2F9976460D5B}" type="presParOf" srcId="{F01B6043-65EA-4169-B968-F069D8A45183}" destId="{900AD900-7787-40C1-98B6-FB92FE5791C3}" srcOrd="8" destOrd="0" presId="urn:microsoft.com/office/officeart/2005/8/layout/hierarchy3"/>
    <dgm:cxn modelId="{656D81EA-4D4D-4991-B259-8A806C941FFC}" type="presParOf" srcId="{F01B6043-65EA-4169-B968-F069D8A45183}" destId="{1C0B89A7-6190-427B-9CA8-0EB62EC7FC5C}" srcOrd="9" destOrd="0" presId="urn:microsoft.com/office/officeart/2005/8/layout/hierarchy3"/>
    <dgm:cxn modelId="{40407B8F-5AF6-40D1-808F-3A879EF7186A}" type="presParOf" srcId="{F01B6043-65EA-4169-B968-F069D8A45183}" destId="{FA75EA1D-4B11-40BC-8428-ABA2A0A31B7B}" srcOrd="10" destOrd="0" presId="urn:microsoft.com/office/officeart/2005/8/layout/hierarchy3"/>
    <dgm:cxn modelId="{F7CBAE1E-22B2-4499-B96A-84679CCF9D4F}" type="presParOf" srcId="{F01B6043-65EA-4169-B968-F069D8A45183}" destId="{721B7F2C-2AD3-4155-A102-61E9537841FB}" srcOrd="11" destOrd="0" presId="urn:microsoft.com/office/officeart/2005/8/layout/hierarchy3"/>
    <dgm:cxn modelId="{9B0E6403-77BE-41B1-933A-C43C21FE1C0E}" type="presParOf" srcId="{F01B6043-65EA-4169-B968-F069D8A45183}" destId="{01B06303-4338-4C3B-9CB6-25DF9EC8F7CB}" srcOrd="12" destOrd="0" presId="urn:microsoft.com/office/officeart/2005/8/layout/hierarchy3"/>
    <dgm:cxn modelId="{F8B10A40-587B-4A08-9E6E-643FEC06F2D9}" type="presParOf" srcId="{F01B6043-65EA-4169-B968-F069D8A45183}" destId="{06006435-CC15-4443-8695-F942C541F2F0}" srcOrd="13" destOrd="0" presId="urn:microsoft.com/office/officeart/2005/8/layout/hierarchy3"/>
    <dgm:cxn modelId="{5D50BC69-32A6-47D5-978B-D0B818437480}" type="presParOf" srcId="{52FB9E06-04B0-44C1-8175-20A4EF13388C}" destId="{C1311046-5C07-4BEC-8810-4871B562E80E}" srcOrd="3" destOrd="0" presId="urn:microsoft.com/office/officeart/2005/8/layout/hierarchy3"/>
    <dgm:cxn modelId="{823CFABC-085E-41EC-BA49-F7806CD22ECB}" type="presParOf" srcId="{C1311046-5C07-4BEC-8810-4871B562E80E}" destId="{BA01F6B8-F6E9-4B1D-B15F-7A389305A5DE}" srcOrd="0" destOrd="0" presId="urn:microsoft.com/office/officeart/2005/8/layout/hierarchy3"/>
    <dgm:cxn modelId="{6EF4252D-E0D8-4B5C-B4E5-AB067DA62ADE}" type="presParOf" srcId="{BA01F6B8-F6E9-4B1D-B15F-7A389305A5DE}" destId="{4593DEEB-714F-424F-AF40-6ED7E2531544}" srcOrd="0" destOrd="0" presId="urn:microsoft.com/office/officeart/2005/8/layout/hierarchy3"/>
    <dgm:cxn modelId="{935EF74C-F25A-44C8-89A7-943DEE98056C}" type="presParOf" srcId="{BA01F6B8-F6E9-4B1D-B15F-7A389305A5DE}" destId="{58C41916-A6AD-4C62-B2CD-EB4E5D82C2D3}" srcOrd="1" destOrd="0" presId="urn:microsoft.com/office/officeart/2005/8/layout/hierarchy3"/>
    <dgm:cxn modelId="{ACEAC906-CD33-4441-8731-5D29FF8B5014}" type="presParOf" srcId="{C1311046-5C07-4BEC-8810-4871B562E80E}" destId="{818AE31A-A5E5-4791-83C8-B0EDCF62DC4D}" srcOrd="1" destOrd="0" presId="urn:microsoft.com/office/officeart/2005/8/layout/hierarchy3"/>
    <dgm:cxn modelId="{87BBC7D8-579B-462C-83E5-034F08604690}" type="presParOf" srcId="{818AE31A-A5E5-4791-83C8-B0EDCF62DC4D}" destId="{3775F786-4F15-4284-AD33-5B331FF8CB9B}" srcOrd="0" destOrd="0" presId="urn:microsoft.com/office/officeart/2005/8/layout/hierarchy3"/>
    <dgm:cxn modelId="{6E19C513-EB30-4774-B564-59D9C7E14157}" type="presParOf" srcId="{818AE31A-A5E5-4791-83C8-B0EDCF62DC4D}" destId="{FB58DEE3-A91E-4B74-9B9C-FE3ADA374D35}" srcOrd="1" destOrd="0" presId="urn:microsoft.com/office/officeart/2005/8/layout/hierarchy3"/>
    <dgm:cxn modelId="{CF7A7C63-9321-4DF6-8ADA-6817FAA460BF}" type="presParOf" srcId="{818AE31A-A5E5-4791-83C8-B0EDCF62DC4D}" destId="{E7D89B3A-00B5-490F-8B99-E24CAD797A28}" srcOrd="2" destOrd="0" presId="urn:microsoft.com/office/officeart/2005/8/layout/hierarchy3"/>
    <dgm:cxn modelId="{21E6F049-B57E-41A4-A7F6-DD424A34D993}" type="presParOf" srcId="{818AE31A-A5E5-4791-83C8-B0EDCF62DC4D}" destId="{8E0729C6-5BA8-495B-9CE4-BB15C34DD9D3}" srcOrd="3" destOrd="0" presId="urn:microsoft.com/office/officeart/2005/8/layout/hierarchy3"/>
    <dgm:cxn modelId="{650F40D5-0A11-4F93-B401-C48578E4448E}" type="presParOf" srcId="{818AE31A-A5E5-4791-83C8-B0EDCF62DC4D}" destId="{F575164B-CFAB-4B91-B04B-731B305505FF}" srcOrd="4" destOrd="0" presId="urn:microsoft.com/office/officeart/2005/8/layout/hierarchy3"/>
    <dgm:cxn modelId="{E7225F14-C451-4630-8946-51B00648A775}" type="presParOf" srcId="{818AE31A-A5E5-4791-83C8-B0EDCF62DC4D}" destId="{BD75EBF8-D164-4EE8-880C-210887AF61C1}" srcOrd="5" destOrd="0" presId="urn:microsoft.com/office/officeart/2005/8/layout/hierarchy3"/>
    <dgm:cxn modelId="{B15E56F2-8059-4618-98FC-1E23D71F0A42}" type="presParOf" srcId="{52FB9E06-04B0-44C1-8175-20A4EF13388C}" destId="{919EE3BA-7F37-4E5C-B049-529281D69290}" srcOrd="4" destOrd="0" presId="urn:microsoft.com/office/officeart/2005/8/layout/hierarchy3"/>
    <dgm:cxn modelId="{3B67BFCA-4863-4321-BAD4-DFAFFB9EFF80}" type="presParOf" srcId="{919EE3BA-7F37-4E5C-B049-529281D69290}" destId="{72357AF4-3463-40B1-9523-BFA9F4B784CA}" srcOrd="0" destOrd="0" presId="urn:microsoft.com/office/officeart/2005/8/layout/hierarchy3"/>
    <dgm:cxn modelId="{4389D30F-F220-42CA-B1B4-F885596B3EF8}" type="presParOf" srcId="{72357AF4-3463-40B1-9523-BFA9F4B784CA}" destId="{B5B9ADFE-F828-4642-9B88-02B8E86656CC}" srcOrd="0" destOrd="0" presId="urn:microsoft.com/office/officeart/2005/8/layout/hierarchy3"/>
    <dgm:cxn modelId="{ABAA6FF1-2645-4DF7-A8FF-55EE96E9767F}" type="presParOf" srcId="{72357AF4-3463-40B1-9523-BFA9F4B784CA}" destId="{B991FA8B-6AE3-414C-8F83-BF562110FCD5}" srcOrd="1" destOrd="0" presId="urn:microsoft.com/office/officeart/2005/8/layout/hierarchy3"/>
    <dgm:cxn modelId="{F5CEA9EA-1EB8-4421-A123-A3EA44EAAA00}" type="presParOf" srcId="{919EE3BA-7F37-4E5C-B049-529281D69290}" destId="{866DCE77-CFC8-4230-B35B-885EF4536ABB}" srcOrd="1" destOrd="0" presId="urn:microsoft.com/office/officeart/2005/8/layout/hierarchy3"/>
    <dgm:cxn modelId="{17F507CA-2F04-439B-848D-746A5B02D3FD}" type="presParOf" srcId="{866DCE77-CFC8-4230-B35B-885EF4536ABB}" destId="{B24F421E-125A-4171-B8A6-9CC6E2E92FD7}" srcOrd="0" destOrd="0" presId="urn:microsoft.com/office/officeart/2005/8/layout/hierarchy3"/>
    <dgm:cxn modelId="{B89D9CD5-2321-4033-BE96-099D14E2BD6B}" type="presParOf" srcId="{866DCE77-CFC8-4230-B35B-885EF4536ABB}" destId="{92740B61-066E-4DDB-A827-E29BC2FD36D4}" srcOrd="1" destOrd="0" presId="urn:microsoft.com/office/officeart/2005/8/layout/hierarchy3"/>
    <dgm:cxn modelId="{3C6F04C9-F3BA-4DFA-9D1C-78B17213CDB9}" type="presParOf" srcId="{866DCE77-CFC8-4230-B35B-885EF4536ABB}" destId="{0C13D6FD-149A-41E7-9810-AB175CE8073D}" srcOrd="2" destOrd="0" presId="urn:microsoft.com/office/officeart/2005/8/layout/hierarchy3"/>
    <dgm:cxn modelId="{A2F807D5-120A-4F5A-8FB0-9D1DAA3140A9}" type="presParOf" srcId="{866DCE77-CFC8-4230-B35B-885EF4536ABB}" destId="{CF0326BB-EA00-4B0C-977C-8060547BF7BA}" srcOrd="3" destOrd="0" presId="urn:microsoft.com/office/officeart/2005/8/layout/hierarchy3"/>
    <dgm:cxn modelId="{A5B0F947-8F0D-43DC-B8B8-9A6ADEAD88B7}" type="presParOf" srcId="{52FB9E06-04B0-44C1-8175-20A4EF13388C}" destId="{0DD9486B-8BF7-4CF6-A6D7-30BB977CD75E}" srcOrd="5" destOrd="0" presId="urn:microsoft.com/office/officeart/2005/8/layout/hierarchy3"/>
    <dgm:cxn modelId="{A2655109-29E6-45BD-8919-A56E2A7AA83B}" type="presParOf" srcId="{0DD9486B-8BF7-4CF6-A6D7-30BB977CD75E}" destId="{FA228D70-1DEB-4C88-9F4C-138F3A4169AB}" srcOrd="0" destOrd="0" presId="urn:microsoft.com/office/officeart/2005/8/layout/hierarchy3"/>
    <dgm:cxn modelId="{07F510E7-32FF-4ABA-90DA-DDFD09DD4E59}" type="presParOf" srcId="{FA228D70-1DEB-4C88-9F4C-138F3A4169AB}" destId="{BCDA0F33-555D-40B5-9FDA-5147D1C222F3}" srcOrd="0" destOrd="0" presId="urn:microsoft.com/office/officeart/2005/8/layout/hierarchy3"/>
    <dgm:cxn modelId="{7A113EB7-45B1-49BD-94F6-45F576A9042D}" type="presParOf" srcId="{FA228D70-1DEB-4C88-9F4C-138F3A4169AB}" destId="{8E111E59-EC97-4808-A336-1B6789B6CE7A}" srcOrd="1" destOrd="0" presId="urn:microsoft.com/office/officeart/2005/8/layout/hierarchy3"/>
    <dgm:cxn modelId="{316A2C3B-29BF-48AA-B94E-0E40D3E0A16A}" type="presParOf" srcId="{0DD9486B-8BF7-4CF6-A6D7-30BB977CD75E}" destId="{6626C1D0-589F-408B-AF25-87851CA1F87D}" srcOrd="1" destOrd="0" presId="urn:microsoft.com/office/officeart/2005/8/layout/hierarchy3"/>
    <dgm:cxn modelId="{FE8E261B-6A92-44DA-9C3B-B3733C1CD5A7}" type="presParOf" srcId="{6626C1D0-589F-408B-AF25-87851CA1F87D}" destId="{D95DD9B5-FC38-4256-BC86-F091CB6468F1}" srcOrd="0" destOrd="0" presId="urn:microsoft.com/office/officeart/2005/8/layout/hierarchy3"/>
    <dgm:cxn modelId="{EEC508BC-5D3C-46B8-BA27-C8FC4D8E70D3}" type="presParOf" srcId="{6626C1D0-589F-408B-AF25-87851CA1F87D}" destId="{7562AD78-FBF2-4B5B-AC66-D0511CAA87A8}" srcOrd="1" destOrd="0" presId="urn:microsoft.com/office/officeart/2005/8/layout/hierarchy3"/>
    <dgm:cxn modelId="{9F31AB8C-31C3-40FE-B560-B5386AE9B408}" type="presParOf" srcId="{6626C1D0-589F-408B-AF25-87851CA1F87D}" destId="{34B79261-091C-4D6C-80FB-142B3FC0E946}" srcOrd="2" destOrd="0" presId="urn:microsoft.com/office/officeart/2005/8/layout/hierarchy3"/>
    <dgm:cxn modelId="{D6D7CB56-CC5A-452F-A2D8-9B9D39862D4E}" type="presParOf" srcId="{6626C1D0-589F-408B-AF25-87851CA1F87D}" destId="{638D4250-C778-43D8-B9C2-EC76FF44FB2C}" srcOrd="3" destOrd="0" presId="urn:microsoft.com/office/officeart/2005/8/layout/hierarchy3"/>
    <dgm:cxn modelId="{E840B105-1502-4FF1-A119-92E53009B5EC}" type="presParOf" srcId="{6626C1D0-589F-408B-AF25-87851CA1F87D}" destId="{9340C0EF-E220-45F4-BD54-998AD5E23557}" srcOrd="4" destOrd="0" presId="urn:microsoft.com/office/officeart/2005/8/layout/hierarchy3"/>
    <dgm:cxn modelId="{792884FE-D80E-42D5-8BEE-8EB3E95AB5D6}" type="presParOf" srcId="{6626C1D0-589F-408B-AF25-87851CA1F87D}" destId="{BD2F38C1-E582-46AA-88F8-99CD1A1AD731}" srcOrd="5" destOrd="0" presId="urn:microsoft.com/office/officeart/2005/8/layout/hierarchy3"/>
    <dgm:cxn modelId="{1C2472B4-41B4-4996-9A37-E08B1672BDB7}" type="presParOf" srcId="{6626C1D0-589F-408B-AF25-87851CA1F87D}" destId="{EBA9B901-D020-4336-9687-960A2AD0CC6B}" srcOrd="6" destOrd="0" presId="urn:microsoft.com/office/officeart/2005/8/layout/hierarchy3"/>
    <dgm:cxn modelId="{5794268F-E101-4851-B218-4B866653018E}" type="presParOf" srcId="{6626C1D0-589F-408B-AF25-87851CA1F87D}" destId="{CA922CE1-FE32-4D46-A0B4-CB66F5BB7182}" srcOrd="7" destOrd="0" presId="urn:microsoft.com/office/officeart/2005/8/layout/hierarchy3"/>
    <dgm:cxn modelId="{595BE880-3983-44FC-BDDE-3518884D9614}" type="presParOf" srcId="{52FB9E06-04B0-44C1-8175-20A4EF13388C}" destId="{FB13C9ED-96E6-439F-8626-99990F04D504}" srcOrd="6" destOrd="0" presId="urn:microsoft.com/office/officeart/2005/8/layout/hierarchy3"/>
    <dgm:cxn modelId="{E925D1AB-F3EC-42DE-B22E-95503724C516}" type="presParOf" srcId="{FB13C9ED-96E6-439F-8626-99990F04D504}" destId="{17E24784-A4AB-4B11-9DA5-6A78908FEBC0}" srcOrd="0" destOrd="0" presId="urn:microsoft.com/office/officeart/2005/8/layout/hierarchy3"/>
    <dgm:cxn modelId="{4F35583B-EC67-4539-9212-7406AD03A497}" type="presParOf" srcId="{17E24784-A4AB-4B11-9DA5-6A78908FEBC0}" destId="{C97A7F90-2345-4233-9C7A-452681BF2BE8}" srcOrd="0" destOrd="0" presId="urn:microsoft.com/office/officeart/2005/8/layout/hierarchy3"/>
    <dgm:cxn modelId="{5243B34C-A8B7-4AF5-BA12-FA59B54EB856}" type="presParOf" srcId="{17E24784-A4AB-4B11-9DA5-6A78908FEBC0}" destId="{411C2BC7-1F5F-4C9B-A0C4-96B211148030}" srcOrd="1" destOrd="0" presId="urn:microsoft.com/office/officeart/2005/8/layout/hierarchy3"/>
    <dgm:cxn modelId="{0A13E194-E719-41D2-B954-0F6F51973733}" type="presParOf" srcId="{FB13C9ED-96E6-439F-8626-99990F04D504}" destId="{D740F17F-06D6-4C21-8060-241EF38DB4E3}" srcOrd="1" destOrd="0" presId="urn:microsoft.com/office/officeart/2005/8/layout/hierarchy3"/>
    <dgm:cxn modelId="{0411A27E-64E7-48A3-8267-97D236084F99}" type="presParOf" srcId="{D740F17F-06D6-4C21-8060-241EF38DB4E3}" destId="{CC7A1124-AED0-4857-9767-568DE4614A4D}" srcOrd="0" destOrd="0" presId="urn:microsoft.com/office/officeart/2005/8/layout/hierarchy3"/>
    <dgm:cxn modelId="{A07AF858-A2BB-41C1-B5CB-E4D010008953}" type="presParOf" srcId="{D740F17F-06D6-4C21-8060-241EF38DB4E3}" destId="{875E5DD7-0091-43E2-98AA-1B1245FB4BAB}" srcOrd="1" destOrd="0" presId="urn:microsoft.com/office/officeart/2005/8/layout/hierarchy3"/>
    <dgm:cxn modelId="{95ED274E-AC6E-4C25-BB79-CEC2E1C93918}" type="presParOf" srcId="{D740F17F-06D6-4C21-8060-241EF38DB4E3}" destId="{414A8500-841A-416C-9203-D6984D4D1ED2}" srcOrd="2" destOrd="0" presId="urn:microsoft.com/office/officeart/2005/8/layout/hierarchy3"/>
    <dgm:cxn modelId="{37FDB93A-7850-43F2-AFE6-1DEF07C1921B}" type="presParOf" srcId="{D740F17F-06D6-4C21-8060-241EF38DB4E3}" destId="{0477371A-BD86-4343-8332-4E7FCD1325B9}" srcOrd="3" destOrd="0" presId="urn:microsoft.com/office/officeart/2005/8/layout/hierarchy3"/>
    <dgm:cxn modelId="{FAA64F8E-0AB8-4B4B-8F3E-7253465ED037}" type="presParOf" srcId="{D740F17F-06D6-4C21-8060-241EF38DB4E3}" destId="{47C00AB9-EE5A-49A7-920F-BAC793D2EB49}" srcOrd="4" destOrd="0" presId="urn:microsoft.com/office/officeart/2005/8/layout/hierarchy3"/>
    <dgm:cxn modelId="{75721CE6-ECDC-4FE9-AA5A-6C435BC71126}" type="presParOf" srcId="{D740F17F-06D6-4C21-8060-241EF38DB4E3}" destId="{B5AA3C98-8F0D-4937-B117-F51789403FC6}" srcOrd="5" destOrd="0" presId="urn:microsoft.com/office/officeart/2005/8/layout/hierarchy3"/>
    <dgm:cxn modelId="{F6DD58EB-7AA5-4B96-8AAF-71A5B0529639}" type="presParOf" srcId="{D740F17F-06D6-4C21-8060-241EF38DB4E3}" destId="{79F7F948-05F5-451D-8D27-F940F23B8E03}" srcOrd="6" destOrd="0" presId="urn:microsoft.com/office/officeart/2005/8/layout/hierarchy3"/>
    <dgm:cxn modelId="{08579A8B-CBC2-4987-9408-0D32BC356665}" type="presParOf" srcId="{D740F17F-06D6-4C21-8060-241EF38DB4E3}" destId="{DE2E21F8-CBD4-426B-ACDA-6FB363C0531A}" srcOrd="7" destOrd="0" presId="urn:microsoft.com/office/officeart/2005/8/layout/hierarchy3"/>
    <dgm:cxn modelId="{DFD994E4-EF22-403D-BD51-EB27E2DD7A88}" type="presParOf" srcId="{D740F17F-06D6-4C21-8060-241EF38DB4E3}" destId="{FD31C9F1-5F2A-4012-97C5-746F8B83B80B}" srcOrd="8" destOrd="0" presId="urn:microsoft.com/office/officeart/2005/8/layout/hierarchy3"/>
    <dgm:cxn modelId="{CCFDA46F-A7C2-48AF-9389-115DD9575482}" type="presParOf" srcId="{D740F17F-06D6-4C21-8060-241EF38DB4E3}" destId="{B78FAD6D-CDA1-4DAF-8E38-08273D0F6DCB}" srcOrd="9" destOrd="0" presId="urn:microsoft.com/office/officeart/2005/8/layout/hierarchy3"/>
    <dgm:cxn modelId="{BBEE098D-3A2B-45F9-B10F-D15B2AC6F11D}" type="presParOf" srcId="{D740F17F-06D6-4C21-8060-241EF38DB4E3}" destId="{1653B052-76FA-44A8-BD7F-CDF2BE4ED8FB}" srcOrd="10" destOrd="0" presId="urn:microsoft.com/office/officeart/2005/8/layout/hierarchy3"/>
    <dgm:cxn modelId="{A2040C2D-7CEA-40F5-BFEB-70F5AC99A7D6}" type="presParOf" srcId="{D740F17F-06D6-4C21-8060-241EF38DB4E3}" destId="{889A9EF4-90E4-44CA-99A2-F8A3969D1C51}" srcOrd="11" destOrd="0" presId="urn:microsoft.com/office/officeart/2005/8/layout/hierarchy3"/>
    <dgm:cxn modelId="{69BE957B-3D84-4C5B-811B-B2467BD315C2}" type="presParOf" srcId="{D740F17F-06D6-4C21-8060-241EF38DB4E3}" destId="{63496566-81E0-42FF-B666-D85803F71AC1}" srcOrd="12" destOrd="0" presId="urn:microsoft.com/office/officeart/2005/8/layout/hierarchy3"/>
    <dgm:cxn modelId="{C131CC57-FAED-4E2F-9FAB-5F949F581EEF}" type="presParOf" srcId="{D740F17F-06D6-4C21-8060-241EF38DB4E3}" destId="{4CD0D031-778E-473C-BDF6-ECB4F7569428}" srcOrd="13" destOrd="0" presId="urn:microsoft.com/office/officeart/2005/8/layout/hierarchy3"/>
    <dgm:cxn modelId="{9FBBC0D7-3508-450C-B556-456B1B7D00BD}" type="presParOf" srcId="{52FB9E06-04B0-44C1-8175-20A4EF13388C}" destId="{5614DECA-6F6D-4FC8-AD16-B5FE3C2048CA}" srcOrd="7" destOrd="0" presId="urn:microsoft.com/office/officeart/2005/8/layout/hierarchy3"/>
    <dgm:cxn modelId="{EE7F1A97-09BE-4A2B-AA19-212FD71C69C9}" type="presParOf" srcId="{5614DECA-6F6D-4FC8-AD16-B5FE3C2048CA}" destId="{B946C718-9683-4FA9-9605-FEB6F897D7C1}" srcOrd="0" destOrd="0" presId="urn:microsoft.com/office/officeart/2005/8/layout/hierarchy3"/>
    <dgm:cxn modelId="{CAEFD2CC-244D-458B-B90D-B4E2474FD064}" type="presParOf" srcId="{B946C718-9683-4FA9-9605-FEB6F897D7C1}" destId="{564DA9C3-3F60-4A67-A0D7-6C5CFAC1867B}" srcOrd="0" destOrd="0" presId="urn:microsoft.com/office/officeart/2005/8/layout/hierarchy3"/>
    <dgm:cxn modelId="{97F737C9-10AD-4F14-BA4E-2F9DF3E6F40A}" type="presParOf" srcId="{B946C718-9683-4FA9-9605-FEB6F897D7C1}" destId="{5651E425-8AFB-4A3C-9CD1-13F6D72DD785}" srcOrd="1" destOrd="0" presId="urn:microsoft.com/office/officeart/2005/8/layout/hierarchy3"/>
    <dgm:cxn modelId="{FA13AEE8-2F94-4DB2-AD74-3CCE586D986C}" type="presParOf" srcId="{5614DECA-6F6D-4FC8-AD16-B5FE3C2048CA}" destId="{A7880A6D-E349-4C2D-8512-0948BCE4D5AC}" srcOrd="1" destOrd="0" presId="urn:microsoft.com/office/officeart/2005/8/layout/hierarchy3"/>
    <dgm:cxn modelId="{AAE1CB41-39D6-438C-9E7E-79BC1B57A20F}" type="presParOf" srcId="{A7880A6D-E349-4C2D-8512-0948BCE4D5AC}" destId="{3DC976D9-91C2-4AE6-81A0-8A9476B71547}" srcOrd="0" destOrd="0" presId="urn:microsoft.com/office/officeart/2005/8/layout/hierarchy3"/>
    <dgm:cxn modelId="{60DDD498-F3EB-4B38-9F41-627FAAD6A049}" type="presParOf" srcId="{A7880A6D-E349-4C2D-8512-0948BCE4D5AC}" destId="{3E3048F0-53FE-4920-8BB8-A8B3F74D76AD}" srcOrd="1" destOrd="0" presId="urn:microsoft.com/office/officeart/2005/8/layout/hierarchy3"/>
    <dgm:cxn modelId="{BDA3089F-CC0E-45E2-863F-09CEF83434AA}" type="presParOf" srcId="{A7880A6D-E349-4C2D-8512-0948BCE4D5AC}" destId="{D7AEB4BF-FF00-489A-AEDF-7F09B1FD05ED}" srcOrd="2" destOrd="0" presId="urn:microsoft.com/office/officeart/2005/8/layout/hierarchy3"/>
    <dgm:cxn modelId="{5612EF6A-6559-4C70-8F76-BE78FFBBCC18}" type="presParOf" srcId="{A7880A6D-E349-4C2D-8512-0948BCE4D5AC}" destId="{67C9A1C8-428C-436F-BDC6-B0BC90BCF77C}" srcOrd="3" destOrd="0" presId="urn:microsoft.com/office/officeart/2005/8/layout/hierarchy3"/>
    <dgm:cxn modelId="{9CC7F3D5-D8D6-47F0-A763-5AD76C2DE156}" type="presParOf" srcId="{A7880A6D-E349-4C2D-8512-0948BCE4D5AC}" destId="{864CFE09-C04A-4966-8534-C19C60237526}" srcOrd="4" destOrd="0" presId="urn:microsoft.com/office/officeart/2005/8/layout/hierarchy3"/>
    <dgm:cxn modelId="{25C6FDFA-2535-4A8F-AD3B-C82418F0A98C}" type="presParOf" srcId="{A7880A6D-E349-4C2D-8512-0948BCE4D5AC}" destId="{A6AF59F7-9D74-48FC-9199-097833F8EB8D}" srcOrd="5" destOrd="0" presId="urn:microsoft.com/office/officeart/2005/8/layout/hierarchy3"/>
    <dgm:cxn modelId="{8DA2C479-4851-4645-90BA-4C3DE05ABB86}" type="presParOf" srcId="{A7880A6D-E349-4C2D-8512-0948BCE4D5AC}" destId="{40A2C62A-2115-4EE5-8847-431E9049E3F7}" srcOrd="6" destOrd="0" presId="urn:microsoft.com/office/officeart/2005/8/layout/hierarchy3"/>
    <dgm:cxn modelId="{C0915AE6-22CB-47CF-9B4A-57091A2E6514}" type="presParOf" srcId="{A7880A6D-E349-4C2D-8512-0948BCE4D5AC}" destId="{2B032DB1-858A-4A7F-948A-AB218AF1B8F5}" srcOrd="7" destOrd="0" presId="urn:microsoft.com/office/officeart/2005/8/layout/hierarchy3"/>
    <dgm:cxn modelId="{B8D589F3-87C7-4E19-8C40-93DDDF7005D8}" type="presParOf" srcId="{52FB9E06-04B0-44C1-8175-20A4EF13388C}" destId="{AA17ADE3-95E8-48B9-A0C6-68C3F5BE77F0}" srcOrd="8" destOrd="0" presId="urn:microsoft.com/office/officeart/2005/8/layout/hierarchy3"/>
    <dgm:cxn modelId="{CFC9D38B-3D8B-49D7-BEFE-1530B25B213B}" type="presParOf" srcId="{AA17ADE3-95E8-48B9-A0C6-68C3F5BE77F0}" destId="{96E57142-E144-4552-AD89-5E94EE1FB029}" srcOrd="0" destOrd="0" presId="urn:microsoft.com/office/officeart/2005/8/layout/hierarchy3"/>
    <dgm:cxn modelId="{C8E7B158-76AE-42FC-A0EB-A94F240E3F4F}" type="presParOf" srcId="{96E57142-E144-4552-AD89-5E94EE1FB029}" destId="{094030B1-BB97-4C0C-B051-1DF33E0DDD8F}" srcOrd="0" destOrd="0" presId="urn:microsoft.com/office/officeart/2005/8/layout/hierarchy3"/>
    <dgm:cxn modelId="{004E16AA-AB79-4FC6-8AFD-9F14F72B4B03}" type="presParOf" srcId="{96E57142-E144-4552-AD89-5E94EE1FB029}" destId="{1F071A6D-AEE1-413E-A84C-1986D1A2493C}" srcOrd="1" destOrd="0" presId="urn:microsoft.com/office/officeart/2005/8/layout/hierarchy3"/>
    <dgm:cxn modelId="{C8BAC044-AE33-46E5-AE7F-DEA8BA22CBAA}" type="presParOf" srcId="{AA17ADE3-95E8-48B9-A0C6-68C3F5BE77F0}" destId="{58A3758C-DBBF-4AD4-A74A-F6B0C4A05F32}" srcOrd="1" destOrd="0" presId="urn:microsoft.com/office/officeart/2005/8/layout/hierarchy3"/>
    <dgm:cxn modelId="{AFE5C6E3-EC76-4342-B6D4-F92380D4D714}" type="presParOf" srcId="{58A3758C-DBBF-4AD4-A74A-F6B0C4A05F32}" destId="{061397FE-BBEF-4A4E-AC94-F96791B3B741}" srcOrd="0" destOrd="0" presId="urn:microsoft.com/office/officeart/2005/8/layout/hierarchy3"/>
    <dgm:cxn modelId="{5E3E3932-8B14-41C8-9562-446A5044A4C6}" type="presParOf" srcId="{58A3758C-DBBF-4AD4-A74A-F6B0C4A05F32}" destId="{F4306883-3049-4870-9AA0-B052737220D8}" srcOrd="1" destOrd="0" presId="urn:microsoft.com/office/officeart/2005/8/layout/hierarchy3"/>
    <dgm:cxn modelId="{EE0EF4FD-CE7F-4C1B-8A78-6D3B3E50787B}" type="presParOf" srcId="{58A3758C-DBBF-4AD4-A74A-F6B0C4A05F32}" destId="{A282B863-153C-4253-87EC-FBBFB6BE6D60}" srcOrd="2" destOrd="0" presId="urn:microsoft.com/office/officeart/2005/8/layout/hierarchy3"/>
    <dgm:cxn modelId="{FE88BD97-5249-4ED7-8B17-72204BC785FF}" type="presParOf" srcId="{58A3758C-DBBF-4AD4-A74A-F6B0C4A05F32}" destId="{69FDE662-12E0-48BB-9601-A7BCBB0C5926}" srcOrd="3" destOrd="0" presId="urn:microsoft.com/office/officeart/2005/8/layout/hierarchy3"/>
    <dgm:cxn modelId="{3DDC6F84-47BD-4E9B-A4A8-7E3DC381F4D4}" type="presParOf" srcId="{58A3758C-DBBF-4AD4-A74A-F6B0C4A05F32}" destId="{30E20B0E-46C7-4769-9944-7A25DEDD5439}" srcOrd="4" destOrd="0" presId="urn:microsoft.com/office/officeart/2005/8/layout/hierarchy3"/>
    <dgm:cxn modelId="{022A7836-DD77-4FAB-AF3B-1AA48E3B5426}" type="presParOf" srcId="{58A3758C-DBBF-4AD4-A74A-F6B0C4A05F32}" destId="{0A36C95E-82B4-4912-A9B5-95FA80AFAC6C}" srcOrd="5" destOrd="0" presId="urn:microsoft.com/office/officeart/2005/8/layout/hierarchy3"/>
    <dgm:cxn modelId="{7E4F5DE7-5A13-433A-91CD-AB838CD4B313}" type="presParOf" srcId="{58A3758C-DBBF-4AD4-A74A-F6B0C4A05F32}" destId="{269C21A7-D187-423D-9574-49EE6A0036D4}" srcOrd="6" destOrd="0" presId="urn:microsoft.com/office/officeart/2005/8/layout/hierarchy3"/>
    <dgm:cxn modelId="{2731CB3C-202B-4C33-924A-EC1345DE833E}" type="presParOf" srcId="{58A3758C-DBBF-4AD4-A74A-F6B0C4A05F32}" destId="{D75F5588-F95E-46D2-B454-41E1691ABEE8}" srcOrd="7" destOrd="0" presId="urn:microsoft.com/office/officeart/2005/8/layout/hierarchy3"/>
    <dgm:cxn modelId="{A2713047-0E56-4196-965F-D50DB5E51E93}" type="presParOf" srcId="{58A3758C-DBBF-4AD4-A74A-F6B0C4A05F32}" destId="{F89B12FB-2348-4CF8-AEB3-E3F044F96054}" srcOrd="8" destOrd="0" presId="urn:microsoft.com/office/officeart/2005/8/layout/hierarchy3"/>
    <dgm:cxn modelId="{30DBE146-12F4-49C0-8D66-284767A025D6}" type="presParOf" srcId="{58A3758C-DBBF-4AD4-A74A-F6B0C4A05F32}" destId="{38B6CEB9-90D1-4E28-98E6-5337C731133C}" srcOrd="9" destOrd="0" presId="urn:microsoft.com/office/officeart/2005/8/layout/hierarchy3"/>
    <dgm:cxn modelId="{0AF571AD-1AD7-44B6-8DDB-E7B6859AE9A0}" type="presParOf" srcId="{58A3758C-DBBF-4AD4-A74A-F6B0C4A05F32}" destId="{9D1D0205-89B9-4FED-8560-90D0BA4BFEEE}" srcOrd="10" destOrd="0" presId="urn:microsoft.com/office/officeart/2005/8/layout/hierarchy3"/>
    <dgm:cxn modelId="{F538857F-7A3E-40B8-883F-8EB89555EC71}" type="presParOf" srcId="{58A3758C-DBBF-4AD4-A74A-F6B0C4A05F32}" destId="{FB749A39-DB53-44A9-9C33-56E948773C2D}" srcOrd="11" destOrd="0" presId="urn:microsoft.com/office/officeart/2005/8/layout/hierarchy3"/>
    <dgm:cxn modelId="{EA2C4C0F-EE94-4278-9428-4968BD4B128A}" type="presParOf" srcId="{52FB9E06-04B0-44C1-8175-20A4EF13388C}" destId="{FEE11290-4627-47E7-9C3B-047549A713B9}" srcOrd="9" destOrd="0" presId="urn:microsoft.com/office/officeart/2005/8/layout/hierarchy3"/>
    <dgm:cxn modelId="{2CE0CDA5-415B-4D2C-9769-7A123BA6B7B3}" type="presParOf" srcId="{FEE11290-4627-47E7-9C3B-047549A713B9}" destId="{F601A92E-1331-4ADC-8101-59E4596F6414}" srcOrd="0" destOrd="0" presId="urn:microsoft.com/office/officeart/2005/8/layout/hierarchy3"/>
    <dgm:cxn modelId="{951BE2F6-792E-416B-AB65-18CE4D747FEA}" type="presParOf" srcId="{F601A92E-1331-4ADC-8101-59E4596F6414}" destId="{65CAA123-F57F-4CE5-B569-24B5BF2D2B14}" srcOrd="0" destOrd="0" presId="urn:microsoft.com/office/officeart/2005/8/layout/hierarchy3"/>
    <dgm:cxn modelId="{30194D83-3424-4BD4-AD6E-2A49C89DEA28}" type="presParOf" srcId="{F601A92E-1331-4ADC-8101-59E4596F6414}" destId="{9BB5F0E7-1501-4CEB-9FB4-D06C4C62396A}" srcOrd="1" destOrd="0" presId="urn:microsoft.com/office/officeart/2005/8/layout/hierarchy3"/>
    <dgm:cxn modelId="{2E649F7E-36E6-4C78-A937-B3FC4A868A73}" type="presParOf" srcId="{FEE11290-4627-47E7-9C3B-047549A713B9}" destId="{CBFD8CD6-7EC4-41D0-9A5D-E1637FBE0EB0}" srcOrd="1" destOrd="0" presId="urn:microsoft.com/office/officeart/2005/8/layout/hierarchy3"/>
    <dgm:cxn modelId="{87D05356-4F4C-43D3-8E91-CF88EC1FE2A2}" type="presParOf" srcId="{CBFD8CD6-7EC4-41D0-9A5D-E1637FBE0EB0}" destId="{337988C9-919A-4149-9416-E1E4892FB751}" srcOrd="0" destOrd="0" presId="urn:microsoft.com/office/officeart/2005/8/layout/hierarchy3"/>
    <dgm:cxn modelId="{20B7D9A5-CE11-469B-8AD7-12257DCFCD50}" type="presParOf" srcId="{CBFD8CD6-7EC4-41D0-9A5D-E1637FBE0EB0}" destId="{82C94B48-1A21-492E-9407-7328FD66B87C}" srcOrd="1" destOrd="0" presId="urn:microsoft.com/office/officeart/2005/8/layout/hierarchy3"/>
    <dgm:cxn modelId="{D44673A1-ACF5-4AF9-84A9-F3667D45D261}" type="presParOf" srcId="{CBFD8CD6-7EC4-41D0-9A5D-E1637FBE0EB0}" destId="{D0A174C0-63D4-45B0-A6D2-8577ABFEDE7A}" srcOrd="2" destOrd="0" presId="urn:microsoft.com/office/officeart/2005/8/layout/hierarchy3"/>
    <dgm:cxn modelId="{16A2027C-8E3C-4887-B3FA-45665C5A9373}" type="presParOf" srcId="{CBFD8CD6-7EC4-41D0-9A5D-E1637FBE0EB0}" destId="{96900303-C22E-453A-A51A-F0CD93532284}" srcOrd="3" destOrd="0" presId="urn:microsoft.com/office/officeart/2005/8/layout/hierarchy3"/>
  </dgm:cxnLst>
  <dgm:bg>
    <a:noFill/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7967BE7-BB14-4DC5-9226-B08111DA8F75}">
      <dsp:nvSpPr>
        <dsp:cNvPr id="0" name=""/>
        <dsp:cNvSpPr/>
      </dsp:nvSpPr>
      <dsp:spPr>
        <a:xfrm>
          <a:off x="11039393" y="0"/>
          <a:ext cx="960306" cy="524970"/>
        </a:xfrm>
        <a:prstGeom prst="roundRect">
          <a:avLst>
            <a:gd name="adj" fmla="val 10000"/>
          </a:avLst>
        </a:prstGeom>
        <a:solidFill>
          <a:srgbClr val="E9624E"/>
        </a:solidFill>
        <a:ln w="19050" cap="flat" cmpd="sng" algn="ctr">
          <a:solidFill>
            <a:srgbClr val="E9624E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200" b="0" kern="1200">
              <a:latin typeface="Calibri" panose="020F0502020204030204" pitchFamily="34" charset="0"/>
              <a:cs typeface="Calibri" panose="020F0502020204030204" pitchFamily="34" charset="0"/>
            </a:rPr>
            <a:t>קידום בריאות</a:t>
          </a:r>
          <a:endParaRPr lang="en-IL" sz="1200" b="0" kern="120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11054769" y="15376"/>
        <a:ext cx="929554" cy="494218"/>
      </dsp:txXfrm>
    </dsp:sp>
    <dsp:sp modelId="{C9AC1303-7703-44C8-A89B-D26652084C42}">
      <dsp:nvSpPr>
        <dsp:cNvPr id="0" name=""/>
        <dsp:cNvSpPr/>
      </dsp:nvSpPr>
      <dsp:spPr>
        <a:xfrm>
          <a:off x="11807638" y="524970"/>
          <a:ext cx="96030" cy="362946"/>
        </a:xfrm>
        <a:custGeom>
          <a:avLst/>
          <a:gdLst/>
          <a:ahLst/>
          <a:cxnLst/>
          <a:rect l="0" t="0" r="0" b="0"/>
          <a:pathLst>
            <a:path>
              <a:moveTo>
                <a:pt x="96030" y="0"/>
              </a:moveTo>
              <a:lnTo>
                <a:pt x="96030" y="362946"/>
              </a:lnTo>
              <a:lnTo>
                <a:pt x="0" y="362946"/>
              </a:lnTo>
            </a:path>
          </a:pathLst>
        </a:custGeom>
        <a:noFill/>
        <a:ln w="19050" cap="flat" cmpd="sng" algn="ctr">
          <a:solidFill>
            <a:srgbClr val="E9624E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1B81C64-4AD7-4B7D-9719-38828979879D}">
      <dsp:nvSpPr>
        <dsp:cNvPr id="0" name=""/>
        <dsp:cNvSpPr/>
      </dsp:nvSpPr>
      <dsp:spPr>
        <a:xfrm>
          <a:off x="10925531" y="647840"/>
          <a:ext cx="882107" cy="48015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rgbClr val="E9624E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marL="0" lvl="0" indent="0" algn="r" defTabSz="4445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000" kern="1200">
              <a:latin typeface="Calibri" panose="020F0502020204030204" pitchFamily="34" charset="0"/>
              <a:cs typeface="Calibri" panose="020F0502020204030204" pitchFamily="34" charset="0"/>
            </a:rPr>
            <a:t>תיעוד </a:t>
          </a:r>
          <a:r>
            <a:rPr lang="en-US" sz="1000" kern="1200">
              <a:latin typeface="Calibri" panose="020F0502020204030204" pitchFamily="34" charset="0"/>
              <a:cs typeface="Calibri" panose="020F0502020204030204" pitchFamily="34" charset="0"/>
            </a:rPr>
            <a:t>BMI</a:t>
          </a:r>
          <a:endParaRPr lang="en-IL" sz="1000" kern="120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10939594" y="661903"/>
        <a:ext cx="853981" cy="452027"/>
      </dsp:txXfrm>
    </dsp:sp>
    <dsp:sp modelId="{2C5C2F2E-93D4-4831-9D97-512AB72AA38D}">
      <dsp:nvSpPr>
        <dsp:cNvPr id="0" name=""/>
        <dsp:cNvSpPr/>
      </dsp:nvSpPr>
      <dsp:spPr>
        <a:xfrm>
          <a:off x="11807638" y="524970"/>
          <a:ext cx="96030" cy="963138"/>
        </a:xfrm>
        <a:custGeom>
          <a:avLst/>
          <a:gdLst/>
          <a:ahLst/>
          <a:cxnLst/>
          <a:rect l="0" t="0" r="0" b="0"/>
          <a:pathLst>
            <a:path>
              <a:moveTo>
                <a:pt x="96030" y="0"/>
              </a:moveTo>
              <a:lnTo>
                <a:pt x="96030" y="963138"/>
              </a:lnTo>
              <a:lnTo>
                <a:pt x="0" y="963138"/>
              </a:lnTo>
            </a:path>
          </a:pathLst>
        </a:custGeom>
        <a:noFill/>
        <a:ln w="19050" cap="flat" cmpd="sng" algn="ctr">
          <a:solidFill>
            <a:srgbClr val="E9624E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BCADD05-819A-4A15-8BC0-7DDF5616735A}">
      <dsp:nvSpPr>
        <dsp:cNvPr id="0" name=""/>
        <dsp:cNvSpPr/>
      </dsp:nvSpPr>
      <dsp:spPr>
        <a:xfrm>
          <a:off x="10925531" y="1248032"/>
          <a:ext cx="882107" cy="48015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rgbClr val="E9624E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marL="0" lvl="0" indent="0" algn="r" defTabSz="4445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000" kern="1200">
              <a:latin typeface="Calibri" panose="020F0502020204030204" pitchFamily="34" charset="0"/>
              <a:cs typeface="Calibri" panose="020F0502020204030204" pitchFamily="34" charset="0"/>
            </a:rPr>
            <a:t>סטטוס משקל</a:t>
          </a:r>
          <a:endParaRPr lang="en-IL" sz="1000" kern="120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10939594" y="1262095"/>
        <a:ext cx="853981" cy="452027"/>
      </dsp:txXfrm>
    </dsp:sp>
    <dsp:sp modelId="{D03EC2AD-CB10-44D8-8F76-111C2BDE8DE7}">
      <dsp:nvSpPr>
        <dsp:cNvPr id="0" name=""/>
        <dsp:cNvSpPr/>
      </dsp:nvSpPr>
      <dsp:spPr>
        <a:xfrm>
          <a:off x="11807638" y="524970"/>
          <a:ext cx="96030" cy="1563330"/>
        </a:xfrm>
        <a:custGeom>
          <a:avLst/>
          <a:gdLst/>
          <a:ahLst/>
          <a:cxnLst/>
          <a:rect l="0" t="0" r="0" b="0"/>
          <a:pathLst>
            <a:path>
              <a:moveTo>
                <a:pt x="96030" y="0"/>
              </a:moveTo>
              <a:lnTo>
                <a:pt x="96030" y="1563330"/>
              </a:lnTo>
              <a:lnTo>
                <a:pt x="0" y="1563330"/>
              </a:lnTo>
            </a:path>
          </a:pathLst>
        </a:custGeom>
        <a:noFill/>
        <a:ln w="19050" cap="flat" cmpd="sng" algn="ctr">
          <a:solidFill>
            <a:srgbClr val="E9624E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B49D3D8-D5BE-4C94-91DA-EAAC791F136A}">
      <dsp:nvSpPr>
        <dsp:cNvPr id="0" name=""/>
        <dsp:cNvSpPr/>
      </dsp:nvSpPr>
      <dsp:spPr>
        <a:xfrm>
          <a:off x="10925531" y="1848224"/>
          <a:ext cx="882107" cy="48015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rgbClr val="E9624E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marL="0" lvl="0" indent="0" algn="r" defTabSz="4445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000" kern="1200">
              <a:latin typeface="Calibri" panose="020F0502020204030204" pitchFamily="34" charset="0"/>
              <a:cs typeface="Calibri" panose="020F0502020204030204" pitchFamily="34" charset="0"/>
            </a:rPr>
            <a:t>תיעוד עישון</a:t>
          </a:r>
          <a:endParaRPr lang="en-IL" sz="1000" kern="120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10939594" y="1862287"/>
        <a:ext cx="853981" cy="452027"/>
      </dsp:txXfrm>
    </dsp:sp>
    <dsp:sp modelId="{98E423FB-932D-4B12-B04B-42677D913FA8}">
      <dsp:nvSpPr>
        <dsp:cNvPr id="0" name=""/>
        <dsp:cNvSpPr/>
      </dsp:nvSpPr>
      <dsp:spPr>
        <a:xfrm>
          <a:off x="11807638" y="524970"/>
          <a:ext cx="96030" cy="2163521"/>
        </a:xfrm>
        <a:custGeom>
          <a:avLst/>
          <a:gdLst/>
          <a:ahLst/>
          <a:cxnLst/>
          <a:rect l="0" t="0" r="0" b="0"/>
          <a:pathLst>
            <a:path>
              <a:moveTo>
                <a:pt x="96030" y="0"/>
              </a:moveTo>
              <a:lnTo>
                <a:pt x="96030" y="2163521"/>
              </a:lnTo>
              <a:lnTo>
                <a:pt x="0" y="2163521"/>
              </a:lnTo>
            </a:path>
          </a:pathLst>
        </a:custGeom>
        <a:noFill/>
        <a:ln w="19050" cap="flat" cmpd="sng" algn="ctr">
          <a:solidFill>
            <a:srgbClr val="E9624E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614077F-0195-4CA2-AA07-45463D1D26B8}">
      <dsp:nvSpPr>
        <dsp:cNvPr id="0" name=""/>
        <dsp:cNvSpPr/>
      </dsp:nvSpPr>
      <dsp:spPr>
        <a:xfrm>
          <a:off x="10925531" y="2448416"/>
          <a:ext cx="882107" cy="48015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rgbClr val="E9624E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marL="0" lvl="0" indent="0" algn="r" defTabSz="4445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000" kern="1200">
              <a:latin typeface="Calibri" panose="020F0502020204030204" pitchFamily="34" charset="0"/>
              <a:cs typeface="Calibri" panose="020F0502020204030204" pitchFamily="34" charset="0"/>
            </a:rPr>
            <a:t>סטטוס עישון</a:t>
          </a:r>
          <a:endParaRPr lang="en-IL" sz="1000" kern="120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10939594" y="2462479"/>
        <a:ext cx="853981" cy="452027"/>
      </dsp:txXfrm>
    </dsp:sp>
    <dsp:sp modelId="{529E0AAC-8A43-4076-8600-F2832A18F8CE}">
      <dsp:nvSpPr>
        <dsp:cNvPr id="0" name=""/>
        <dsp:cNvSpPr/>
      </dsp:nvSpPr>
      <dsp:spPr>
        <a:xfrm>
          <a:off x="9839009" y="0"/>
          <a:ext cx="960306" cy="524970"/>
        </a:xfrm>
        <a:prstGeom prst="roundRect">
          <a:avLst>
            <a:gd name="adj" fmla="val 10000"/>
          </a:avLst>
        </a:prstGeom>
        <a:solidFill>
          <a:srgbClr val="667A85"/>
        </a:solidFill>
        <a:ln w="19050" cap="flat" cmpd="sng" algn="ctr">
          <a:solidFill>
            <a:srgbClr val="667A8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200" b="0" kern="1200">
              <a:latin typeface="Calibri" panose="020F0502020204030204" pitchFamily="34" charset="0"/>
              <a:cs typeface="Calibri" panose="020F0502020204030204" pitchFamily="34" charset="0"/>
            </a:rPr>
            <a:t>בדיקת סקר לגילוי מוקדם של סרטן</a:t>
          </a:r>
          <a:endParaRPr lang="en-IL" sz="1200" b="0" kern="120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9854385" y="15376"/>
        <a:ext cx="929554" cy="494218"/>
      </dsp:txXfrm>
    </dsp:sp>
    <dsp:sp modelId="{E3430981-A9C7-447F-8A88-294030B2B6F7}">
      <dsp:nvSpPr>
        <dsp:cNvPr id="0" name=""/>
        <dsp:cNvSpPr/>
      </dsp:nvSpPr>
      <dsp:spPr>
        <a:xfrm>
          <a:off x="10607255" y="524970"/>
          <a:ext cx="96030" cy="362946"/>
        </a:xfrm>
        <a:custGeom>
          <a:avLst/>
          <a:gdLst/>
          <a:ahLst/>
          <a:cxnLst/>
          <a:rect l="0" t="0" r="0" b="0"/>
          <a:pathLst>
            <a:path>
              <a:moveTo>
                <a:pt x="96030" y="0"/>
              </a:moveTo>
              <a:lnTo>
                <a:pt x="96030" y="362946"/>
              </a:lnTo>
              <a:lnTo>
                <a:pt x="0" y="362946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1897080-22E1-418D-8985-3038E7E5AC82}">
      <dsp:nvSpPr>
        <dsp:cNvPr id="0" name=""/>
        <dsp:cNvSpPr/>
      </dsp:nvSpPr>
      <dsp:spPr>
        <a:xfrm>
          <a:off x="9725148" y="647840"/>
          <a:ext cx="882107" cy="480153"/>
        </a:xfrm>
        <a:prstGeom prst="roundRect">
          <a:avLst>
            <a:gd name="adj" fmla="val 10000"/>
          </a:avLst>
        </a:prstGeom>
        <a:solidFill>
          <a:prstClr val="white">
            <a:alpha val="90000"/>
            <a:hueOff val="0"/>
            <a:satOff val="0"/>
            <a:lumOff val="0"/>
            <a:alphaOff val="0"/>
          </a:prstClr>
        </a:solidFill>
        <a:ln w="19050" cap="flat" cmpd="sng" algn="ctr">
          <a:solidFill>
            <a:srgbClr val="667A8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marL="0" lvl="0" indent="0" algn="ctr" defTabSz="4445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000" kern="120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ביצוע ממוגרפיה</a:t>
          </a:r>
          <a:endParaRPr lang="en-IL" sz="1000" kern="120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Calibri" panose="020F0502020204030204" pitchFamily="34" charset="0"/>
            <a:ea typeface="+mn-ea"/>
            <a:cs typeface="Calibri" panose="020F0502020204030204" pitchFamily="34" charset="0"/>
          </a:endParaRPr>
        </a:p>
      </dsp:txBody>
      <dsp:txXfrm>
        <a:off x="9739211" y="661903"/>
        <a:ext cx="853981" cy="452027"/>
      </dsp:txXfrm>
    </dsp:sp>
    <dsp:sp modelId="{02B785F1-B859-4FB7-9C36-89A95B924BFD}">
      <dsp:nvSpPr>
        <dsp:cNvPr id="0" name=""/>
        <dsp:cNvSpPr/>
      </dsp:nvSpPr>
      <dsp:spPr>
        <a:xfrm>
          <a:off x="10607255" y="524970"/>
          <a:ext cx="96030" cy="963138"/>
        </a:xfrm>
        <a:custGeom>
          <a:avLst/>
          <a:gdLst/>
          <a:ahLst/>
          <a:cxnLst/>
          <a:rect l="0" t="0" r="0" b="0"/>
          <a:pathLst>
            <a:path>
              <a:moveTo>
                <a:pt x="96030" y="0"/>
              </a:moveTo>
              <a:lnTo>
                <a:pt x="96030" y="963138"/>
              </a:lnTo>
              <a:lnTo>
                <a:pt x="0" y="963138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77BB8D6-A19C-455C-A09F-7DB738CA3B05}">
      <dsp:nvSpPr>
        <dsp:cNvPr id="0" name=""/>
        <dsp:cNvSpPr/>
      </dsp:nvSpPr>
      <dsp:spPr>
        <a:xfrm>
          <a:off x="9725148" y="1248032"/>
          <a:ext cx="882107" cy="480153"/>
        </a:xfrm>
        <a:prstGeom prst="roundRect">
          <a:avLst>
            <a:gd name="adj" fmla="val 10000"/>
          </a:avLst>
        </a:prstGeom>
        <a:solidFill>
          <a:prstClr val="white">
            <a:alpha val="90000"/>
            <a:hueOff val="0"/>
            <a:satOff val="0"/>
            <a:lumOff val="0"/>
            <a:alphaOff val="0"/>
          </a:prstClr>
        </a:solidFill>
        <a:ln w="19050" cap="flat" cmpd="sng" algn="ctr">
          <a:solidFill>
            <a:srgbClr val="667A8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marL="0" lvl="0" indent="0" algn="ctr" defTabSz="4445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000" kern="120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סיקור לסרטן צוואר הרחם</a:t>
          </a:r>
          <a:endParaRPr lang="en-IL" sz="1000" kern="120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Calibri" panose="020F0502020204030204" pitchFamily="34" charset="0"/>
            <a:ea typeface="+mn-ea"/>
            <a:cs typeface="Calibri" panose="020F0502020204030204" pitchFamily="34" charset="0"/>
          </a:endParaRPr>
        </a:p>
      </dsp:txBody>
      <dsp:txXfrm>
        <a:off x="9739211" y="1262095"/>
        <a:ext cx="853981" cy="452027"/>
      </dsp:txXfrm>
    </dsp:sp>
    <dsp:sp modelId="{C25FC495-1558-450E-923A-1B6E342DD9D0}">
      <dsp:nvSpPr>
        <dsp:cNvPr id="0" name=""/>
        <dsp:cNvSpPr/>
      </dsp:nvSpPr>
      <dsp:spPr>
        <a:xfrm>
          <a:off x="10607255" y="524970"/>
          <a:ext cx="96030" cy="1563330"/>
        </a:xfrm>
        <a:custGeom>
          <a:avLst/>
          <a:gdLst/>
          <a:ahLst/>
          <a:cxnLst/>
          <a:rect l="0" t="0" r="0" b="0"/>
          <a:pathLst>
            <a:path>
              <a:moveTo>
                <a:pt x="96030" y="0"/>
              </a:moveTo>
              <a:lnTo>
                <a:pt x="96030" y="1563330"/>
              </a:lnTo>
              <a:lnTo>
                <a:pt x="0" y="1563330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3244036-00F0-47AC-9111-8A5710CF3E3E}">
      <dsp:nvSpPr>
        <dsp:cNvPr id="0" name=""/>
        <dsp:cNvSpPr/>
      </dsp:nvSpPr>
      <dsp:spPr>
        <a:xfrm>
          <a:off x="9725148" y="1848224"/>
          <a:ext cx="882107" cy="48015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rgbClr val="667A8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marL="0" lvl="0" indent="0" algn="ctr" defTabSz="4445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000" kern="120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סיקור לסרטן המעי הגס</a:t>
          </a:r>
          <a:endParaRPr lang="en-IL" sz="1000" kern="120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9739211" y="1862287"/>
        <a:ext cx="853981" cy="452027"/>
      </dsp:txXfrm>
    </dsp:sp>
    <dsp:sp modelId="{8E84954C-4783-4E24-B389-5BACA550DAC4}">
      <dsp:nvSpPr>
        <dsp:cNvPr id="0" name=""/>
        <dsp:cNvSpPr/>
      </dsp:nvSpPr>
      <dsp:spPr>
        <a:xfrm>
          <a:off x="10607255" y="524970"/>
          <a:ext cx="96030" cy="2231043"/>
        </a:xfrm>
        <a:custGeom>
          <a:avLst/>
          <a:gdLst/>
          <a:ahLst/>
          <a:cxnLst/>
          <a:rect l="0" t="0" r="0" b="0"/>
          <a:pathLst>
            <a:path>
              <a:moveTo>
                <a:pt x="96030" y="0"/>
              </a:moveTo>
              <a:lnTo>
                <a:pt x="96030" y="2231043"/>
              </a:lnTo>
              <a:lnTo>
                <a:pt x="0" y="2231043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A0F5F1A-525B-437C-86C7-8C8B028EBE9B}">
      <dsp:nvSpPr>
        <dsp:cNvPr id="0" name=""/>
        <dsp:cNvSpPr/>
      </dsp:nvSpPr>
      <dsp:spPr>
        <a:xfrm>
          <a:off x="9725148" y="2448416"/>
          <a:ext cx="882107" cy="615196"/>
        </a:xfrm>
        <a:prstGeom prst="roundRect">
          <a:avLst>
            <a:gd name="adj" fmla="val 10000"/>
          </a:avLst>
        </a:prstGeom>
        <a:noFill/>
        <a:ln w="19050" cap="flat" cmpd="sng" algn="ctr">
          <a:solidFill>
            <a:srgbClr val="667A8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marL="0" lvl="0" indent="0" algn="ctr" defTabSz="4445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000" kern="1200">
              <a:latin typeface="Calibri" panose="020F0502020204030204" pitchFamily="34" charset="0"/>
              <a:cs typeface="Calibri" panose="020F0502020204030204" pitchFamily="34" charset="0"/>
            </a:rPr>
            <a:t>בדיקת קולונוסקופיה לאחר תוצאת דם סמוי חיובית</a:t>
          </a:r>
          <a:endParaRPr lang="en-IL" sz="1000" kern="120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9743166" y="2466434"/>
        <a:ext cx="846071" cy="579160"/>
      </dsp:txXfrm>
    </dsp:sp>
    <dsp:sp modelId="{2E4BE16D-D38C-4D6E-9175-B3C4F126F2EA}">
      <dsp:nvSpPr>
        <dsp:cNvPr id="0" name=""/>
        <dsp:cNvSpPr/>
      </dsp:nvSpPr>
      <dsp:spPr>
        <a:xfrm>
          <a:off x="8638626" y="0"/>
          <a:ext cx="960306" cy="524970"/>
        </a:xfrm>
        <a:prstGeom prst="roundRect">
          <a:avLst>
            <a:gd name="adj" fmla="val 10000"/>
          </a:avLst>
        </a:prstGeom>
        <a:solidFill>
          <a:srgbClr val="8DAC50"/>
        </a:solidFill>
        <a:ln w="19050" cap="flat" cmpd="sng" algn="ctr">
          <a:solidFill>
            <a:srgbClr val="8DAC5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200" b="0" kern="1200">
              <a:latin typeface="Calibri" panose="020F0502020204030204" pitchFamily="34" charset="0"/>
              <a:cs typeface="Calibri" panose="020F0502020204030204" pitchFamily="34" charset="0"/>
            </a:rPr>
            <a:t>מבוגרים בני 65+</a:t>
          </a:r>
          <a:endParaRPr lang="en-IL" sz="1200" b="0" kern="120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8654002" y="15376"/>
        <a:ext cx="929554" cy="494218"/>
      </dsp:txXfrm>
    </dsp:sp>
    <dsp:sp modelId="{973FAA8C-B494-409A-88E1-885D06EB9D4D}">
      <dsp:nvSpPr>
        <dsp:cNvPr id="0" name=""/>
        <dsp:cNvSpPr/>
      </dsp:nvSpPr>
      <dsp:spPr>
        <a:xfrm>
          <a:off x="9406871" y="524970"/>
          <a:ext cx="96030" cy="362946"/>
        </a:xfrm>
        <a:custGeom>
          <a:avLst/>
          <a:gdLst/>
          <a:ahLst/>
          <a:cxnLst/>
          <a:rect l="0" t="0" r="0" b="0"/>
          <a:pathLst>
            <a:path>
              <a:moveTo>
                <a:pt x="96030" y="0"/>
              </a:moveTo>
              <a:lnTo>
                <a:pt x="96030" y="362946"/>
              </a:lnTo>
              <a:lnTo>
                <a:pt x="0" y="362946"/>
              </a:lnTo>
            </a:path>
          </a:pathLst>
        </a:custGeom>
        <a:noFill/>
        <a:ln w="19050" cap="flat" cmpd="sng" algn="ctr">
          <a:solidFill>
            <a:srgbClr val="8DAC5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A8F7B77-7619-4E2D-856E-6074C48201A9}">
      <dsp:nvSpPr>
        <dsp:cNvPr id="0" name=""/>
        <dsp:cNvSpPr/>
      </dsp:nvSpPr>
      <dsp:spPr>
        <a:xfrm>
          <a:off x="8524764" y="647840"/>
          <a:ext cx="882107" cy="48015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rgbClr val="8DAC5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marL="0" lvl="0" indent="0" algn="r" defTabSz="4445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000" kern="1200">
              <a:latin typeface="Calibri" panose="020F0502020204030204" pitchFamily="34" charset="0"/>
              <a:cs typeface="Calibri" panose="020F0502020204030204" pitchFamily="34" charset="0"/>
            </a:rPr>
            <a:t>חיסון שפעת</a:t>
          </a:r>
          <a:endParaRPr lang="en-IL" sz="1000" kern="120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8538827" y="661903"/>
        <a:ext cx="853981" cy="452027"/>
      </dsp:txXfrm>
    </dsp:sp>
    <dsp:sp modelId="{F84DDA56-9A85-49B5-ADDD-1E8D44AD5D84}">
      <dsp:nvSpPr>
        <dsp:cNvPr id="0" name=""/>
        <dsp:cNvSpPr/>
      </dsp:nvSpPr>
      <dsp:spPr>
        <a:xfrm>
          <a:off x="9406871" y="524970"/>
          <a:ext cx="96030" cy="963138"/>
        </a:xfrm>
        <a:custGeom>
          <a:avLst/>
          <a:gdLst/>
          <a:ahLst/>
          <a:cxnLst/>
          <a:rect l="0" t="0" r="0" b="0"/>
          <a:pathLst>
            <a:path>
              <a:moveTo>
                <a:pt x="96030" y="0"/>
              </a:moveTo>
              <a:lnTo>
                <a:pt x="96030" y="963138"/>
              </a:lnTo>
              <a:lnTo>
                <a:pt x="0" y="963138"/>
              </a:lnTo>
            </a:path>
          </a:pathLst>
        </a:custGeom>
        <a:noFill/>
        <a:ln w="19050" cap="flat" cmpd="sng" algn="ctr">
          <a:solidFill>
            <a:srgbClr val="8DAC5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66A6519-F4FE-424C-9DF1-110F626DDFAF}">
      <dsp:nvSpPr>
        <dsp:cNvPr id="0" name=""/>
        <dsp:cNvSpPr/>
      </dsp:nvSpPr>
      <dsp:spPr>
        <a:xfrm>
          <a:off x="8524764" y="1248032"/>
          <a:ext cx="882107" cy="480153"/>
        </a:xfrm>
        <a:prstGeom prst="roundRect">
          <a:avLst>
            <a:gd name="adj" fmla="val 10000"/>
          </a:avLst>
        </a:prstGeom>
        <a:solidFill>
          <a:srgbClr val="F6C0B9">
            <a:alpha val="90000"/>
          </a:srgbClr>
        </a:solidFill>
        <a:ln w="19050" cap="flat" cmpd="sng" algn="ctr">
          <a:solidFill>
            <a:srgbClr val="8DAC5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marL="0" lvl="0" indent="0" algn="r" defTabSz="4445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000" kern="1200">
              <a:latin typeface="Calibri" panose="020F0502020204030204" pitchFamily="34" charset="0"/>
              <a:cs typeface="Calibri" panose="020F0502020204030204" pitchFamily="34" charset="0"/>
            </a:rPr>
            <a:t>חיסון מצומד נגד פניאומוקוק (</a:t>
          </a:r>
          <a:r>
            <a:rPr lang="en-US" sz="1000" kern="1200">
              <a:latin typeface="Calibri" panose="020F0502020204030204" pitchFamily="34" charset="0"/>
              <a:cs typeface="Calibri" panose="020F0502020204030204" pitchFamily="34" charset="0"/>
            </a:rPr>
            <a:t>PVC20</a:t>
          </a:r>
          <a:r>
            <a:rPr lang="he-IL" sz="1000" kern="1200">
              <a:latin typeface="Calibri" panose="020F0502020204030204" pitchFamily="34" charset="0"/>
              <a:cs typeface="Calibri" panose="020F0502020204030204" pitchFamily="34" charset="0"/>
            </a:rPr>
            <a:t>)</a:t>
          </a:r>
          <a:endParaRPr lang="en-IL" sz="1000" kern="120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8538827" y="1262095"/>
        <a:ext cx="853981" cy="452027"/>
      </dsp:txXfrm>
    </dsp:sp>
    <dsp:sp modelId="{4501234F-C71E-4465-B5F1-97B2C268FC62}">
      <dsp:nvSpPr>
        <dsp:cNvPr id="0" name=""/>
        <dsp:cNvSpPr/>
      </dsp:nvSpPr>
      <dsp:spPr>
        <a:xfrm>
          <a:off x="9406871" y="524970"/>
          <a:ext cx="96030" cy="1563330"/>
        </a:xfrm>
        <a:custGeom>
          <a:avLst/>
          <a:gdLst/>
          <a:ahLst/>
          <a:cxnLst/>
          <a:rect l="0" t="0" r="0" b="0"/>
          <a:pathLst>
            <a:path>
              <a:moveTo>
                <a:pt x="96030" y="0"/>
              </a:moveTo>
              <a:lnTo>
                <a:pt x="96030" y="1563330"/>
              </a:lnTo>
              <a:lnTo>
                <a:pt x="0" y="1563330"/>
              </a:lnTo>
            </a:path>
          </a:pathLst>
        </a:custGeom>
        <a:noFill/>
        <a:ln w="19050" cap="flat" cmpd="sng" algn="ctr">
          <a:solidFill>
            <a:srgbClr val="8DAC5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EB1A8D0-70B9-485D-AF05-72D12BDC8E88}">
      <dsp:nvSpPr>
        <dsp:cNvPr id="0" name=""/>
        <dsp:cNvSpPr/>
      </dsp:nvSpPr>
      <dsp:spPr>
        <a:xfrm>
          <a:off x="8524764" y="1848224"/>
          <a:ext cx="882107" cy="48015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rgbClr val="8DAC5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marL="0" lvl="0" indent="0" algn="r" defTabSz="4445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000" kern="1200">
              <a:latin typeface="Calibri" panose="020F0502020204030204" pitchFamily="34" charset="0"/>
              <a:cs typeface="Calibri" panose="020F0502020204030204" pitchFamily="34" charset="0"/>
            </a:rPr>
            <a:t>תיעוד </a:t>
          </a:r>
          <a:r>
            <a:rPr lang="en-US" sz="1000" kern="1200">
              <a:latin typeface="Calibri" panose="020F0502020204030204" pitchFamily="34" charset="0"/>
              <a:cs typeface="Calibri" panose="020F0502020204030204" pitchFamily="34" charset="0"/>
            </a:rPr>
            <a:t>BMI</a:t>
          </a:r>
          <a:endParaRPr lang="en-IL" sz="1000" kern="120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8538827" y="1862287"/>
        <a:ext cx="853981" cy="452027"/>
      </dsp:txXfrm>
    </dsp:sp>
    <dsp:sp modelId="{DC7EDF9A-8025-4AFA-B25F-47998FC3D2E0}">
      <dsp:nvSpPr>
        <dsp:cNvPr id="0" name=""/>
        <dsp:cNvSpPr/>
      </dsp:nvSpPr>
      <dsp:spPr>
        <a:xfrm>
          <a:off x="9406871" y="524970"/>
          <a:ext cx="96030" cy="2163521"/>
        </a:xfrm>
        <a:custGeom>
          <a:avLst/>
          <a:gdLst/>
          <a:ahLst/>
          <a:cxnLst/>
          <a:rect l="0" t="0" r="0" b="0"/>
          <a:pathLst>
            <a:path>
              <a:moveTo>
                <a:pt x="96030" y="0"/>
              </a:moveTo>
              <a:lnTo>
                <a:pt x="96030" y="2163521"/>
              </a:lnTo>
              <a:lnTo>
                <a:pt x="0" y="2163521"/>
              </a:lnTo>
            </a:path>
          </a:pathLst>
        </a:custGeom>
        <a:noFill/>
        <a:ln w="19050" cap="flat" cmpd="sng" algn="ctr">
          <a:solidFill>
            <a:srgbClr val="8DAC5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45B8C70-63FD-465E-BD4B-54CB5D584980}">
      <dsp:nvSpPr>
        <dsp:cNvPr id="0" name=""/>
        <dsp:cNvSpPr/>
      </dsp:nvSpPr>
      <dsp:spPr>
        <a:xfrm>
          <a:off x="8524764" y="2448416"/>
          <a:ext cx="882107" cy="48015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rgbClr val="8DAC5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marL="0" lvl="0" indent="0" algn="r" defTabSz="4445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000" kern="1200">
              <a:latin typeface="Calibri" panose="020F0502020204030204" pitchFamily="34" charset="0"/>
              <a:cs typeface="Calibri" panose="020F0502020204030204" pitchFamily="34" charset="0"/>
            </a:rPr>
            <a:t>סטטוס משקל</a:t>
          </a:r>
          <a:endParaRPr lang="en-IL" sz="1000" kern="120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8538827" y="2462479"/>
        <a:ext cx="853981" cy="452027"/>
      </dsp:txXfrm>
    </dsp:sp>
    <dsp:sp modelId="{900AD900-7787-40C1-98B6-FB92FE5791C3}">
      <dsp:nvSpPr>
        <dsp:cNvPr id="0" name=""/>
        <dsp:cNvSpPr/>
      </dsp:nvSpPr>
      <dsp:spPr>
        <a:xfrm>
          <a:off x="9406871" y="524970"/>
          <a:ext cx="96030" cy="2763713"/>
        </a:xfrm>
        <a:custGeom>
          <a:avLst/>
          <a:gdLst/>
          <a:ahLst/>
          <a:cxnLst/>
          <a:rect l="0" t="0" r="0" b="0"/>
          <a:pathLst>
            <a:path>
              <a:moveTo>
                <a:pt x="96030" y="0"/>
              </a:moveTo>
              <a:lnTo>
                <a:pt x="96030" y="2763713"/>
              </a:lnTo>
              <a:lnTo>
                <a:pt x="0" y="2763713"/>
              </a:lnTo>
            </a:path>
          </a:pathLst>
        </a:custGeom>
        <a:noFill/>
        <a:ln w="19050" cap="flat" cmpd="sng" algn="ctr">
          <a:solidFill>
            <a:srgbClr val="8DAC5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C0B89A7-6190-427B-9CA8-0EB62EC7FC5C}">
      <dsp:nvSpPr>
        <dsp:cNvPr id="0" name=""/>
        <dsp:cNvSpPr/>
      </dsp:nvSpPr>
      <dsp:spPr>
        <a:xfrm>
          <a:off x="8524764" y="3048607"/>
          <a:ext cx="882107" cy="48015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rgbClr val="8DAC5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marL="0" lvl="0" indent="0" algn="r" defTabSz="4445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000" kern="1200">
              <a:latin typeface="Calibri" panose="020F0502020204030204" pitchFamily="34" charset="0"/>
              <a:cs typeface="Calibri" panose="020F0502020204030204" pitchFamily="34" charset="0"/>
            </a:rPr>
            <a:t>ירידה משמעותית במשקל</a:t>
          </a:r>
          <a:endParaRPr lang="en-IL" sz="1000" kern="120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8538827" y="3062670"/>
        <a:ext cx="853981" cy="452027"/>
      </dsp:txXfrm>
    </dsp:sp>
    <dsp:sp modelId="{FA75EA1D-4B11-40BC-8428-ABA2A0A31B7B}">
      <dsp:nvSpPr>
        <dsp:cNvPr id="0" name=""/>
        <dsp:cNvSpPr/>
      </dsp:nvSpPr>
      <dsp:spPr>
        <a:xfrm>
          <a:off x="9406871" y="524970"/>
          <a:ext cx="96030" cy="3363905"/>
        </a:xfrm>
        <a:custGeom>
          <a:avLst/>
          <a:gdLst/>
          <a:ahLst/>
          <a:cxnLst/>
          <a:rect l="0" t="0" r="0" b="0"/>
          <a:pathLst>
            <a:path>
              <a:moveTo>
                <a:pt x="96030" y="0"/>
              </a:moveTo>
              <a:lnTo>
                <a:pt x="96030" y="3363905"/>
              </a:lnTo>
              <a:lnTo>
                <a:pt x="0" y="3363905"/>
              </a:lnTo>
            </a:path>
          </a:pathLst>
        </a:custGeom>
        <a:noFill/>
        <a:ln w="19050" cap="flat" cmpd="sng" algn="ctr">
          <a:solidFill>
            <a:srgbClr val="8DAC5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21B7F2C-2AD3-4155-A102-61E9537841FB}">
      <dsp:nvSpPr>
        <dsp:cNvPr id="0" name=""/>
        <dsp:cNvSpPr/>
      </dsp:nvSpPr>
      <dsp:spPr>
        <a:xfrm>
          <a:off x="8524764" y="3648799"/>
          <a:ext cx="882107" cy="48015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rgbClr val="8DAC5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marL="0" lvl="0" indent="0" algn="r" defTabSz="4445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000" kern="1200">
              <a:latin typeface="Calibri" panose="020F0502020204030204" pitchFamily="34" charset="0"/>
              <a:cs typeface="Calibri" panose="020F0502020204030204" pitchFamily="34" charset="0"/>
            </a:rPr>
            <a:t>שימוש בבנזודיאזפינים</a:t>
          </a:r>
          <a:endParaRPr lang="en-IL" sz="1000" kern="120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8538827" y="3662862"/>
        <a:ext cx="853981" cy="452027"/>
      </dsp:txXfrm>
    </dsp:sp>
    <dsp:sp modelId="{01B06303-4338-4C3B-9CB6-25DF9EC8F7CB}">
      <dsp:nvSpPr>
        <dsp:cNvPr id="0" name=""/>
        <dsp:cNvSpPr/>
      </dsp:nvSpPr>
      <dsp:spPr>
        <a:xfrm>
          <a:off x="9406871" y="524970"/>
          <a:ext cx="96030" cy="3964097"/>
        </a:xfrm>
        <a:custGeom>
          <a:avLst/>
          <a:gdLst/>
          <a:ahLst/>
          <a:cxnLst/>
          <a:rect l="0" t="0" r="0" b="0"/>
          <a:pathLst>
            <a:path>
              <a:moveTo>
                <a:pt x="96030" y="0"/>
              </a:moveTo>
              <a:lnTo>
                <a:pt x="96030" y="3964097"/>
              </a:lnTo>
              <a:lnTo>
                <a:pt x="0" y="3964097"/>
              </a:lnTo>
            </a:path>
          </a:pathLst>
        </a:custGeom>
        <a:noFill/>
        <a:ln w="19050" cap="flat" cmpd="sng" algn="ctr">
          <a:solidFill>
            <a:srgbClr val="8DAC5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6006435-CC15-4443-8695-F942C541F2F0}">
      <dsp:nvSpPr>
        <dsp:cNvPr id="0" name=""/>
        <dsp:cNvSpPr/>
      </dsp:nvSpPr>
      <dsp:spPr>
        <a:xfrm>
          <a:off x="8524764" y="4248991"/>
          <a:ext cx="882107" cy="48015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rgbClr val="8DAC5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marL="0" lvl="0" indent="0" algn="r" defTabSz="4445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000" kern="1200">
              <a:latin typeface="Calibri" panose="020F0502020204030204" pitchFamily="34" charset="0"/>
              <a:cs typeface="Calibri" panose="020F0502020204030204" pitchFamily="34" charset="0"/>
            </a:rPr>
            <a:t>טיפול הולם בשבר צוואר הירך</a:t>
          </a:r>
          <a:endParaRPr lang="en-IL" sz="1000" kern="120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8538827" y="4263054"/>
        <a:ext cx="853981" cy="452027"/>
      </dsp:txXfrm>
    </dsp:sp>
    <dsp:sp modelId="{4593DEEB-714F-424F-AF40-6ED7E2531544}">
      <dsp:nvSpPr>
        <dsp:cNvPr id="0" name=""/>
        <dsp:cNvSpPr/>
      </dsp:nvSpPr>
      <dsp:spPr>
        <a:xfrm>
          <a:off x="7438243" y="0"/>
          <a:ext cx="960306" cy="480153"/>
        </a:xfrm>
        <a:prstGeom prst="roundRect">
          <a:avLst>
            <a:gd name="adj" fmla="val 10000"/>
          </a:avLst>
        </a:prstGeom>
        <a:solidFill>
          <a:srgbClr val="607849"/>
        </a:solidFill>
        <a:ln w="19050" cap="flat" cmpd="sng" algn="ctr">
          <a:solidFill>
            <a:srgbClr val="607849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r" defTabSz="4889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200" b="0" kern="1200">
              <a:latin typeface="Calibri" panose="020F0502020204030204" pitchFamily="34" charset="0"/>
              <a:cs typeface="Calibri" panose="020F0502020204030204" pitchFamily="34" charset="0"/>
            </a:rPr>
            <a:t>ילדים ובני נוער</a:t>
          </a:r>
          <a:endParaRPr lang="en-IL" sz="1200" b="0" kern="120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Calibri" panose="020F0502020204030204" pitchFamily="34" charset="0"/>
            <a:ea typeface="+mn-ea"/>
            <a:cs typeface="Calibri" panose="020F0502020204030204" pitchFamily="34" charset="0"/>
          </a:endParaRPr>
        </a:p>
      </dsp:txBody>
      <dsp:txXfrm>
        <a:off x="7452306" y="14063"/>
        <a:ext cx="932180" cy="452027"/>
      </dsp:txXfrm>
    </dsp:sp>
    <dsp:sp modelId="{3775F786-4F15-4284-AD33-5B331FF8CB9B}">
      <dsp:nvSpPr>
        <dsp:cNvPr id="0" name=""/>
        <dsp:cNvSpPr/>
      </dsp:nvSpPr>
      <dsp:spPr>
        <a:xfrm>
          <a:off x="8206488" y="480153"/>
          <a:ext cx="96030" cy="362946"/>
        </a:xfrm>
        <a:custGeom>
          <a:avLst/>
          <a:gdLst/>
          <a:ahLst/>
          <a:cxnLst/>
          <a:rect l="0" t="0" r="0" b="0"/>
          <a:pathLst>
            <a:path>
              <a:moveTo>
                <a:pt x="96030" y="0"/>
              </a:moveTo>
              <a:lnTo>
                <a:pt x="96030" y="362946"/>
              </a:lnTo>
              <a:lnTo>
                <a:pt x="0" y="362946"/>
              </a:lnTo>
            </a:path>
          </a:pathLst>
        </a:custGeom>
        <a:noFill/>
        <a:ln w="19050" cap="flat" cmpd="sng" algn="ctr">
          <a:solidFill>
            <a:srgbClr val="607849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B58DEE3-A91E-4B74-9B9C-FE3ADA374D35}">
      <dsp:nvSpPr>
        <dsp:cNvPr id="0" name=""/>
        <dsp:cNvSpPr/>
      </dsp:nvSpPr>
      <dsp:spPr>
        <a:xfrm>
          <a:off x="7324381" y="603023"/>
          <a:ext cx="882107" cy="48015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rgbClr val="607849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marL="0" lvl="0" indent="0" algn="r" defTabSz="4889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000" kern="120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בדיקת המוגלובין בתינוקות</a:t>
          </a:r>
          <a:endParaRPr lang="en-IL" sz="1000" kern="120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Calibri" panose="020F0502020204030204" pitchFamily="34" charset="0"/>
            <a:ea typeface="+mn-ea"/>
            <a:cs typeface="Calibri" panose="020F0502020204030204" pitchFamily="34" charset="0"/>
          </a:endParaRPr>
        </a:p>
      </dsp:txBody>
      <dsp:txXfrm>
        <a:off x="7338444" y="617086"/>
        <a:ext cx="853981" cy="452027"/>
      </dsp:txXfrm>
    </dsp:sp>
    <dsp:sp modelId="{E7D89B3A-00B5-490F-8B99-E24CAD797A28}">
      <dsp:nvSpPr>
        <dsp:cNvPr id="0" name=""/>
        <dsp:cNvSpPr/>
      </dsp:nvSpPr>
      <dsp:spPr>
        <a:xfrm>
          <a:off x="8206488" y="480153"/>
          <a:ext cx="96030" cy="963138"/>
        </a:xfrm>
        <a:custGeom>
          <a:avLst/>
          <a:gdLst/>
          <a:ahLst/>
          <a:cxnLst/>
          <a:rect l="0" t="0" r="0" b="0"/>
          <a:pathLst>
            <a:path>
              <a:moveTo>
                <a:pt x="96030" y="0"/>
              </a:moveTo>
              <a:lnTo>
                <a:pt x="96030" y="963138"/>
              </a:lnTo>
              <a:lnTo>
                <a:pt x="0" y="963138"/>
              </a:lnTo>
            </a:path>
          </a:pathLst>
        </a:custGeom>
        <a:noFill/>
        <a:ln w="19050" cap="flat" cmpd="sng" algn="ctr">
          <a:solidFill>
            <a:srgbClr val="607849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E0729C6-5BA8-495B-9CE4-BB15C34DD9D3}">
      <dsp:nvSpPr>
        <dsp:cNvPr id="0" name=""/>
        <dsp:cNvSpPr/>
      </dsp:nvSpPr>
      <dsp:spPr>
        <a:xfrm>
          <a:off x="7324381" y="1203215"/>
          <a:ext cx="882107" cy="48015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rgbClr val="607849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marL="0" lvl="0" indent="0" algn="r" defTabSz="4889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000" kern="120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הימצאות אנמיה בתינוקות</a:t>
          </a:r>
          <a:endParaRPr lang="en-IL" sz="1000" kern="120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Calibri" panose="020F0502020204030204" pitchFamily="34" charset="0"/>
            <a:ea typeface="+mn-ea"/>
            <a:cs typeface="Calibri" panose="020F0502020204030204" pitchFamily="34" charset="0"/>
          </a:endParaRPr>
        </a:p>
      </dsp:txBody>
      <dsp:txXfrm>
        <a:off x="7338444" y="1217278"/>
        <a:ext cx="853981" cy="452027"/>
      </dsp:txXfrm>
    </dsp:sp>
    <dsp:sp modelId="{F575164B-CFAB-4B91-B04B-731B305505FF}">
      <dsp:nvSpPr>
        <dsp:cNvPr id="0" name=""/>
        <dsp:cNvSpPr/>
      </dsp:nvSpPr>
      <dsp:spPr>
        <a:xfrm>
          <a:off x="8206488" y="480153"/>
          <a:ext cx="96030" cy="1563330"/>
        </a:xfrm>
        <a:custGeom>
          <a:avLst/>
          <a:gdLst/>
          <a:ahLst/>
          <a:cxnLst/>
          <a:rect l="0" t="0" r="0" b="0"/>
          <a:pathLst>
            <a:path>
              <a:moveTo>
                <a:pt x="96030" y="0"/>
              </a:moveTo>
              <a:lnTo>
                <a:pt x="96030" y="1563330"/>
              </a:lnTo>
              <a:lnTo>
                <a:pt x="0" y="1563330"/>
              </a:lnTo>
            </a:path>
          </a:pathLst>
        </a:custGeom>
        <a:noFill/>
        <a:ln w="19050" cap="flat" cmpd="sng" algn="ctr">
          <a:solidFill>
            <a:srgbClr val="607849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D75EBF8-D164-4EE8-880C-210887AF61C1}">
      <dsp:nvSpPr>
        <dsp:cNvPr id="0" name=""/>
        <dsp:cNvSpPr/>
      </dsp:nvSpPr>
      <dsp:spPr>
        <a:xfrm>
          <a:off x="7324381" y="1803406"/>
          <a:ext cx="882107" cy="48015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rgbClr val="607849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marL="0" lvl="0" indent="0" algn="r" defTabSz="4889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000" kern="120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תיעוד </a:t>
          </a:r>
          <a:r>
            <a:rPr lang="en-US" sz="1000" kern="120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BMI</a:t>
          </a:r>
          <a:r>
            <a:rPr lang="he-IL" sz="1000" kern="120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 בנוער ובילדים</a:t>
          </a:r>
          <a:endParaRPr lang="en-IL" sz="1000" kern="120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Calibri" panose="020F0502020204030204" pitchFamily="34" charset="0"/>
            <a:ea typeface="+mn-ea"/>
            <a:cs typeface="Calibri" panose="020F0502020204030204" pitchFamily="34" charset="0"/>
          </a:endParaRPr>
        </a:p>
      </dsp:txBody>
      <dsp:txXfrm>
        <a:off x="7338444" y="1817469"/>
        <a:ext cx="853981" cy="452027"/>
      </dsp:txXfrm>
    </dsp:sp>
    <dsp:sp modelId="{B5B9ADFE-F828-4642-9B88-02B8E86656CC}">
      <dsp:nvSpPr>
        <dsp:cNvPr id="0" name=""/>
        <dsp:cNvSpPr/>
      </dsp:nvSpPr>
      <dsp:spPr>
        <a:xfrm>
          <a:off x="6237859" y="0"/>
          <a:ext cx="960306" cy="524970"/>
        </a:xfrm>
        <a:prstGeom prst="roundRect">
          <a:avLst>
            <a:gd name="adj" fmla="val 10000"/>
          </a:avLst>
        </a:prstGeom>
        <a:solidFill>
          <a:srgbClr val="D27487"/>
        </a:solidFill>
        <a:ln w="19050" cap="flat" cmpd="sng" algn="ctr">
          <a:solidFill>
            <a:srgbClr val="D2748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200" b="0" kern="1200">
              <a:latin typeface="Calibri" panose="020F0502020204030204" pitchFamily="34" charset="0"/>
              <a:cs typeface="Calibri" panose="020F0502020204030204" pitchFamily="34" charset="0"/>
            </a:rPr>
            <a:t>מחלות נשימתיות</a:t>
          </a:r>
          <a:endParaRPr lang="en-IL" sz="1200" b="0" kern="120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6253235" y="15376"/>
        <a:ext cx="929554" cy="494218"/>
      </dsp:txXfrm>
    </dsp:sp>
    <dsp:sp modelId="{B24F421E-125A-4171-B8A6-9CC6E2E92FD7}">
      <dsp:nvSpPr>
        <dsp:cNvPr id="0" name=""/>
        <dsp:cNvSpPr/>
      </dsp:nvSpPr>
      <dsp:spPr>
        <a:xfrm>
          <a:off x="7006105" y="524970"/>
          <a:ext cx="96030" cy="640069"/>
        </a:xfrm>
        <a:custGeom>
          <a:avLst/>
          <a:gdLst/>
          <a:ahLst/>
          <a:cxnLst/>
          <a:rect l="0" t="0" r="0" b="0"/>
          <a:pathLst>
            <a:path>
              <a:moveTo>
                <a:pt x="96030" y="0"/>
              </a:moveTo>
              <a:lnTo>
                <a:pt x="96030" y="640069"/>
              </a:lnTo>
              <a:lnTo>
                <a:pt x="0" y="640069"/>
              </a:lnTo>
            </a:path>
          </a:pathLst>
        </a:custGeom>
        <a:noFill/>
        <a:ln w="19050" cap="flat" cmpd="sng" algn="ctr">
          <a:solidFill>
            <a:srgbClr val="D2748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2740B61-066E-4DDB-A827-E29BC2FD36D4}">
      <dsp:nvSpPr>
        <dsp:cNvPr id="0" name=""/>
        <dsp:cNvSpPr/>
      </dsp:nvSpPr>
      <dsp:spPr>
        <a:xfrm>
          <a:off x="6123998" y="647840"/>
          <a:ext cx="882107" cy="103439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rgbClr val="D2748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marL="0" lvl="0" indent="0" algn="r" defTabSz="4445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000" b="1" kern="1200">
              <a:latin typeface="Calibri" panose="020F0502020204030204" pitchFamily="34" charset="0"/>
              <a:cs typeface="Calibri" panose="020F0502020204030204" pitchFamily="34" charset="0"/>
            </a:rPr>
            <a:t>אסתמה: </a:t>
          </a:r>
        </a:p>
        <a:p>
          <a:pPr marL="0" lvl="0" indent="0" algn="r" defTabSz="4445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000" kern="1200">
              <a:latin typeface="Calibri" panose="020F0502020204030204" pitchFamily="34" charset="0"/>
              <a:cs typeface="Calibri" panose="020F0502020204030204" pitchFamily="34" charset="0"/>
            </a:rPr>
            <a:t>טיפול בתרופות למניעה ולהקלה</a:t>
          </a:r>
          <a:endParaRPr lang="en-IL" sz="1000" kern="120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6149834" y="673676"/>
        <a:ext cx="830435" cy="982727"/>
      </dsp:txXfrm>
    </dsp:sp>
    <dsp:sp modelId="{0C13D6FD-149A-41E7-9810-AB175CE8073D}">
      <dsp:nvSpPr>
        <dsp:cNvPr id="0" name=""/>
        <dsp:cNvSpPr/>
      </dsp:nvSpPr>
      <dsp:spPr>
        <a:xfrm>
          <a:off x="7006105" y="524970"/>
          <a:ext cx="96030" cy="1517384"/>
        </a:xfrm>
        <a:custGeom>
          <a:avLst/>
          <a:gdLst/>
          <a:ahLst/>
          <a:cxnLst/>
          <a:rect l="0" t="0" r="0" b="0"/>
          <a:pathLst>
            <a:path>
              <a:moveTo>
                <a:pt x="96030" y="0"/>
              </a:moveTo>
              <a:lnTo>
                <a:pt x="96030" y="1517384"/>
              </a:lnTo>
              <a:lnTo>
                <a:pt x="0" y="1517384"/>
              </a:lnTo>
            </a:path>
          </a:pathLst>
        </a:custGeom>
        <a:noFill/>
        <a:ln w="19050" cap="flat" cmpd="sng" algn="ctr">
          <a:solidFill>
            <a:srgbClr val="D2748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F0326BB-EA00-4B0C-977C-8060547BF7BA}">
      <dsp:nvSpPr>
        <dsp:cNvPr id="0" name=""/>
        <dsp:cNvSpPr/>
      </dsp:nvSpPr>
      <dsp:spPr>
        <a:xfrm>
          <a:off x="6123998" y="1802278"/>
          <a:ext cx="882107" cy="48015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rgbClr val="D2748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marL="0" lvl="0" indent="0" algn="r" defTabSz="4445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000" b="1" kern="1200">
              <a:latin typeface="Calibri" panose="020F0502020204030204" pitchFamily="34" charset="0"/>
              <a:cs typeface="Calibri" panose="020F0502020204030204" pitchFamily="34" charset="0"/>
            </a:rPr>
            <a:t>אסתמה: </a:t>
          </a:r>
        </a:p>
        <a:p>
          <a:pPr marL="0" lvl="0" indent="0" algn="r" defTabSz="4445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000" kern="1200">
              <a:latin typeface="Calibri" panose="020F0502020204030204" pitchFamily="34" charset="0"/>
              <a:cs typeface="Calibri" panose="020F0502020204030204" pitchFamily="34" charset="0"/>
            </a:rPr>
            <a:t>חיסון שפעת</a:t>
          </a:r>
          <a:endParaRPr lang="en-IL" sz="1000" kern="120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6138061" y="1816341"/>
        <a:ext cx="853981" cy="452027"/>
      </dsp:txXfrm>
    </dsp:sp>
    <dsp:sp modelId="{BCDA0F33-555D-40B5-9FDA-5147D1C222F3}">
      <dsp:nvSpPr>
        <dsp:cNvPr id="0" name=""/>
        <dsp:cNvSpPr/>
      </dsp:nvSpPr>
      <dsp:spPr>
        <a:xfrm>
          <a:off x="5037476" y="0"/>
          <a:ext cx="960306" cy="524970"/>
        </a:xfrm>
        <a:prstGeom prst="roundRect">
          <a:avLst>
            <a:gd name="adj" fmla="val 10000"/>
          </a:avLst>
        </a:prstGeom>
        <a:solidFill>
          <a:srgbClr val="9D6661"/>
        </a:solidFill>
        <a:ln w="19050" cap="flat" cmpd="sng" algn="ctr">
          <a:solidFill>
            <a:srgbClr val="9D666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200" b="0" kern="1200">
              <a:latin typeface="Calibri" panose="020F0502020204030204" pitchFamily="34" charset="0"/>
              <a:cs typeface="Calibri" panose="020F0502020204030204" pitchFamily="34" charset="0"/>
            </a:rPr>
            <a:t>לב וכלי דם</a:t>
          </a:r>
          <a:endParaRPr lang="en-IL" sz="1200" b="0" kern="120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5052852" y="15376"/>
        <a:ext cx="929554" cy="494218"/>
      </dsp:txXfrm>
    </dsp:sp>
    <dsp:sp modelId="{D95DD9B5-FC38-4256-BC86-F091CB6468F1}">
      <dsp:nvSpPr>
        <dsp:cNvPr id="0" name=""/>
        <dsp:cNvSpPr/>
      </dsp:nvSpPr>
      <dsp:spPr>
        <a:xfrm>
          <a:off x="5803685" y="524970"/>
          <a:ext cx="98066" cy="434573"/>
        </a:xfrm>
        <a:custGeom>
          <a:avLst/>
          <a:gdLst/>
          <a:ahLst/>
          <a:cxnLst/>
          <a:rect l="0" t="0" r="0" b="0"/>
          <a:pathLst>
            <a:path>
              <a:moveTo>
                <a:pt x="98066" y="0"/>
              </a:moveTo>
              <a:lnTo>
                <a:pt x="98066" y="434573"/>
              </a:lnTo>
              <a:lnTo>
                <a:pt x="0" y="434573"/>
              </a:lnTo>
            </a:path>
          </a:pathLst>
        </a:custGeom>
        <a:noFill/>
        <a:ln w="19050" cap="flat" cmpd="sng" algn="ctr">
          <a:solidFill>
            <a:srgbClr val="9D666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562AD78-FBF2-4B5B-AC66-D0511CAA87A8}">
      <dsp:nvSpPr>
        <dsp:cNvPr id="0" name=""/>
        <dsp:cNvSpPr/>
      </dsp:nvSpPr>
      <dsp:spPr>
        <a:xfrm>
          <a:off x="4921578" y="647840"/>
          <a:ext cx="882107" cy="62340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rgbClr val="9D666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marL="0" lvl="0" indent="0" algn="r" defTabSz="4445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000" b="1" kern="1200">
              <a:latin typeface="Calibri" panose="020F0502020204030204" pitchFamily="34" charset="0"/>
              <a:cs typeface="Calibri" panose="020F0502020204030204" pitchFamily="34" charset="0"/>
            </a:rPr>
            <a:t>מניעה ראשונית:</a:t>
          </a:r>
        </a:p>
        <a:p>
          <a:pPr marL="0" lvl="0" indent="0" algn="r" defTabSz="4445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000" b="1" kern="120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he-IL" sz="1000" kern="1200">
              <a:latin typeface="Calibri" panose="020F0502020204030204" pitchFamily="34" charset="0"/>
              <a:cs typeface="Calibri" panose="020F0502020204030204" pitchFamily="34" charset="0"/>
            </a:rPr>
            <a:t>כולסטרול</a:t>
          </a:r>
        </a:p>
        <a:p>
          <a:pPr marL="0" lvl="0" indent="0" algn="r" defTabSz="4445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000" kern="1200">
              <a:latin typeface="Calibri" panose="020F0502020204030204" pitchFamily="34" charset="0"/>
              <a:cs typeface="Calibri" panose="020F0502020204030204" pitchFamily="34" charset="0"/>
            </a:rPr>
            <a:t>לחץ דם</a:t>
          </a:r>
          <a:endParaRPr lang="en-IL" sz="1000" kern="120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4939837" y="666099"/>
        <a:ext cx="845589" cy="586889"/>
      </dsp:txXfrm>
    </dsp:sp>
    <dsp:sp modelId="{34B79261-091C-4D6C-80FB-142B3FC0E946}">
      <dsp:nvSpPr>
        <dsp:cNvPr id="0" name=""/>
        <dsp:cNvSpPr/>
      </dsp:nvSpPr>
      <dsp:spPr>
        <a:xfrm>
          <a:off x="5803685" y="524970"/>
          <a:ext cx="98066" cy="1106392"/>
        </a:xfrm>
        <a:custGeom>
          <a:avLst/>
          <a:gdLst/>
          <a:ahLst/>
          <a:cxnLst/>
          <a:rect l="0" t="0" r="0" b="0"/>
          <a:pathLst>
            <a:path>
              <a:moveTo>
                <a:pt x="98066" y="0"/>
              </a:moveTo>
              <a:lnTo>
                <a:pt x="98066" y="1106392"/>
              </a:lnTo>
              <a:lnTo>
                <a:pt x="0" y="1106392"/>
              </a:lnTo>
            </a:path>
          </a:pathLst>
        </a:custGeom>
        <a:noFill/>
        <a:ln w="19050" cap="flat" cmpd="sng" algn="ctr">
          <a:solidFill>
            <a:srgbClr val="9D666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38D4250-C778-43D8-B9C2-EC76FF44FB2C}">
      <dsp:nvSpPr>
        <dsp:cNvPr id="0" name=""/>
        <dsp:cNvSpPr/>
      </dsp:nvSpPr>
      <dsp:spPr>
        <a:xfrm>
          <a:off x="4921578" y="1391286"/>
          <a:ext cx="882107" cy="48015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rgbClr val="9D666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marL="0" lvl="0" indent="0" algn="r" defTabSz="4445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000" b="1" kern="1200">
              <a:latin typeface="Calibri" panose="020F0502020204030204" pitchFamily="34" charset="0"/>
              <a:cs typeface="Calibri" panose="020F0502020204030204" pitchFamily="34" charset="0"/>
            </a:rPr>
            <a:t>מניעה שניונית:  </a:t>
          </a:r>
        </a:p>
        <a:p>
          <a:pPr marL="0" lvl="0" indent="0" algn="r" defTabSz="4445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000" kern="1200">
              <a:latin typeface="Calibri" panose="020F0502020204030204" pitchFamily="34" charset="0"/>
              <a:cs typeface="Calibri" panose="020F0502020204030204" pitchFamily="34" charset="0"/>
            </a:rPr>
            <a:t>איזון כולסטרול</a:t>
          </a:r>
          <a:endParaRPr lang="en-IL" sz="1000" kern="120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4935641" y="1405349"/>
        <a:ext cx="853981" cy="452027"/>
      </dsp:txXfrm>
    </dsp:sp>
    <dsp:sp modelId="{9340C0EF-E220-45F4-BD54-998AD5E23557}">
      <dsp:nvSpPr>
        <dsp:cNvPr id="0" name=""/>
        <dsp:cNvSpPr/>
      </dsp:nvSpPr>
      <dsp:spPr>
        <a:xfrm>
          <a:off x="5803685" y="524970"/>
          <a:ext cx="98066" cy="1776234"/>
        </a:xfrm>
        <a:custGeom>
          <a:avLst/>
          <a:gdLst/>
          <a:ahLst/>
          <a:cxnLst/>
          <a:rect l="0" t="0" r="0" b="0"/>
          <a:pathLst>
            <a:path>
              <a:moveTo>
                <a:pt x="98066" y="0"/>
              </a:moveTo>
              <a:lnTo>
                <a:pt x="98066" y="1776234"/>
              </a:lnTo>
              <a:lnTo>
                <a:pt x="0" y="1776234"/>
              </a:lnTo>
            </a:path>
          </a:pathLst>
        </a:custGeom>
        <a:noFill/>
        <a:ln w="19050" cap="flat" cmpd="sng" algn="ctr">
          <a:solidFill>
            <a:srgbClr val="9D666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D2F38C1-E582-46AA-88F8-99CD1A1AD731}">
      <dsp:nvSpPr>
        <dsp:cNvPr id="0" name=""/>
        <dsp:cNvSpPr/>
      </dsp:nvSpPr>
      <dsp:spPr>
        <a:xfrm>
          <a:off x="4921578" y="1991478"/>
          <a:ext cx="882107" cy="61945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rgbClr val="9D666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marL="0" lvl="0" indent="0" algn="r" defTabSz="4445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000" kern="1200">
              <a:latin typeface="Calibri" panose="020F0502020204030204" pitchFamily="34" charset="0"/>
              <a:cs typeface="Calibri" panose="020F0502020204030204" pitchFamily="34" charset="0"/>
            </a:rPr>
            <a:t>טיפול תרופתי לאחר צנתור לב או ניתוחי מעקפים</a:t>
          </a:r>
          <a:endParaRPr lang="en-IL" sz="1000" kern="120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4939721" y="2009621"/>
        <a:ext cx="845821" cy="583169"/>
      </dsp:txXfrm>
    </dsp:sp>
    <dsp:sp modelId="{EBA9B901-D020-4336-9687-960A2AD0CC6B}">
      <dsp:nvSpPr>
        <dsp:cNvPr id="0" name=""/>
        <dsp:cNvSpPr/>
      </dsp:nvSpPr>
      <dsp:spPr>
        <a:xfrm>
          <a:off x="5805721" y="524970"/>
          <a:ext cx="96030" cy="2546223"/>
        </a:xfrm>
        <a:custGeom>
          <a:avLst/>
          <a:gdLst/>
          <a:ahLst/>
          <a:cxnLst/>
          <a:rect l="0" t="0" r="0" b="0"/>
          <a:pathLst>
            <a:path>
              <a:moveTo>
                <a:pt x="96030" y="0"/>
              </a:moveTo>
              <a:lnTo>
                <a:pt x="96030" y="2546223"/>
              </a:lnTo>
              <a:lnTo>
                <a:pt x="0" y="2546223"/>
              </a:lnTo>
            </a:path>
          </a:pathLst>
        </a:custGeom>
        <a:noFill/>
        <a:ln w="19050" cap="flat" cmpd="sng" algn="ctr">
          <a:solidFill>
            <a:srgbClr val="9D666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A922CE1-FE32-4D46-A0B4-CB66F5BB7182}">
      <dsp:nvSpPr>
        <dsp:cNvPr id="0" name=""/>
        <dsp:cNvSpPr/>
      </dsp:nvSpPr>
      <dsp:spPr>
        <a:xfrm>
          <a:off x="4921578" y="2730971"/>
          <a:ext cx="884142" cy="68044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rgbClr val="9D666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marL="0" lvl="0" indent="0" algn="r" defTabSz="4445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000" kern="1200">
              <a:latin typeface="Calibri" panose="020F0502020204030204" pitchFamily="34" charset="0"/>
              <a:cs typeface="Calibri" panose="020F0502020204030204" pitchFamily="34" charset="0"/>
            </a:rPr>
            <a:t>שיעור הסיקור </a:t>
          </a:r>
          <a:r>
            <a:rPr lang="he-IL" sz="1000" kern="1200" err="1">
              <a:latin typeface="Calibri" panose="020F0502020204030204" pitchFamily="34" charset="0"/>
              <a:cs typeface="Calibri" panose="020F0502020204030204" pitchFamily="34" charset="0"/>
            </a:rPr>
            <a:t>האולטראסונוגרפי</a:t>
          </a:r>
          <a:r>
            <a:rPr lang="he-IL" sz="1000" kern="1200">
              <a:latin typeface="Calibri" panose="020F0502020204030204" pitchFamily="34" charset="0"/>
              <a:cs typeface="Calibri" panose="020F0502020204030204" pitchFamily="34" charset="0"/>
            </a:rPr>
            <a:t> למפרצת באבי העורקים </a:t>
          </a:r>
          <a:r>
            <a:rPr lang="he-IL" sz="1000" kern="1200" err="1">
              <a:latin typeface="Calibri" panose="020F0502020204030204" pitchFamily="34" charset="0"/>
              <a:cs typeface="Calibri" panose="020F0502020204030204" pitchFamily="34" charset="0"/>
            </a:rPr>
            <a:t>הבטני</a:t>
          </a:r>
          <a:endParaRPr lang="en-IL" sz="1000" kern="120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4941508" y="2750901"/>
        <a:ext cx="844282" cy="640584"/>
      </dsp:txXfrm>
    </dsp:sp>
    <dsp:sp modelId="{C97A7F90-2345-4233-9C7A-452681BF2BE8}">
      <dsp:nvSpPr>
        <dsp:cNvPr id="0" name=""/>
        <dsp:cNvSpPr/>
      </dsp:nvSpPr>
      <dsp:spPr>
        <a:xfrm>
          <a:off x="3837092" y="0"/>
          <a:ext cx="960306" cy="524970"/>
        </a:xfrm>
        <a:prstGeom prst="roundRect">
          <a:avLst>
            <a:gd name="adj" fmla="val 10000"/>
          </a:avLst>
        </a:prstGeom>
        <a:solidFill>
          <a:srgbClr val="FF9E14"/>
        </a:solidFill>
        <a:ln w="19050" cap="flat" cmpd="sng" algn="ctr">
          <a:solidFill>
            <a:srgbClr val="FF9E1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200" b="0" kern="1200">
              <a:latin typeface="Calibri" panose="020F0502020204030204" pitchFamily="34" charset="0"/>
              <a:cs typeface="Calibri" panose="020F0502020204030204" pitchFamily="34" charset="0"/>
            </a:rPr>
            <a:t>סוכרת</a:t>
          </a:r>
          <a:endParaRPr lang="en-IL" sz="1200" b="0" kern="120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3852468" y="15376"/>
        <a:ext cx="929554" cy="494218"/>
      </dsp:txXfrm>
    </dsp:sp>
    <dsp:sp modelId="{CC7A1124-AED0-4857-9767-568DE4614A4D}">
      <dsp:nvSpPr>
        <dsp:cNvPr id="0" name=""/>
        <dsp:cNvSpPr/>
      </dsp:nvSpPr>
      <dsp:spPr>
        <a:xfrm>
          <a:off x="4603302" y="524970"/>
          <a:ext cx="98066" cy="362946"/>
        </a:xfrm>
        <a:custGeom>
          <a:avLst/>
          <a:gdLst/>
          <a:ahLst/>
          <a:cxnLst/>
          <a:rect l="0" t="0" r="0" b="0"/>
          <a:pathLst>
            <a:path>
              <a:moveTo>
                <a:pt x="98066" y="0"/>
              </a:moveTo>
              <a:lnTo>
                <a:pt x="98066" y="362946"/>
              </a:lnTo>
              <a:lnTo>
                <a:pt x="0" y="362946"/>
              </a:lnTo>
            </a:path>
          </a:pathLst>
        </a:custGeom>
        <a:noFill/>
        <a:ln w="19050" cap="flat" cmpd="sng" algn="ctr">
          <a:solidFill>
            <a:srgbClr val="FF9E1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75E5DD7-0091-43E2-98AA-1B1245FB4BAB}">
      <dsp:nvSpPr>
        <dsp:cNvPr id="0" name=""/>
        <dsp:cNvSpPr/>
      </dsp:nvSpPr>
      <dsp:spPr>
        <a:xfrm>
          <a:off x="3721195" y="647840"/>
          <a:ext cx="882107" cy="48015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rgbClr val="FF9E1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marL="0" lvl="0" indent="0" algn="r" defTabSz="4445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000" kern="1200">
              <a:latin typeface="Calibri" panose="020F0502020204030204" pitchFamily="34" charset="0"/>
              <a:cs typeface="Calibri" panose="020F0502020204030204" pitchFamily="34" charset="0"/>
            </a:rPr>
            <a:t>איזון גלוקוז</a:t>
          </a:r>
          <a:endParaRPr lang="en-IL" sz="1000" kern="120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3735258" y="661903"/>
        <a:ext cx="853981" cy="452027"/>
      </dsp:txXfrm>
    </dsp:sp>
    <dsp:sp modelId="{414A8500-841A-416C-9203-D6984D4D1ED2}">
      <dsp:nvSpPr>
        <dsp:cNvPr id="0" name=""/>
        <dsp:cNvSpPr/>
      </dsp:nvSpPr>
      <dsp:spPr>
        <a:xfrm>
          <a:off x="4603302" y="524970"/>
          <a:ext cx="98066" cy="1314461"/>
        </a:xfrm>
        <a:custGeom>
          <a:avLst/>
          <a:gdLst/>
          <a:ahLst/>
          <a:cxnLst/>
          <a:rect l="0" t="0" r="0" b="0"/>
          <a:pathLst>
            <a:path>
              <a:moveTo>
                <a:pt x="98066" y="0"/>
              </a:moveTo>
              <a:lnTo>
                <a:pt x="98066" y="1314461"/>
              </a:lnTo>
              <a:lnTo>
                <a:pt x="0" y="1314461"/>
              </a:lnTo>
            </a:path>
          </a:pathLst>
        </a:custGeom>
        <a:noFill/>
        <a:ln w="19050" cap="flat" cmpd="sng" algn="ctr">
          <a:solidFill>
            <a:srgbClr val="FF9E1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477371A-BD86-4343-8332-4E7FCD1325B9}">
      <dsp:nvSpPr>
        <dsp:cNvPr id="0" name=""/>
        <dsp:cNvSpPr/>
      </dsp:nvSpPr>
      <dsp:spPr>
        <a:xfrm>
          <a:off x="3721195" y="1248032"/>
          <a:ext cx="882107" cy="11828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rgbClr val="FF9E1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marL="0" lvl="0" indent="0" algn="r" defTabSz="4445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000" b="1" kern="1200">
              <a:latin typeface="Calibri" panose="020F0502020204030204" pitchFamily="34" charset="0"/>
              <a:cs typeface="Calibri" panose="020F0502020204030204" pitchFamily="34" charset="0"/>
            </a:rPr>
            <a:t>מניעה שניונית:</a:t>
          </a:r>
        </a:p>
        <a:p>
          <a:pPr marL="0" lvl="0" indent="0" algn="r" defTabSz="4445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000" kern="1200">
              <a:latin typeface="Calibri" panose="020F0502020204030204" pitchFamily="34" charset="0"/>
              <a:cs typeface="Calibri" panose="020F0502020204030204" pitchFamily="34" charset="0"/>
            </a:rPr>
            <a:t>נפרופתיה רטינופתיה תיעוד ואיזון לחץ דם וכולסטרול </a:t>
          </a:r>
          <a:r>
            <a:rPr lang="en-US" sz="1000" kern="1200">
              <a:latin typeface="Calibri" panose="020F0502020204030204" pitchFamily="34" charset="0"/>
              <a:cs typeface="Calibri" panose="020F0502020204030204" pitchFamily="34" charset="0"/>
            </a:rPr>
            <a:t>BMI</a:t>
          </a:r>
          <a:r>
            <a:rPr lang="he-IL" sz="1000" kern="1200">
              <a:latin typeface="Calibri" panose="020F0502020204030204" pitchFamily="34" charset="0"/>
              <a:cs typeface="Calibri" panose="020F0502020204030204" pitchFamily="34" charset="0"/>
            </a:rPr>
            <a:t> </a:t>
          </a:r>
        </a:p>
        <a:p>
          <a:pPr marL="0" lvl="0" indent="0" algn="r" defTabSz="4445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000" kern="1200">
              <a:latin typeface="Calibri" panose="020F0502020204030204" pitchFamily="34" charset="0"/>
              <a:cs typeface="Calibri" panose="020F0502020204030204" pitchFamily="34" charset="0"/>
            </a:rPr>
            <a:t>חיסונים</a:t>
          </a:r>
          <a:endParaRPr lang="en-IL" sz="1000" kern="120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3747031" y="1273868"/>
        <a:ext cx="830435" cy="1131128"/>
      </dsp:txXfrm>
    </dsp:sp>
    <dsp:sp modelId="{47C00AB9-EE5A-49A7-920F-BAC793D2EB49}">
      <dsp:nvSpPr>
        <dsp:cNvPr id="0" name=""/>
        <dsp:cNvSpPr/>
      </dsp:nvSpPr>
      <dsp:spPr>
        <a:xfrm>
          <a:off x="4603302" y="524970"/>
          <a:ext cx="98066" cy="2265977"/>
        </a:xfrm>
        <a:custGeom>
          <a:avLst/>
          <a:gdLst/>
          <a:ahLst/>
          <a:cxnLst/>
          <a:rect l="0" t="0" r="0" b="0"/>
          <a:pathLst>
            <a:path>
              <a:moveTo>
                <a:pt x="98066" y="0"/>
              </a:moveTo>
              <a:lnTo>
                <a:pt x="98066" y="2265977"/>
              </a:lnTo>
              <a:lnTo>
                <a:pt x="0" y="2265977"/>
              </a:lnTo>
            </a:path>
          </a:pathLst>
        </a:custGeom>
        <a:noFill/>
        <a:ln w="19050" cap="flat" cmpd="sng" algn="ctr">
          <a:solidFill>
            <a:srgbClr val="FF9E1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5AA3C98-8F0D-4937-B117-F51789403FC6}">
      <dsp:nvSpPr>
        <dsp:cNvPr id="0" name=""/>
        <dsp:cNvSpPr/>
      </dsp:nvSpPr>
      <dsp:spPr>
        <a:xfrm>
          <a:off x="3721195" y="2550871"/>
          <a:ext cx="882107" cy="48015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rgbClr val="FF9E1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marL="0" lvl="0" indent="0" algn="r" defTabSz="4445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000" kern="1200">
              <a:latin typeface="Calibri" panose="020F0502020204030204" pitchFamily="34" charset="0"/>
              <a:cs typeface="Calibri" panose="020F0502020204030204" pitchFamily="34" charset="0"/>
            </a:rPr>
            <a:t>סטטוס משקל- השמנה</a:t>
          </a:r>
          <a:endParaRPr lang="en-IL" sz="1000" kern="120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3735258" y="2564934"/>
        <a:ext cx="853981" cy="452027"/>
      </dsp:txXfrm>
    </dsp:sp>
    <dsp:sp modelId="{79F7F948-05F5-451D-8D27-F940F23B8E03}">
      <dsp:nvSpPr>
        <dsp:cNvPr id="0" name=""/>
        <dsp:cNvSpPr/>
      </dsp:nvSpPr>
      <dsp:spPr>
        <a:xfrm>
          <a:off x="4603302" y="524970"/>
          <a:ext cx="98066" cy="3079059"/>
        </a:xfrm>
        <a:custGeom>
          <a:avLst/>
          <a:gdLst/>
          <a:ahLst/>
          <a:cxnLst/>
          <a:rect l="0" t="0" r="0" b="0"/>
          <a:pathLst>
            <a:path>
              <a:moveTo>
                <a:pt x="98066" y="0"/>
              </a:moveTo>
              <a:lnTo>
                <a:pt x="98066" y="3079059"/>
              </a:lnTo>
              <a:lnTo>
                <a:pt x="0" y="3079059"/>
              </a:lnTo>
            </a:path>
          </a:pathLst>
        </a:custGeom>
        <a:noFill/>
        <a:ln w="19050" cap="flat" cmpd="sng" algn="ctr">
          <a:solidFill>
            <a:srgbClr val="FF9E1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E2E21F8-CBD4-426B-ACDA-6FB363C0531A}">
      <dsp:nvSpPr>
        <dsp:cNvPr id="0" name=""/>
        <dsp:cNvSpPr/>
      </dsp:nvSpPr>
      <dsp:spPr>
        <a:xfrm>
          <a:off x="3721195" y="3151062"/>
          <a:ext cx="882107" cy="90593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rgbClr val="FF9E1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marL="0" lvl="0" indent="0" algn="r" defTabSz="4445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000" b="1" kern="120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ילדים: </a:t>
          </a:r>
        </a:p>
        <a:p>
          <a:pPr marL="0" lvl="0" indent="0" algn="r" defTabSz="4445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000" kern="1200">
              <a:latin typeface="Calibri" panose="020F0502020204030204" pitchFamily="34" charset="0"/>
              <a:cs typeface="Calibri" panose="020F0502020204030204" pitchFamily="34" charset="0"/>
            </a:rPr>
            <a:t>איזון גלוקוז  ביקור במרפאת מומחה וחיסונים</a:t>
          </a:r>
          <a:endParaRPr lang="en-IL" sz="1000" kern="120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3747031" y="3176898"/>
        <a:ext cx="830435" cy="854262"/>
      </dsp:txXfrm>
    </dsp:sp>
    <dsp:sp modelId="{FD31C9F1-5F2A-4012-97C5-746F8B83B80B}">
      <dsp:nvSpPr>
        <dsp:cNvPr id="0" name=""/>
        <dsp:cNvSpPr/>
      </dsp:nvSpPr>
      <dsp:spPr>
        <a:xfrm>
          <a:off x="4605338" y="524970"/>
          <a:ext cx="96030" cy="4033479"/>
        </a:xfrm>
        <a:custGeom>
          <a:avLst/>
          <a:gdLst/>
          <a:ahLst/>
          <a:cxnLst/>
          <a:rect l="0" t="0" r="0" b="0"/>
          <a:pathLst>
            <a:path>
              <a:moveTo>
                <a:pt x="96030" y="0"/>
              </a:moveTo>
              <a:lnTo>
                <a:pt x="96030" y="4033479"/>
              </a:lnTo>
              <a:lnTo>
                <a:pt x="0" y="4033479"/>
              </a:lnTo>
            </a:path>
          </a:pathLst>
        </a:custGeom>
        <a:noFill/>
        <a:ln w="19050" cap="flat" cmpd="sng" algn="ctr">
          <a:solidFill>
            <a:srgbClr val="FF9E1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78FAD6D-CDA1-4DAF-8E38-08273D0F6DCB}">
      <dsp:nvSpPr>
        <dsp:cNvPr id="0" name=""/>
        <dsp:cNvSpPr/>
      </dsp:nvSpPr>
      <dsp:spPr>
        <a:xfrm>
          <a:off x="3721195" y="4177035"/>
          <a:ext cx="884142" cy="762829"/>
        </a:xfrm>
        <a:prstGeom prst="roundRect">
          <a:avLst>
            <a:gd name="adj" fmla="val 10000"/>
          </a:avLst>
        </a:prstGeom>
        <a:noFill/>
        <a:ln w="19050" cap="flat" cmpd="sng" algn="ctr">
          <a:solidFill>
            <a:srgbClr val="FF9E1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marL="0" lvl="0" indent="0" algn="r" defTabSz="4445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000" kern="1200">
              <a:latin typeface="Calibri" panose="020F0502020204030204" pitchFamily="34" charset="0"/>
              <a:cs typeface="Calibri" panose="020F0502020204030204" pitchFamily="34" charset="0"/>
            </a:rPr>
            <a:t>טיפול בתרופות </a:t>
          </a:r>
          <a:r>
            <a:rPr lang="en-US" sz="1000" kern="1200">
              <a:latin typeface="Calibri" panose="020F0502020204030204" pitchFamily="34" charset="0"/>
              <a:cs typeface="Calibri" panose="020F0502020204030204" pitchFamily="34" charset="0"/>
            </a:rPr>
            <a:t>SGLT2i</a:t>
          </a:r>
          <a:r>
            <a:rPr lang="he-IL" sz="1000" kern="1200">
              <a:latin typeface="Calibri" panose="020F0502020204030204" pitchFamily="34" charset="0"/>
              <a:cs typeface="Calibri" panose="020F0502020204030204" pitchFamily="34" charset="0"/>
            </a:rPr>
            <a:t> ו/או </a:t>
          </a:r>
          <a:r>
            <a:rPr lang="en-US" sz="1000" kern="1200">
              <a:latin typeface="Calibri" panose="020F0502020204030204" pitchFamily="34" charset="0"/>
              <a:cs typeface="Calibri" panose="020F0502020204030204" pitchFamily="34" charset="0"/>
            </a:rPr>
            <a:t>GLP-1RA</a:t>
          </a:r>
          <a:r>
            <a:rPr lang="he-IL" sz="1000" kern="1200">
              <a:latin typeface="Calibri" panose="020F0502020204030204" pitchFamily="34" charset="0"/>
              <a:cs typeface="Calibri" panose="020F0502020204030204" pitchFamily="34" charset="0"/>
            </a:rPr>
            <a:t> במבוגרים עם פגיעה כלייתית</a:t>
          </a:r>
          <a:endParaRPr lang="en-IL" sz="1000" kern="120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3743537" y="4199377"/>
        <a:ext cx="839458" cy="718145"/>
      </dsp:txXfrm>
    </dsp:sp>
    <dsp:sp modelId="{1653B052-76FA-44A8-BD7F-CDF2BE4ED8FB}">
      <dsp:nvSpPr>
        <dsp:cNvPr id="0" name=""/>
        <dsp:cNvSpPr/>
      </dsp:nvSpPr>
      <dsp:spPr>
        <a:xfrm>
          <a:off x="4605338" y="524970"/>
          <a:ext cx="96030" cy="4767876"/>
        </a:xfrm>
        <a:custGeom>
          <a:avLst/>
          <a:gdLst/>
          <a:ahLst/>
          <a:cxnLst/>
          <a:rect l="0" t="0" r="0" b="0"/>
          <a:pathLst>
            <a:path>
              <a:moveTo>
                <a:pt x="96030" y="0"/>
              </a:moveTo>
              <a:lnTo>
                <a:pt x="96030" y="4767876"/>
              </a:lnTo>
              <a:lnTo>
                <a:pt x="0" y="4767876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89A9EF4-90E4-44CA-99A2-F8A3969D1C51}">
      <dsp:nvSpPr>
        <dsp:cNvPr id="0" name=""/>
        <dsp:cNvSpPr/>
      </dsp:nvSpPr>
      <dsp:spPr>
        <a:xfrm>
          <a:off x="3721195" y="5059903"/>
          <a:ext cx="884142" cy="465888"/>
        </a:xfrm>
        <a:prstGeom prst="roundRect">
          <a:avLst>
            <a:gd name="adj" fmla="val 10000"/>
          </a:avLst>
        </a:prstGeom>
        <a:solidFill>
          <a:srgbClr val="F6C0B9"/>
        </a:solidFill>
        <a:ln w="19050" cap="flat" cmpd="sng" algn="ctr">
          <a:solidFill>
            <a:srgbClr val="FF9E1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marL="0" lvl="0" indent="0" algn="r" defTabSz="4445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000" kern="1200">
              <a:latin typeface="Calibri" panose="020F0502020204030204" pitchFamily="34" charset="0"/>
              <a:cs typeface="Calibri" panose="020F0502020204030204" pitchFamily="34" charset="0"/>
            </a:rPr>
            <a:t>הימצאות מחלת לב איסכמית בקרב חולי סוכרת</a:t>
          </a:r>
          <a:endParaRPr lang="en-IL" sz="1000" kern="120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3734840" y="5073548"/>
        <a:ext cx="856852" cy="438598"/>
      </dsp:txXfrm>
    </dsp:sp>
    <dsp:sp modelId="{63496566-81E0-42FF-B666-D85803F71AC1}">
      <dsp:nvSpPr>
        <dsp:cNvPr id="0" name=""/>
        <dsp:cNvSpPr/>
      </dsp:nvSpPr>
      <dsp:spPr>
        <a:xfrm>
          <a:off x="4603302" y="524970"/>
          <a:ext cx="98066" cy="5339844"/>
        </a:xfrm>
        <a:custGeom>
          <a:avLst/>
          <a:gdLst/>
          <a:ahLst/>
          <a:cxnLst/>
          <a:rect l="0" t="0" r="0" b="0"/>
          <a:pathLst>
            <a:path>
              <a:moveTo>
                <a:pt x="98066" y="0"/>
              </a:moveTo>
              <a:lnTo>
                <a:pt x="98066" y="5339844"/>
              </a:lnTo>
              <a:lnTo>
                <a:pt x="0" y="5339844"/>
              </a:lnTo>
            </a:path>
          </a:pathLst>
        </a:custGeom>
        <a:noFill/>
        <a:ln w="19050" cap="flat" cmpd="sng" algn="ctr">
          <a:solidFill>
            <a:srgbClr val="FF9E1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CD0D031-778E-473C-BDF6-ECB4F7569428}">
      <dsp:nvSpPr>
        <dsp:cNvPr id="0" name=""/>
        <dsp:cNvSpPr/>
      </dsp:nvSpPr>
      <dsp:spPr>
        <a:xfrm>
          <a:off x="3721195" y="5645829"/>
          <a:ext cx="882107" cy="437971"/>
        </a:xfrm>
        <a:prstGeom prst="roundRect">
          <a:avLst>
            <a:gd name="adj" fmla="val 10000"/>
          </a:avLst>
        </a:prstGeom>
        <a:solidFill>
          <a:srgbClr val="F6C0B9"/>
        </a:solidFill>
        <a:ln w="19050" cap="flat" cmpd="sng" algn="ctr">
          <a:solidFill>
            <a:srgbClr val="FF9E1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marL="0" lvl="0" indent="0" algn="r" defTabSz="4445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000" kern="120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בדיקת כף רגל סוכרתית</a:t>
          </a:r>
          <a:endParaRPr lang="en-IL" sz="1000" kern="120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Calibri" panose="020F0502020204030204" pitchFamily="34" charset="0"/>
            <a:ea typeface="+mn-ea"/>
            <a:cs typeface="Calibri" panose="020F0502020204030204" pitchFamily="34" charset="0"/>
          </a:endParaRPr>
        </a:p>
      </dsp:txBody>
      <dsp:txXfrm>
        <a:off x="3734023" y="5658657"/>
        <a:ext cx="856451" cy="412315"/>
      </dsp:txXfrm>
    </dsp:sp>
    <dsp:sp modelId="{564DA9C3-3F60-4A67-A0D7-6C5CFAC1867B}">
      <dsp:nvSpPr>
        <dsp:cNvPr id="0" name=""/>
        <dsp:cNvSpPr/>
      </dsp:nvSpPr>
      <dsp:spPr>
        <a:xfrm>
          <a:off x="2636709" y="0"/>
          <a:ext cx="960306" cy="480153"/>
        </a:xfrm>
        <a:prstGeom prst="roundRect">
          <a:avLst>
            <a:gd name="adj" fmla="val 10000"/>
          </a:avLst>
        </a:prstGeom>
        <a:solidFill>
          <a:srgbClr val="B65534"/>
        </a:solidFill>
        <a:ln w="19050" cap="flat" cmpd="sng" algn="ctr">
          <a:solidFill>
            <a:srgbClr val="B6553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r" defTabSz="5334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200" b="0" kern="1200">
              <a:latin typeface="Calibri" panose="020F0502020204030204" pitchFamily="34" charset="0"/>
              <a:cs typeface="Calibri" panose="020F0502020204030204" pitchFamily="34" charset="0"/>
            </a:rPr>
            <a:t>מחלות זיהומיות</a:t>
          </a:r>
          <a:endParaRPr lang="en-IL" sz="1200" b="0" kern="120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2650772" y="14063"/>
        <a:ext cx="932180" cy="452027"/>
      </dsp:txXfrm>
    </dsp:sp>
    <dsp:sp modelId="{3DC976D9-91C2-4AE6-81A0-8A9476B71547}">
      <dsp:nvSpPr>
        <dsp:cNvPr id="0" name=""/>
        <dsp:cNvSpPr/>
      </dsp:nvSpPr>
      <dsp:spPr>
        <a:xfrm>
          <a:off x="3404954" y="480153"/>
          <a:ext cx="96030" cy="502565"/>
        </a:xfrm>
        <a:custGeom>
          <a:avLst/>
          <a:gdLst/>
          <a:ahLst/>
          <a:cxnLst/>
          <a:rect l="0" t="0" r="0" b="0"/>
          <a:pathLst>
            <a:path>
              <a:moveTo>
                <a:pt x="96030" y="0"/>
              </a:moveTo>
              <a:lnTo>
                <a:pt x="96030" y="502565"/>
              </a:lnTo>
              <a:lnTo>
                <a:pt x="0" y="502565"/>
              </a:lnTo>
            </a:path>
          </a:pathLst>
        </a:custGeom>
        <a:noFill/>
        <a:ln w="19050" cap="flat" cmpd="sng" algn="ctr">
          <a:solidFill>
            <a:srgbClr val="B6553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E3048F0-53FE-4920-8BB8-A8B3F74D76AD}">
      <dsp:nvSpPr>
        <dsp:cNvPr id="0" name=""/>
        <dsp:cNvSpPr/>
      </dsp:nvSpPr>
      <dsp:spPr>
        <a:xfrm>
          <a:off x="2522847" y="603023"/>
          <a:ext cx="882107" cy="75939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rgbClr val="B6553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marL="0" lvl="0" indent="0" algn="r" defTabSz="4445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000" kern="1200">
              <a:latin typeface="Calibri" panose="020F0502020204030204" pitchFamily="34" charset="0"/>
              <a:cs typeface="Calibri" panose="020F0502020204030204" pitchFamily="34" charset="0"/>
            </a:rPr>
            <a:t>היקף השימוש בתרופות אנטיביוטיות, </a:t>
          </a:r>
          <a:r>
            <a:rPr lang="en-US" sz="1000" kern="1200">
              <a:latin typeface="Calibri" panose="020F0502020204030204" pitchFamily="34" charset="0"/>
              <a:cs typeface="Calibri" panose="020F0502020204030204" pitchFamily="34" charset="0"/>
            </a:rPr>
            <a:t>DDD</a:t>
          </a:r>
          <a:r>
            <a:rPr lang="he-IL" sz="1000" kern="1200">
              <a:latin typeface="Calibri" panose="020F0502020204030204" pitchFamily="34" charset="0"/>
              <a:cs typeface="Calibri" panose="020F0502020204030204" pitchFamily="34" charset="0"/>
            </a:rPr>
            <a:t> ל-1000 איש, ליום</a:t>
          </a:r>
          <a:endParaRPr lang="en-IL" sz="1000" kern="120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2545089" y="625265"/>
        <a:ext cx="837623" cy="714907"/>
      </dsp:txXfrm>
    </dsp:sp>
    <dsp:sp modelId="{D7AEB4BF-FF00-489A-AEDF-7F09B1FD05ED}">
      <dsp:nvSpPr>
        <dsp:cNvPr id="0" name=""/>
        <dsp:cNvSpPr/>
      </dsp:nvSpPr>
      <dsp:spPr>
        <a:xfrm>
          <a:off x="3404954" y="480153"/>
          <a:ext cx="96030" cy="1390268"/>
        </a:xfrm>
        <a:custGeom>
          <a:avLst/>
          <a:gdLst/>
          <a:ahLst/>
          <a:cxnLst/>
          <a:rect l="0" t="0" r="0" b="0"/>
          <a:pathLst>
            <a:path>
              <a:moveTo>
                <a:pt x="96030" y="0"/>
              </a:moveTo>
              <a:lnTo>
                <a:pt x="96030" y="1390268"/>
              </a:lnTo>
              <a:lnTo>
                <a:pt x="0" y="1390268"/>
              </a:lnTo>
            </a:path>
          </a:pathLst>
        </a:custGeom>
        <a:noFill/>
        <a:ln w="19050" cap="flat" cmpd="sng" algn="ctr">
          <a:solidFill>
            <a:srgbClr val="B6553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7C9A1C8-428C-436F-BDC6-B0BC90BCF77C}">
      <dsp:nvSpPr>
        <dsp:cNvPr id="0" name=""/>
        <dsp:cNvSpPr/>
      </dsp:nvSpPr>
      <dsp:spPr>
        <a:xfrm>
          <a:off x="2522847" y="1482453"/>
          <a:ext cx="882107" cy="77593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rgbClr val="B6553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marL="0" lvl="0" indent="0" algn="r" defTabSz="4445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000" kern="1200">
              <a:latin typeface="Calibri" panose="020F0502020204030204" pitchFamily="34" charset="0"/>
              <a:cs typeface="Calibri" panose="020F0502020204030204" pitchFamily="34" charset="0"/>
            </a:rPr>
            <a:t>היקף השימוש באנטיביוטיקה, רכישות ל- 1000  איש לשנה</a:t>
          </a:r>
          <a:endParaRPr lang="en-IL" sz="1000" kern="120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2545573" y="1505179"/>
        <a:ext cx="836655" cy="730485"/>
      </dsp:txXfrm>
    </dsp:sp>
    <dsp:sp modelId="{864CFE09-C04A-4966-8534-C19C60237526}">
      <dsp:nvSpPr>
        <dsp:cNvPr id="0" name=""/>
        <dsp:cNvSpPr/>
      </dsp:nvSpPr>
      <dsp:spPr>
        <a:xfrm>
          <a:off x="3404954" y="480153"/>
          <a:ext cx="96030" cy="2242735"/>
        </a:xfrm>
        <a:custGeom>
          <a:avLst/>
          <a:gdLst/>
          <a:ahLst/>
          <a:cxnLst/>
          <a:rect l="0" t="0" r="0" b="0"/>
          <a:pathLst>
            <a:path>
              <a:moveTo>
                <a:pt x="96030" y="0"/>
              </a:moveTo>
              <a:lnTo>
                <a:pt x="96030" y="2242735"/>
              </a:lnTo>
              <a:lnTo>
                <a:pt x="0" y="2242735"/>
              </a:lnTo>
            </a:path>
          </a:pathLst>
        </a:custGeom>
        <a:noFill/>
        <a:ln w="19050" cap="flat" cmpd="sng" algn="ctr">
          <a:solidFill>
            <a:srgbClr val="B6553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6AF59F7-9D74-48FC-9199-097833F8EB8D}">
      <dsp:nvSpPr>
        <dsp:cNvPr id="0" name=""/>
        <dsp:cNvSpPr/>
      </dsp:nvSpPr>
      <dsp:spPr>
        <a:xfrm>
          <a:off x="2522847" y="2378428"/>
          <a:ext cx="882107" cy="688919"/>
        </a:xfrm>
        <a:prstGeom prst="roundRect">
          <a:avLst>
            <a:gd name="adj" fmla="val 10000"/>
          </a:avLst>
        </a:prstGeom>
        <a:noFill/>
        <a:ln w="19050" cap="flat" cmpd="sng" algn="ctr">
          <a:solidFill>
            <a:srgbClr val="B6553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marL="0" lvl="0" indent="0" algn="r" defTabSz="4445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000" kern="1200">
              <a:latin typeface="Calibri" panose="020F0502020204030204" pitchFamily="34" charset="0"/>
              <a:cs typeface="Calibri" panose="020F0502020204030204" pitchFamily="34" charset="0"/>
            </a:rPr>
            <a:t>פרופורציית השימוש בתרופות אנטיביוטיות למיקוד  </a:t>
          </a:r>
          <a:endParaRPr lang="en-IL" sz="1000" kern="120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2543025" y="2398606"/>
        <a:ext cx="841751" cy="648563"/>
      </dsp:txXfrm>
    </dsp:sp>
    <dsp:sp modelId="{40A2C62A-2115-4EE5-8847-431E9049E3F7}">
      <dsp:nvSpPr>
        <dsp:cNvPr id="0" name=""/>
        <dsp:cNvSpPr/>
      </dsp:nvSpPr>
      <dsp:spPr>
        <a:xfrm>
          <a:off x="3404954" y="480153"/>
          <a:ext cx="96030" cy="3224106"/>
        </a:xfrm>
        <a:custGeom>
          <a:avLst/>
          <a:gdLst/>
          <a:ahLst/>
          <a:cxnLst/>
          <a:rect l="0" t="0" r="0" b="0"/>
          <a:pathLst>
            <a:path>
              <a:moveTo>
                <a:pt x="96030" y="0"/>
              </a:moveTo>
              <a:lnTo>
                <a:pt x="96030" y="3224106"/>
              </a:lnTo>
              <a:lnTo>
                <a:pt x="0" y="3224106"/>
              </a:lnTo>
            </a:path>
          </a:pathLst>
        </a:custGeom>
        <a:noFill/>
        <a:ln w="19050" cap="flat" cmpd="sng" algn="ctr">
          <a:solidFill>
            <a:srgbClr val="B6553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B032DB1-858A-4A7F-948A-AB218AF1B8F5}">
      <dsp:nvSpPr>
        <dsp:cNvPr id="0" name=""/>
        <dsp:cNvSpPr/>
      </dsp:nvSpPr>
      <dsp:spPr>
        <a:xfrm>
          <a:off x="2522847" y="3187386"/>
          <a:ext cx="882107" cy="1033746"/>
        </a:xfrm>
        <a:prstGeom prst="roundRect">
          <a:avLst>
            <a:gd name="adj" fmla="val 10000"/>
          </a:avLst>
        </a:prstGeom>
        <a:noFill/>
        <a:ln w="19050" cap="flat" cmpd="sng" algn="ctr">
          <a:solidFill>
            <a:srgbClr val="B6553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marL="0" lvl="0" indent="0" algn="r" defTabSz="4445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000" kern="1200">
              <a:latin typeface="Calibri" panose="020F0502020204030204" pitchFamily="34" charset="0"/>
              <a:cs typeface="Calibri" panose="020F0502020204030204" pitchFamily="34" charset="0"/>
            </a:rPr>
            <a:t>שיעור המבוטחים בעלי בדיקת </a:t>
          </a:r>
          <a:r>
            <a:rPr lang="en-US" sz="1000" kern="1200">
              <a:latin typeface="Calibri" panose="020F0502020204030204" pitchFamily="34" charset="0"/>
              <a:cs typeface="Calibri" panose="020F0502020204030204" pitchFamily="34" charset="0"/>
            </a:rPr>
            <a:t>RNA</a:t>
          </a:r>
          <a:r>
            <a:rPr lang="he-IL" sz="1000" kern="1200">
              <a:latin typeface="Calibri" panose="020F0502020204030204" pitchFamily="34" charset="0"/>
              <a:cs typeface="Calibri" panose="020F0502020204030204" pitchFamily="34" charset="0"/>
            </a:rPr>
            <a:t> חיובית להפטיטיס </a:t>
          </a:r>
          <a:r>
            <a:rPr lang="en-US" sz="1000" kern="1200">
              <a:latin typeface="Calibri" panose="020F0502020204030204" pitchFamily="34" charset="0"/>
              <a:cs typeface="Calibri" panose="020F0502020204030204" pitchFamily="34" charset="0"/>
            </a:rPr>
            <a:t>C</a:t>
          </a:r>
          <a:r>
            <a:rPr lang="he-IL" sz="1000" kern="1200">
              <a:latin typeface="Calibri" panose="020F0502020204030204" pitchFamily="34" charset="0"/>
              <a:cs typeface="Calibri" panose="020F0502020204030204" pitchFamily="34" charset="0"/>
            </a:rPr>
            <a:t> אשר קיבלו טיפול אנטי ויראלי</a:t>
          </a:r>
          <a:endParaRPr lang="en-IL" sz="1000" kern="120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2548683" y="3213222"/>
        <a:ext cx="830435" cy="982074"/>
      </dsp:txXfrm>
    </dsp:sp>
    <dsp:sp modelId="{094030B1-BB97-4C0C-B051-1DF33E0DDD8F}">
      <dsp:nvSpPr>
        <dsp:cNvPr id="0" name=""/>
        <dsp:cNvSpPr/>
      </dsp:nvSpPr>
      <dsp:spPr>
        <a:xfrm>
          <a:off x="1436326" y="0"/>
          <a:ext cx="960306" cy="524970"/>
        </a:xfrm>
        <a:prstGeom prst="roundRect">
          <a:avLst>
            <a:gd name="adj" fmla="val 10000"/>
          </a:avLst>
        </a:prstGeom>
        <a:solidFill>
          <a:srgbClr val="94AFC7"/>
        </a:solidFill>
        <a:ln w="19050" cap="flat" cmpd="sng" algn="ctr">
          <a:solidFill>
            <a:srgbClr val="94AFC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200" b="0" kern="1200">
              <a:latin typeface="Calibri" panose="020F0502020204030204" pitchFamily="34" charset="0"/>
              <a:cs typeface="Calibri" panose="020F0502020204030204" pitchFamily="34" charset="0"/>
            </a:rPr>
            <a:t>בריאות הנפש</a:t>
          </a:r>
          <a:endParaRPr lang="en-IL" sz="1200" b="0" kern="120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1451702" y="15376"/>
        <a:ext cx="929554" cy="494218"/>
      </dsp:txXfrm>
    </dsp:sp>
    <dsp:sp modelId="{061397FE-BBEF-4A4E-AC94-F96791B3B741}">
      <dsp:nvSpPr>
        <dsp:cNvPr id="0" name=""/>
        <dsp:cNvSpPr/>
      </dsp:nvSpPr>
      <dsp:spPr>
        <a:xfrm>
          <a:off x="2204571" y="524970"/>
          <a:ext cx="96030" cy="362946"/>
        </a:xfrm>
        <a:custGeom>
          <a:avLst/>
          <a:gdLst/>
          <a:ahLst/>
          <a:cxnLst/>
          <a:rect l="0" t="0" r="0" b="0"/>
          <a:pathLst>
            <a:path>
              <a:moveTo>
                <a:pt x="96030" y="0"/>
              </a:moveTo>
              <a:lnTo>
                <a:pt x="96030" y="362946"/>
              </a:lnTo>
              <a:lnTo>
                <a:pt x="0" y="362946"/>
              </a:lnTo>
            </a:path>
          </a:pathLst>
        </a:custGeom>
        <a:noFill/>
        <a:ln w="19050" cap="flat" cmpd="sng" algn="ctr">
          <a:solidFill>
            <a:srgbClr val="94AFC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4306883-3049-4870-9AA0-B052737220D8}">
      <dsp:nvSpPr>
        <dsp:cNvPr id="0" name=""/>
        <dsp:cNvSpPr/>
      </dsp:nvSpPr>
      <dsp:spPr>
        <a:xfrm>
          <a:off x="1322464" y="647840"/>
          <a:ext cx="882107" cy="48015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rgbClr val="94AFC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marL="0" lvl="0" indent="0" algn="r" defTabSz="4445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000" kern="1200">
              <a:latin typeface="Calibri" panose="020F0502020204030204" pitchFamily="34" charset="0"/>
              <a:cs typeface="Calibri" panose="020F0502020204030204" pitchFamily="34" charset="0"/>
            </a:rPr>
            <a:t>איזון גלוקוז</a:t>
          </a:r>
          <a:endParaRPr lang="en-IL" sz="1000" kern="120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1336527" y="661903"/>
        <a:ext cx="853981" cy="452027"/>
      </dsp:txXfrm>
    </dsp:sp>
    <dsp:sp modelId="{A282B863-153C-4253-87EC-FBBFB6BE6D60}">
      <dsp:nvSpPr>
        <dsp:cNvPr id="0" name=""/>
        <dsp:cNvSpPr/>
      </dsp:nvSpPr>
      <dsp:spPr>
        <a:xfrm>
          <a:off x="2204571" y="524970"/>
          <a:ext cx="96030" cy="963138"/>
        </a:xfrm>
        <a:custGeom>
          <a:avLst/>
          <a:gdLst/>
          <a:ahLst/>
          <a:cxnLst/>
          <a:rect l="0" t="0" r="0" b="0"/>
          <a:pathLst>
            <a:path>
              <a:moveTo>
                <a:pt x="96030" y="0"/>
              </a:moveTo>
              <a:lnTo>
                <a:pt x="96030" y="963138"/>
              </a:lnTo>
              <a:lnTo>
                <a:pt x="0" y="963138"/>
              </a:lnTo>
            </a:path>
          </a:pathLst>
        </a:custGeom>
        <a:noFill/>
        <a:ln w="19050" cap="flat" cmpd="sng" algn="ctr">
          <a:solidFill>
            <a:srgbClr val="94AFC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9FDE662-12E0-48BB-9601-A7BCBB0C5926}">
      <dsp:nvSpPr>
        <dsp:cNvPr id="0" name=""/>
        <dsp:cNvSpPr/>
      </dsp:nvSpPr>
      <dsp:spPr>
        <a:xfrm>
          <a:off x="1322464" y="1248032"/>
          <a:ext cx="882107" cy="48015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rgbClr val="94AFC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marL="0" lvl="0" indent="0" algn="r" defTabSz="4445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000" kern="1200">
              <a:latin typeface="Calibri" panose="020F0502020204030204" pitchFamily="34" charset="0"/>
              <a:cs typeface="Calibri" panose="020F0502020204030204" pitchFamily="34" charset="0"/>
            </a:rPr>
            <a:t>תיעוד </a:t>
          </a:r>
          <a:r>
            <a:rPr lang="en-US" sz="1000" kern="1200">
              <a:latin typeface="Calibri" panose="020F0502020204030204" pitchFamily="34" charset="0"/>
              <a:cs typeface="Calibri" panose="020F0502020204030204" pitchFamily="34" charset="0"/>
            </a:rPr>
            <a:t>BMI</a:t>
          </a:r>
          <a:endParaRPr lang="en-IL" sz="1000" kern="120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1336527" y="1262095"/>
        <a:ext cx="853981" cy="452027"/>
      </dsp:txXfrm>
    </dsp:sp>
    <dsp:sp modelId="{30E20B0E-46C7-4769-9944-7A25DEDD5439}">
      <dsp:nvSpPr>
        <dsp:cNvPr id="0" name=""/>
        <dsp:cNvSpPr/>
      </dsp:nvSpPr>
      <dsp:spPr>
        <a:xfrm>
          <a:off x="2204571" y="524970"/>
          <a:ext cx="96030" cy="1563330"/>
        </a:xfrm>
        <a:custGeom>
          <a:avLst/>
          <a:gdLst/>
          <a:ahLst/>
          <a:cxnLst/>
          <a:rect l="0" t="0" r="0" b="0"/>
          <a:pathLst>
            <a:path>
              <a:moveTo>
                <a:pt x="96030" y="0"/>
              </a:moveTo>
              <a:lnTo>
                <a:pt x="96030" y="1563330"/>
              </a:lnTo>
              <a:lnTo>
                <a:pt x="0" y="1563330"/>
              </a:lnTo>
            </a:path>
          </a:pathLst>
        </a:custGeom>
        <a:noFill/>
        <a:ln w="19050" cap="flat" cmpd="sng" algn="ctr">
          <a:solidFill>
            <a:srgbClr val="94AFC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A36C95E-82B4-4912-A9B5-95FA80AFAC6C}">
      <dsp:nvSpPr>
        <dsp:cNvPr id="0" name=""/>
        <dsp:cNvSpPr/>
      </dsp:nvSpPr>
      <dsp:spPr>
        <a:xfrm>
          <a:off x="1322464" y="1848224"/>
          <a:ext cx="882107" cy="48015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rgbClr val="94AFC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marL="0" lvl="0" indent="0" algn="r" defTabSz="4445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000" kern="1200">
              <a:latin typeface="Calibri" panose="020F0502020204030204" pitchFamily="34" charset="0"/>
              <a:cs typeface="Calibri" panose="020F0502020204030204" pitchFamily="34" charset="0"/>
            </a:rPr>
            <a:t>השמנת יתר</a:t>
          </a:r>
          <a:endParaRPr lang="en-IL" sz="1000" kern="120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1336527" y="1862287"/>
        <a:ext cx="853981" cy="452027"/>
      </dsp:txXfrm>
    </dsp:sp>
    <dsp:sp modelId="{269C21A7-D187-423D-9574-49EE6A0036D4}">
      <dsp:nvSpPr>
        <dsp:cNvPr id="0" name=""/>
        <dsp:cNvSpPr/>
      </dsp:nvSpPr>
      <dsp:spPr>
        <a:xfrm>
          <a:off x="2204571" y="524970"/>
          <a:ext cx="96030" cy="2218741"/>
        </a:xfrm>
        <a:custGeom>
          <a:avLst/>
          <a:gdLst/>
          <a:ahLst/>
          <a:cxnLst/>
          <a:rect l="0" t="0" r="0" b="0"/>
          <a:pathLst>
            <a:path>
              <a:moveTo>
                <a:pt x="96030" y="0"/>
              </a:moveTo>
              <a:lnTo>
                <a:pt x="96030" y="2218741"/>
              </a:lnTo>
              <a:lnTo>
                <a:pt x="0" y="2218741"/>
              </a:lnTo>
            </a:path>
          </a:pathLst>
        </a:custGeom>
        <a:noFill/>
        <a:ln w="19050" cap="flat" cmpd="sng" algn="ctr">
          <a:solidFill>
            <a:srgbClr val="94AFC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75F5588-F95E-46D2-B454-41E1691ABEE8}">
      <dsp:nvSpPr>
        <dsp:cNvPr id="0" name=""/>
        <dsp:cNvSpPr/>
      </dsp:nvSpPr>
      <dsp:spPr>
        <a:xfrm>
          <a:off x="1322464" y="2448416"/>
          <a:ext cx="882107" cy="59059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rgbClr val="94AFC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marL="0" lvl="0" indent="0" algn="r" defTabSz="4445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000" kern="1200">
              <a:latin typeface="Calibri" panose="020F0502020204030204" pitchFamily="34" charset="0"/>
              <a:cs typeface="Calibri" panose="020F0502020204030204" pitchFamily="34" charset="0"/>
            </a:rPr>
            <a:t>רצף הטיפול לאחר שחרור מאשפוז פסיכיאטרי</a:t>
          </a:r>
          <a:endParaRPr lang="en-IL" sz="1000" kern="120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1339762" y="2465714"/>
        <a:ext cx="847511" cy="555997"/>
      </dsp:txXfrm>
    </dsp:sp>
    <dsp:sp modelId="{F89B12FB-2348-4CF8-AEB3-E3F044F96054}">
      <dsp:nvSpPr>
        <dsp:cNvPr id="0" name=""/>
        <dsp:cNvSpPr/>
      </dsp:nvSpPr>
      <dsp:spPr>
        <a:xfrm>
          <a:off x="2204571" y="524970"/>
          <a:ext cx="96030" cy="2964028"/>
        </a:xfrm>
        <a:custGeom>
          <a:avLst/>
          <a:gdLst/>
          <a:ahLst/>
          <a:cxnLst/>
          <a:rect l="0" t="0" r="0" b="0"/>
          <a:pathLst>
            <a:path>
              <a:moveTo>
                <a:pt x="96030" y="0"/>
              </a:moveTo>
              <a:lnTo>
                <a:pt x="96030" y="2964028"/>
              </a:lnTo>
              <a:lnTo>
                <a:pt x="0" y="2964028"/>
              </a:lnTo>
            </a:path>
          </a:pathLst>
        </a:custGeom>
        <a:noFill/>
        <a:ln w="19050" cap="flat" cmpd="sng" algn="ctr">
          <a:solidFill>
            <a:srgbClr val="94AFC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8B6CEB9-90D1-4E28-98E6-5337C731133C}">
      <dsp:nvSpPr>
        <dsp:cNvPr id="0" name=""/>
        <dsp:cNvSpPr/>
      </dsp:nvSpPr>
      <dsp:spPr>
        <a:xfrm>
          <a:off x="1322464" y="3159047"/>
          <a:ext cx="882107" cy="659903"/>
        </a:xfrm>
        <a:prstGeom prst="roundRect">
          <a:avLst>
            <a:gd name="adj" fmla="val 10000"/>
          </a:avLst>
        </a:prstGeom>
        <a:noFill/>
        <a:ln w="19050" cap="flat" cmpd="sng" algn="ctr">
          <a:solidFill>
            <a:srgbClr val="94AFC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marL="0" lvl="0" indent="0" algn="r" defTabSz="4445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000" kern="1200">
              <a:latin typeface="Calibri" panose="020F0502020204030204" pitchFamily="34" charset="0"/>
              <a:cs typeface="Calibri" panose="020F0502020204030204" pitchFamily="34" charset="0"/>
            </a:rPr>
            <a:t>היקף השימוש בתרופות מרשם לשינה והרגעה</a:t>
          </a:r>
          <a:endParaRPr lang="en-IL" sz="1000" kern="120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1341792" y="3178375"/>
        <a:ext cx="843451" cy="621247"/>
      </dsp:txXfrm>
    </dsp:sp>
    <dsp:sp modelId="{9D1D0205-89B9-4FED-8560-90D0BA4BFEEE}">
      <dsp:nvSpPr>
        <dsp:cNvPr id="0" name=""/>
        <dsp:cNvSpPr/>
      </dsp:nvSpPr>
      <dsp:spPr>
        <a:xfrm>
          <a:off x="2204571" y="524970"/>
          <a:ext cx="96030" cy="3654095"/>
        </a:xfrm>
        <a:custGeom>
          <a:avLst/>
          <a:gdLst/>
          <a:ahLst/>
          <a:cxnLst/>
          <a:rect l="0" t="0" r="0" b="0"/>
          <a:pathLst>
            <a:path>
              <a:moveTo>
                <a:pt x="96030" y="0"/>
              </a:moveTo>
              <a:lnTo>
                <a:pt x="96030" y="3654095"/>
              </a:lnTo>
              <a:lnTo>
                <a:pt x="0" y="3654095"/>
              </a:lnTo>
            </a:path>
          </a:pathLst>
        </a:custGeom>
        <a:noFill/>
        <a:ln w="19050" cap="flat" cmpd="sng" algn="ctr">
          <a:solidFill>
            <a:srgbClr val="94AFC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B749A39-DB53-44A9-9C33-56E948773C2D}">
      <dsp:nvSpPr>
        <dsp:cNvPr id="0" name=""/>
        <dsp:cNvSpPr/>
      </dsp:nvSpPr>
      <dsp:spPr>
        <a:xfrm>
          <a:off x="1322464" y="3938989"/>
          <a:ext cx="882107" cy="480153"/>
        </a:xfrm>
        <a:prstGeom prst="roundRect">
          <a:avLst>
            <a:gd name="adj" fmla="val 10000"/>
          </a:avLst>
        </a:prstGeom>
        <a:noFill/>
        <a:ln w="19050" cap="flat" cmpd="sng" algn="ctr">
          <a:solidFill>
            <a:srgbClr val="94AFC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marL="0" lvl="0" indent="0" algn="r" defTabSz="4445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000" kern="1200">
              <a:latin typeface="Calibri" panose="020F0502020204030204" pitchFamily="34" charset="0"/>
              <a:cs typeface="Calibri" panose="020F0502020204030204" pitchFamily="34" charset="0"/>
            </a:rPr>
            <a:t>היקף השימוש בתרופות נוגדות דיכאון</a:t>
          </a:r>
          <a:endParaRPr lang="en-IL" sz="1000" kern="120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1336527" y="3953052"/>
        <a:ext cx="853981" cy="452027"/>
      </dsp:txXfrm>
    </dsp:sp>
    <dsp:sp modelId="{65CAA123-F57F-4CE5-B569-24B5BF2D2B14}">
      <dsp:nvSpPr>
        <dsp:cNvPr id="0" name=""/>
        <dsp:cNvSpPr/>
      </dsp:nvSpPr>
      <dsp:spPr>
        <a:xfrm>
          <a:off x="324021" y="0"/>
          <a:ext cx="961872" cy="524658"/>
        </a:xfrm>
        <a:prstGeom prst="roundRect">
          <a:avLst>
            <a:gd name="adj" fmla="val 10000"/>
          </a:avLst>
        </a:prstGeom>
        <a:solidFill>
          <a:srgbClr val="0070C0"/>
        </a:solidFill>
        <a:ln w="1905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4889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200" b="0" kern="1200">
              <a:solidFill>
                <a:prstClr val="white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בריאות השן</a:t>
          </a:r>
          <a:endParaRPr lang="en-IL" sz="1200" b="0" kern="1200">
            <a:solidFill>
              <a:prstClr val="white"/>
            </a:solidFill>
            <a:latin typeface="Calibri" panose="020F0502020204030204" pitchFamily="34" charset="0"/>
            <a:ea typeface="+mn-ea"/>
            <a:cs typeface="Calibri" panose="020F0502020204030204" pitchFamily="34" charset="0"/>
          </a:endParaRPr>
        </a:p>
      </dsp:txBody>
      <dsp:txXfrm>
        <a:off x="339388" y="15367"/>
        <a:ext cx="931138" cy="493924"/>
      </dsp:txXfrm>
    </dsp:sp>
    <dsp:sp modelId="{337988C9-919A-4149-9416-E1E4892FB751}">
      <dsp:nvSpPr>
        <dsp:cNvPr id="0" name=""/>
        <dsp:cNvSpPr/>
      </dsp:nvSpPr>
      <dsp:spPr>
        <a:xfrm>
          <a:off x="1060293" y="524658"/>
          <a:ext cx="91440" cy="356219"/>
        </a:xfrm>
        <a:custGeom>
          <a:avLst/>
          <a:gdLst/>
          <a:ahLst/>
          <a:cxnLst/>
          <a:rect l="0" t="0" r="0" b="0"/>
          <a:pathLst>
            <a:path>
              <a:moveTo>
                <a:pt x="129413" y="0"/>
              </a:moveTo>
              <a:lnTo>
                <a:pt x="129413" y="356219"/>
              </a:lnTo>
              <a:lnTo>
                <a:pt x="45720" y="356219"/>
              </a:lnTo>
            </a:path>
          </a:pathLst>
        </a:custGeom>
        <a:noFill/>
        <a:ln w="1905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2C94B48-1A21-492E-9407-7328FD66B87C}">
      <dsp:nvSpPr>
        <dsp:cNvPr id="0" name=""/>
        <dsp:cNvSpPr/>
      </dsp:nvSpPr>
      <dsp:spPr>
        <a:xfrm>
          <a:off x="223906" y="640801"/>
          <a:ext cx="882107" cy="480153"/>
        </a:xfrm>
        <a:prstGeom prst="roundRect">
          <a:avLst>
            <a:gd name="adj" fmla="val 10000"/>
          </a:avLst>
        </a:prstGeom>
        <a:solidFill>
          <a:srgbClr val="F6C0B9"/>
        </a:solidFill>
        <a:ln w="1905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marL="0" lvl="0" indent="0" algn="r" defTabSz="4445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000" kern="1200">
              <a:latin typeface="Calibri" panose="020F0502020204030204" pitchFamily="34" charset="0"/>
              <a:cs typeface="Calibri" panose="020F0502020204030204" pitchFamily="34" charset="0"/>
            </a:rPr>
            <a:t>שיעור הילדים</a:t>
          </a:r>
          <a:r>
            <a:rPr lang="en-US" sz="1000" kern="120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he-IL" sz="1000" kern="1200">
              <a:latin typeface="Calibri" panose="020F0502020204030204" pitchFamily="34" charset="0"/>
              <a:cs typeface="Calibri" panose="020F0502020204030204" pitchFamily="34" charset="0"/>
            </a:rPr>
            <a:t>בני 6  שעברו בדיקת רופא</a:t>
          </a:r>
          <a:endParaRPr lang="en-IL" sz="1000" kern="120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237969" y="654864"/>
        <a:ext cx="853981" cy="452027"/>
      </dsp:txXfrm>
    </dsp:sp>
    <dsp:sp modelId="{D0A174C0-63D4-45B0-A6D2-8577ABFEDE7A}">
      <dsp:nvSpPr>
        <dsp:cNvPr id="0" name=""/>
        <dsp:cNvSpPr/>
      </dsp:nvSpPr>
      <dsp:spPr>
        <a:xfrm>
          <a:off x="1060293" y="524658"/>
          <a:ext cx="91440" cy="956411"/>
        </a:xfrm>
        <a:custGeom>
          <a:avLst/>
          <a:gdLst/>
          <a:ahLst/>
          <a:cxnLst/>
          <a:rect l="0" t="0" r="0" b="0"/>
          <a:pathLst>
            <a:path>
              <a:moveTo>
                <a:pt x="129413" y="0"/>
              </a:moveTo>
              <a:lnTo>
                <a:pt x="129413" y="956411"/>
              </a:lnTo>
              <a:lnTo>
                <a:pt x="45720" y="956411"/>
              </a:lnTo>
            </a:path>
          </a:pathLst>
        </a:custGeom>
        <a:noFill/>
        <a:ln w="1905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6900303-C22E-453A-A51A-F0CD93532284}">
      <dsp:nvSpPr>
        <dsp:cNvPr id="0" name=""/>
        <dsp:cNvSpPr/>
      </dsp:nvSpPr>
      <dsp:spPr>
        <a:xfrm>
          <a:off x="223906" y="1240993"/>
          <a:ext cx="882107" cy="480153"/>
        </a:xfrm>
        <a:prstGeom prst="roundRect">
          <a:avLst>
            <a:gd name="adj" fmla="val 10000"/>
          </a:avLst>
        </a:prstGeom>
        <a:solidFill>
          <a:srgbClr val="F6C0B9"/>
        </a:solidFill>
        <a:ln w="1905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marL="0" lvl="0" indent="0" algn="r" defTabSz="4445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000" kern="1200">
              <a:latin typeface="Calibri" panose="020F0502020204030204" pitchFamily="34" charset="0"/>
              <a:cs typeface="Calibri" panose="020F0502020204030204" pitchFamily="34" charset="0"/>
            </a:rPr>
            <a:t>שיעור הילדים</a:t>
          </a:r>
          <a:r>
            <a:rPr lang="en-US" sz="1000" kern="120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he-IL" sz="1000" kern="1200">
              <a:latin typeface="Calibri" panose="020F0502020204030204" pitchFamily="34" charset="0"/>
              <a:cs typeface="Calibri" panose="020F0502020204030204" pitchFamily="34" charset="0"/>
            </a:rPr>
            <a:t>בני 12  שעברו בדיקת רופא</a:t>
          </a:r>
          <a:endParaRPr lang="en-IL" sz="1000" kern="120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237969" y="1255056"/>
        <a:ext cx="853981" cy="45202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0.09851</cdr:x>
      <cdr:y>0.73155</cdr:y>
    </cdr:from>
    <cdr:to>
      <cdr:x>0.20215</cdr:x>
      <cdr:y>0.84125</cdr:y>
    </cdr:to>
    <cdr:sp macro="" textlink="">
      <cdr:nvSpPr>
        <cdr:cNvPr id="2" name="TextBox 2">
          <a:extLst xmlns:a="http://schemas.openxmlformats.org/drawingml/2006/main">
            <a:ext uri="{FF2B5EF4-FFF2-40B4-BE49-F238E27FC236}">
              <a16:creationId xmlns:a16="http://schemas.microsoft.com/office/drawing/2014/main" id="{57869603-DBAA-D498-4330-DF73E2997E9E}"/>
            </a:ext>
          </a:extLst>
        </cdr:cNvPr>
        <cdr:cNvSpPr txBox="1"/>
      </cdr:nvSpPr>
      <cdr:spPr>
        <a:xfrm xmlns:a="http://schemas.openxmlformats.org/drawingml/2006/main">
          <a:off x="1021951" y="3440229"/>
          <a:ext cx="1075170" cy="51585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1" anchor="ctr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600" b="1" kern="1200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RR = 0.93</a:t>
          </a:r>
          <a:endParaRPr lang="he-IL" sz="1600" b="1" kern="1200" dirty="0">
            <a:solidFill>
              <a:schemeClr val="accent1"/>
            </a:solidFill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cdr:txBody>
    </cdr:sp>
  </cdr:relSizeAnchor>
  <cdr:relSizeAnchor xmlns:cdr="http://schemas.openxmlformats.org/drawingml/2006/chartDrawing">
    <cdr:from>
      <cdr:x>0.80798</cdr:x>
      <cdr:y>0.75925</cdr:y>
    </cdr:from>
    <cdr:to>
      <cdr:x>0.90893</cdr:x>
      <cdr:y>0.81944</cdr:y>
    </cdr:to>
    <cdr:sp macro="" textlink="">
      <cdr:nvSpPr>
        <cdr:cNvPr id="3" name="TextBox 1">
          <a:extLst xmlns:a="http://schemas.openxmlformats.org/drawingml/2006/main">
            <a:ext uri="{FF2B5EF4-FFF2-40B4-BE49-F238E27FC236}">
              <a16:creationId xmlns:a16="http://schemas.microsoft.com/office/drawing/2014/main" id="{4DEF923D-CB33-6D79-4B8E-72236711D9F4}"/>
            </a:ext>
          </a:extLst>
        </cdr:cNvPr>
        <cdr:cNvSpPr txBox="1"/>
      </cdr:nvSpPr>
      <cdr:spPr>
        <a:xfrm xmlns:a="http://schemas.openxmlformats.org/drawingml/2006/main">
          <a:off x="8382007" y="3570492"/>
          <a:ext cx="1047354" cy="28305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1" anchor="ctr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600" b="1" kern="1200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RR = 0.77</a:t>
          </a:r>
          <a:endParaRPr lang="he-IL" sz="1600" b="1" kern="1200" dirty="0">
            <a:solidFill>
              <a:schemeClr val="accent1"/>
            </a:solidFill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cdr:txBody>
    </cdr:sp>
  </cdr:relSizeAnchor>
  <cdr:relSizeAnchor xmlns:cdr="http://schemas.openxmlformats.org/drawingml/2006/chartDrawing">
    <cdr:from>
      <cdr:x>0.89402</cdr:x>
      <cdr:y>0.74479</cdr:y>
    </cdr:from>
    <cdr:to>
      <cdr:x>1</cdr:x>
      <cdr:y>0.82711</cdr:y>
    </cdr:to>
    <cdr:sp macro="" textlink="">
      <cdr:nvSpPr>
        <cdr:cNvPr id="4" name="TextBox 1">
          <a:extLst xmlns:a="http://schemas.openxmlformats.org/drawingml/2006/main">
            <a:ext uri="{FF2B5EF4-FFF2-40B4-BE49-F238E27FC236}">
              <a16:creationId xmlns:a16="http://schemas.microsoft.com/office/drawing/2014/main" id="{C0FE85E9-0651-F3DA-622F-32B6BBDE86B6}"/>
            </a:ext>
          </a:extLst>
        </cdr:cNvPr>
        <cdr:cNvSpPr txBox="1"/>
      </cdr:nvSpPr>
      <cdr:spPr>
        <a:xfrm xmlns:a="http://schemas.openxmlformats.org/drawingml/2006/main">
          <a:off x="9274640" y="3502455"/>
          <a:ext cx="1099446" cy="3871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1" anchor="ctr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600" b="1" kern="1200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RR = 0.85</a:t>
          </a:r>
          <a:endParaRPr lang="he-IL" sz="1600" b="1" kern="1200" dirty="0">
            <a:solidFill>
              <a:schemeClr val="accent1"/>
            </a:solidFill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cdr:txBody>
    </cdr:sp>
  </cdr:relSizeAnchor>
  <cdr:relSizeAnchor xmlns:cdr="http://schemas.openxmlformats.org/drawingml/2006/chartDrawing">
    <cdr:from>
      <cdr:x>0.41374</cdr:x>
      <cdr:y>0.76089</cdr:y>
    </cdr:from>
    <cdr:to>
      <cdr:x>0.55941</cdr:x>
      <cdr:y>0.82014</cdr:y>
    </cdr:to>
    <cdr:sp macro="" textlink="">
      <cdr:nvSpPr>
        <cdr:cNvPr id="5" name="TextBox 2">
          <a:extLst xmlns:a="http://schemas.openxmlformats.org/drawingml/2006/main">
            <a:ext uri="{FF2B5EF4-FFF2-40B4-BE49-F238E27FC236}">
              <a16:creationId xmlns:a16="http://schemas.microsoft.com/office/drawing/2014/main" id="{E464F809-B143-1F3B-89CC-A937933BFF08}"/>
            </a:ext>
          </a:extLst>
        </cdr:cNvPr>
        <cdr:cNvSpPr txBox="1"/>
      </cdr:nvSpPr>
      <cdr:spPr>
        <a:xfrm xmlns:a="http://schemas.openxmlformats.org/drawingml/2006/main">
          <a:off x="4292167" y="3578202"/>
          <a:ext cx="1511193" cy="27863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1" anchor="ctr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600" b="1" kern="1200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RR = 0.90</a:t>
          </a:r>
          <a:endParaRPr lang="he-IL" sz="1600" b="1" kern="1200" dirty="0">
            <a:solidFill>
              <a:schemeClr val="accent1"/>
            </a:solidFill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cdr:txBody>
    </cdr:sp>
  </cdr:relSizeAnchor>
</c:userShapes>
</file>

<file path=ppt/drawings/drawing10.xml><?xml version="1.0" encoding="utf-8"?>
<c:userShapes xmlns:c="http://schemas.openxmlformats.org/drawingml/2006/chart">
  <cdr:relSizeAnchor xmlns:cdr="http://schemas.openxmlformats.org/drawingml/2006/chartDrawing">
    <cdr:from>
      <cdr:x>0.04022</cdr:x>
      <cdr:y>0.72775</cdr:y>
    </cdr:from>
    <cdr:to>
      <cdr:x>0.35262</cdr:x>
      <cdr:y>0.80555</cdr:y>
    </cdr:to>
    <cdr:sp macro="" textlink="">
      <cdr:nvSpPr>
        <cdr:cNvPr id="2" name="TextBox 16">
          <a:extLst xmlns:a="http://schemas.openxmlformats.org/drawingml/2006/main">
            <a:ext uri="{FF2B5EF4-FFF2-40B4-BE49-F238E27FC236}">
              <a16:creationId xmlns:a16="http://schemas.microsoft.com/office/drawing/2014/main" id="{A58404F1-D35D-27B0-27F2-9262DEA14629}"/>
            </a:ext>
          </a:extLst>
        </cdr:cNvPr>
        <cdr:cNvSpPr txBox="1"/>
      </cdr:nvSpPr>
      <cdr:spPr>
        <a:xfrm xmlns:a="http://schemas.openxmlformats.org/drawingml/2006/main">
          <a:off x="225636" y="3166676"/>
          <a:ext cx="1752789" cy="338554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IL"/>
          </a:defPPr>
          <a:lvl1pPr marL="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6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rPr>
            <a:t>RD = 3.9%</a:t>
          </a:r>
        </a:p>
      </cdr:txBody>
    </cdr:sp>
  </cdr:relSizeAnchor>
  <cdr:relSizeAnchor xmlns:cdr="http://schemas.openxmlformats.org/drawingml/2006/chartDrawing">
    <cdr:from>
      <cdr:x>0.68632</cdr:x>
      <cdr:y>0.72661</cdr:y>
    </cdr:from>
    <cdr:to>
      <cdr:x>0.99871</cdr:x>
      <cdr:y>0.80441</cdr:y>
    </cdr:to>
    <cdr:sp macro="" textlink="">
      <cdr:nvSpPr>
        <cdr:cNvPr id="3" name="TextBox 16">
          <a:extLst xmlns:a="http://schemas.openxmlformats.org/drawingml/2006/main">
            <a:ext uri="{FF2B5EF4-FFF2-40B4-BE49-F238E27FC236}">
              <a16:creationId xmlns:a16="http://schemas.microsoft.com/office/drawing/2014/main" id="{1EE800FB-A0DC-C6D8-B1CF-9A086DEDCEFD}"/>
            </a:ext>
          </a:extLst>
        </cdr:cNvPr>
        <cdr:cNvSpPr txBox="1"/>
      </cdr:nvSpPr>
      <cdr:spPr>
        <a:xfrm xmlns:a="http://schemas.openxmlformats.org/drawingml/2006/main">
          <a:off x="3850773" y="3161716"/>
          <a:ext cx="1752733" cy="338554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IL"/>
          </a:defPPr>
          <a:lvl1pPr marL="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r"/>
          <a:r>
            <a:rPr lang="en-US" sz="16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rPr>
            <a:t>RD = 3.5%</a:t>
          </a:r>
        </a:p>
      </cdr:txBody>
    </cdr:sp>
  </cdr:relSizeAnchor>
</c:userShapes>
</file>

<file path=ppt/drawings/drawing11.xml><?xml version="1.0" encoding="utf-8"?>
<c:userShapes xmlns:c="http://schemas.openxmlformats.org/drawingml/2006/chart">
  <cdr:relSizeAnchor xmlns:cdr="http://schemas.openxmlformats.org/drawingml/2006/chartDrawing">
    <cdr:from>
      <cdr:x>0.07841</cdr:x>
      <cdr:y>0.45902</cdr:y>
    </cdr:from>
    <cdr:to>
      <cdr:x>0.1944</cdr:x>
      <cdr:y>0.51981</cdr:y>
    </cdr:to>
    <cdr:sp macro="" textlink="">
      <cdr:nvSpPr>
        <cdr:cNvPr id="2" name="TextBox 16">
          <a:extLst xmlns:a="http://schemas.openxmlformats.org/drawingml/2006/main">
            <a:ext uri="{FF2B5EF4-FFF2-40B4-BE49-F238E27FC236}">
              <a16:creationId xmlns:a16="http://schemas.microsoft.com/office/drawing/2014/main" id="{1FE6E9BD-0F64-5AD3-9B7C-B7F3483A0F41}"/>
            </a:ext>
          </a:extLst>
        </cdr:cNvPr>
        <cdr:cNvSpPr txBox="1"/>
      </cdr:nvSpPr>
      <cdr:spPr>
        <a:xfrm xmlns:a="http://schemas.openxmlformats.org/drawingml/2006/main">
          <a:off x="824538" y="1997332"/>
          <a:ext cx="1219686" cy="264554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IL"/>
          </a:defPPr>
          <a:lvl1pPr marL="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IL" sz="1100" b="1" dirty="0">
            <a:solidFill>
              <a:schemeClr val="tx2"/>
            </a:solidFill>
            <a:latin typeface="Calibri" panose="020F0502020204030204" pitchFamily="34" charset="0"/>
            <a:cs typeface="Calibri" panose="020F0502020204030204" pitchFamily="34" charset="0"/>
          </a:endParaRPr>
        </a:p>
      </cdr:txBody>
    </cdr:sp>
  </cdr:relSizeAnchor>
</c:userShapes>
</file>

<file path=ppt/drawings/drawing12.xml><?xml version="1.0" encoding="utf-8"?>
<c:userShapes xmlns:c="http://schemas.openxmlformats.org/drawingml/2006/chart">
  <cdr:relSizeAnchor xmlns:cdr="http://schemas.openxmlformats.org/drawingml/2006/chartDrawing">
    <cdr:from>
      <cdr:x>0.13458</cdr:x>
      <cdr:y>0.64867</cdr:y>
    </cdr:from>
    <cdr:to>
      <cdr:x>0.28054</cdr:x>
      <cdr:y>0.78376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2FA552DB-CA52-4A0E-3457-B0760E3153B4}"/>
            </a:ext>
          </a:extLst>
        </cdr:cNvPr>
        <cdr:cNvSpPr txBox="1"/>
      </cdr:nvSpPr>
      <cdr:spPr>
        <a:xfrm xmlns:a="http://schemas.openxmlformats.org/drawingml/2006/main">
          <a:off x="1415143" y="2822576"/>
          <a:ext cx="1534886" cy="58782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1"/>
        <a:lstStyle xmlns:a="http://schemas.openxmlformats.org/drawingml/2006/main"/>
        <a:p xmlns:a="http://schemas.openxmlformats.org/drawingml/2006/main">
          <a:endParaRPr lang="he-IL" sz="1100" kern="1200" dirty="0"/>
        </a:p>
      </cdr:txBody>
    </cdr:sp>
  </cdr:relSizeAnchor>
  <cdr:relSizeAnchor xmlns:cdr="http://schemas.openxmlformats.org/drawingml/2006/chartDrawing">
    <cdr:from>
      <cdr:x>0.11058</cdr:x>
      <cdr:y>0.66368</cdr:y>
    </cdr:from>
    <cdr:to>
      <cdr:x>0.95825</cdr:x>
      <cdr:y>0.81044</cdr:y>
    </cdr:to>
    <cdr:grpSp>
      <cdr:nvGrpSpPr>
        <cdr:cNvPr id="5" name="Group 4">
          <a:extLst xmlns:a="http://schemas.openxmlformats.org/drawingml/2006/main">
            <a:ext uri="{FF2B5EF4-FFF2-40B4-BE49-F238E27FC236}">
              <a16:creationId xmlns:a16="http://schemas.microsoft.com/office/drawing/2014/main" id="{9CC56630-7D0B-424E-7684-CA442C3B2C53}"/>
            </a:ext>
          </a:extLst>
        </cdr:cNvPr>
        <cdr:cNvGrpSpPr/>
      </cdr:nvGrpSpPr>
      <cdr:grpSpPr>
        <a:xfrm xmlns:a="http://schemas.openxmlformats.org/drawingml/2006/main">
          <a:off x="631082" y="3043751"/>
          <a:ext cx="4837667" cy="673067"/>
          <a:chOff x="1436955" y="2887896"/>
          <a:chExt cx="8639619" cy="638602"/>
        </a:xfrm>
      </cdr:grpSpPr>
      <cdr:sp macro="" textlink="">
        <cdr:nvSpPr>
          <cdr:cNvPr id="3" name="TextBox 2">
            <a:extLst xmlns:a="http://schemas.openxmlformats.org/drawingml/2006/main">
              <a:ext uri="{FF2B5EF4-FFF2-40B4-BE49-F238E27FC236}">
                <a16:creationId xmlns:a16="http://schemas.microsoft.com/office/drawing/2014/main" id="{142F0867-6BA9-A63B-B350-FC7EF1C5B368}"/>
              </a:ext>
            </a:extLst>
          </cdr:cNvPr>
          <cdr:cNvSpPr txBox="1"/>
        </cdr:nvSpPr>
        <cdr:spPr>
          <a:xfrm xmlns:a="http://schemas.openxmlformats.org/drawingml/2006/main">
            <a:off x="1436955" y="2887896"/>
            <a:ext cx="1826629" cy="631379"/>
          </a:xfrm>
          <a:prstGeom xmlns:a="http://schemas.openxmlformats.org/drawingml/2006/main" prst="rect">
            <a:avLst/>
          </a:prstGeom>
        </cdr:spPr>
        <cdr:txBody>
          <a:bodyPr xmlns:a="http://schemas.openxmlformats.org/drawingml/2006/main" vertOverflow="clip" wrap="square" rtlCol="1"/>
          <a:lstStyle xmlns:a="http://schemas.openxmlformats.org/drawingml/2006/main"/>
          <a:p xmlns:a="http://schemas.openxmlformats.org/drawingml/2006/main">
            <a:pPr algn="ctr"/>
            <a:r>
              <a:rPr lang="en-US" sz="1400" b="1" kern="1200" dirty="0">
                <a:solidFill>
                  <a:srgbClr val="38702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RD = 3.1%</a:t>
            </a:r>
          </a:p>
          <a:p xmlns:a="http://schemas.openxmlformats.org/drawingml/2006/main">
            <a:pPr algn="ctr"/>
            <a:r>
              <a:rPr lang="en-US" sz="1400" b="1" kern="1200" dirty="0">
                <a:solidFill>
                  <a:srgbClr val="0075A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RD = 0.3%</a:t>
            </a:r>
            <a:endParaRPr lang="he-IL" sz="1400" b="1" kern="1200" dirty="0">
              <a:solidFill>
                <a:srgbClr val="0075A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cdr:txBody>
      </cdr:sp>
      <cdr:sp macro="" textlink="">
        <cdr:nvSpPr>
          <cdr:cNvPr id="4" name="TextBox 1">
            <a:extLst xmlns:a="http://schemas.openxmlformats.org/drawingml/2006/main">
              <a:ext uri="{FF2B5EF4-FFF2-40B4-BE49-F238E27FC236}">
                <a16:creationId xmlns:a16="http://schemas.microsoft.com/office/drawing/2014/main" id="{97F14BDB-B8DB-C9EF-1716-5FAA8EA75C39}"/>
              </a:ext>
            </a:extLst>
          </cdr:cNvPr>
          <cdr:cNvSpPr txBox="1"/>
        </cdr:nvSpPr>
        <cdr:spPr>
          <a:xfrm xmlns:a="http://schemas.openxmlformats.org/drawingml/2006/main">
            <a:off x="8296537" y="2895163"/>
            <a:ext cx="1780037" cy="631335"/>
          </a:xfrm>
          <a:prstGeom xmlns:a="http://schemas.openxmlformats.org/drawingml/2006/main" prst="rect">
            <a:avLst/>
          </a:prstGeom>
        </cdr:spPr>
        <cdr:txBody>
          <a:bodyPr xmlns:a="http://schemas.openxmlformats.org/drawingml/2006/main" wrap="square" rtlCol="1"/>
          <a:lstStyle xmlns:a="http://schemas.openxmlformats.org/drawingml/2006/main"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pPr algn="ctr"/>
            <a:r>
              <a:rPr lang="en-US" sz="1400" b="1" kern="1200" dirty="0">
                <a:solidFill>
                  <a:srgbClr val="38702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RD = 2.9%</a:t>
            </a:r>
          </a:p>
          <a:p xmlns:a="http://schemas.openxmlformats.org/drawingml/2006/main">
            <a:pPr algn="ctr"/>
            <a:r>
              <a:rPr lang="en-US" sz="1400" b="1" kern="1200" dirty="0">
                <a:solidFill>
                  <a:srgbClr val="0075A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RR </a:t>
            </a:r>
            <a:r>
              <a:rPr lang="en-US" sz="1400" b="1" kern="1200">
                <a:solidFill>
                  <a:srgbClr val="0075A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= 0.8%</a:t>
            </a:r>
            <a:endParaRPr lang="he-IL" sz="1400" b="1" kern="1200" dirty="0">
              <a:solidFill>
                <a:srgbClr val="0075A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cdr:txBody>
      </cdr:sp>
    </cdr:grpSp>
  </cdr:relSizeAnchor>
</c:userShapes>
</file>

<file path=ppt/drawings/drawing13.xml><?xml version="1.0" encoding="utf-8"?>
<c:userShapes xmlns:c="http://schemas.openxmlformats.org/drawingml/2006/chart">
  <cdr:relSizeAnchor xmlns:cdr="http://schemas.openxmlformats.org/drawingml/2006/chartDrawing">
    <cdr:from>
      <cdr:x>0.09561</cdr:x>
      <cdr:y>0.65759</cdr:y>
    </cdr:from>
    <cdr:to>
      <cdr:x>1</cdr:x>
      <cdr:y>0.79533</cdr:y>
    </cdr:to>
    <cdr:grpSp>
      <cdr:nvGrpSpPr>
        <cdr:cNvPr id="2" name="Group 1">
          <a:extLst xmlns:a="http://schemas.openxmlformats.org/drawingml/2006/main">
            <a:ext uri="{FF2B5EF4-FFF2-40B4-BE49-F238E27FC236}">
              <a16:creationId xmlns:a16="http://schemas.microsoft.com/office/drawing/2014/main" id="{05959019-501C-D251-5F6F-D44CB444806A}"/>
            </a:ext>
          </a:extLst>
        </cdr:cNvPr>
        <cdr:cNvGrpSpPr/>
      </cdr:nvGrpSpPr>
      <cdr:grpSpPr>
        <a:xfrm xmlns:a="http://schemas.openxmlformats.org/drawingml/2006/main">
          <a:off x="545648" y="3015822"/>
          <a:ext cx="5161369" cy="631699"/>
          <a:chOff x="4351384" y="2746595"/>
          <a:chExt cx="13954340" cy="599328"/>
        </a:xfrm>
      </cdr:grpSpPr>
      <cdr:sp macro="" textlink="">
        <cdr:nvSpPr>
          <cdr:cNvPr id="3" name="TextBox 2">
            <a:extLst xmlns:a="http://schemas.openxmlformats.org/drawingml/2006/main">
              <a:ext uri="{FF2B5EF4-FFF2-40B4-BE49-F238E27FC236}">
                <a16:creationId xmlns:a16="http://schemas.microsoft.com/office/drawing/2014/main" id="{CCD90810-E7B7-9991-BD08-81F98C59DA8D}"/>
              </a:ext>
            </a:extLst>
          </cdr:cNvPr>
          <cdr:cNvSpPr txBox="1"/>
        </cdr:nvSpPr>
        <cdr:spPr>
          <a:xfrm xmlns:a="http://schemas.openxmlformats.org/drawingml/2006/main">
            <a:off x="4351384" y="2746595"/>
            <a:ext cx="4938495" cy="599049"/>
          </a:xfrm>
          <a:prstGeom xmlns:a="http://schemas.openxmlformats.org/drawingml/2006/main" prst="rect">
            <a:avLst/>
          </a:prstGeom>
        </cdr:spPr>
        <cdr:txBody>
          <a:bodyPr xmlns:a="http://schemas.openxmlformats.org/drawingml/2006/main" wrap="square" rtlCol="1"/>
          <a:lstStyle xmlns:a="http://schemas.openxmlformats.org/drawingml/2006/main"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pPr algn="ctr"/>
            <a:r>
              <a:rPr lang="en-US" sz="1400" b="1" kern="1200" dirty="0">
                <a:solidFill>
                  <a:srgbClr val="38702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RD = 0.0%</a:t>
            </a:r>
          </a:p>
          <a:p xmlns:a="http://schemas.openxmlformats.org/drawingml/2006/main">
            <a:pPr algn="ctr"/>
            <a:r>
              <a:rPr lang="en-US" sz="1400" b="1" kern="1200" dirty="0">
                <a:solidFill>
                  <a:srgbClr val="0075A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RD = -3.0%</a:t>
            </a:r>
            <a:endParaRPr lang="he-IL" sz="1400" b="1" kern="1200" dirty="0">
              <a:solidFill>
                <a:srgbClr val="0075A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cdr:txBody>
      </cdr:sp>
      <cdr:sp macro="" textlink="">
        <cdr:nvSpPr>
          <cdr:cNvPr id="4" name="TextBox 1">
            <a:extLst xmlns:a="http://schemas.openxmlformats.org/drawingml/2006/main">
              <a:ext uri="{FF2B5EF4-FFF2-40B4-BE49-F238E27FC236}">
                <a16:creationId xmlns:a16="http://schemas.microsoft.com/office/drawing/2014/main" id="{0985977A-FEF6-EFC9-9446-D1F1FC1DE4A3}"/>
              </a:ext>
            </a:extLst>
          </cdr:cNvPr>
          <cdr:cNvSpPr txBox="1"/>
        </cdr:nvSpPr>
        <cdr:spPr>
          <a:xfrm xmlns:a="http://schemas.openxmlformats.org/drawingml/2006/main">
            <a:off x="15126744" y="2746916"/>
            <a:ext cx="3178980" cy="599007"/>
          </a:xfrm>
          <a:prstGeom xmlns:a="http://schemas.openxmlformats.org/drawingml/2006/main" prst="rect">
            <a:avLst/>
          </a:prstGeom>
        </cdr:spPr>
        <cdr:txBody>
          <a:bodyPr xmlns:a="http://schemas.openxmlformats.org/drawingml/2006/main" wrap="square" rtlCol="1"/>
          <a:lstStyle xmlns:a="http://schemas.openxmlformats.org/drawingml/2006/main"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pPr algn="ctr"/>
            <a:r>
              <a:rPr lang="en-US" sz="1400" b="1" kern="1200" dirty="0">
                <a:solidFill>
                  <a:srgbClr val="38702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RD = 2.4%</a:t>
            </a:r>
          </a:p>
          <a:p xmlns:a="http://schemas.openxmlformats.org/drawingml/2006/main">
            <a:pPr algn="ctr"/>
            <a:r>
              <a:rPr lang="en-US" sz="1400" b="1" kern="1200" dirty="0">
                <a:solidFill>
                  <a:srgbClr val="0075A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RD = -2.6%</a:t>
            </a:r>
            <a:endParaRPr lang="he-IL" sz="1400" b="1" kern="1200" dirty="0">
              <a:solidFill>
                <a:srgbClr val="0075A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cdr:txBody>
      </cdr:sp>
    </cdr:grpSp>
  </cdr:relSizeAnchor>
</c:userShapes>
</file>

<file path=ppt/drawings/drawing14.xml><?xml version="1.0" encoding="utf-8"?>
<c:userShapes xmlns:c="http://schemas.openxmlformats.org/drawingml/2006/chart">
  <cdr:relSizeAnchor xmlns:cdr="http://schemas.openxmlformats.org/drawingml/2006/chartDrawing">
    <cdr:from>
      <cdr:x>0.19385</cdr:x>
      <cdr:y>0.64288</cdr:y>
    </cdr:from>
    <cdr:to>
      <cdr:x>1</cdr:x>
      <cdr:y>0.78062</cdr:y>
    </cdr:to>
    <cdr:grpSp>
      <cdr:nvGrpSpPr>
        <cdr:cNvPr id="2" name="Group 1">
          <a:extLst xmlns:a="http://schemas.openxmlformats.org/drawingml/2006/main">
            <a:ext uri="{FF2B5EF4-FFF2-40B4-BE49-F238E27FC236}">
              <a16:creationId xmlns:a16="http://schemas.microsoft.com/office/drawing/2014/main" id="{B378C1F2-8C0C-4A5B-3A5D-E56A428D98E5}"/>
            </a:ext>
          </a:extLst>
        </cdr:cNvPr>
        <cdr:cNvGrpSpPr/>
      </cdr:nvGrpSpPr>
      <cdr:grpSpPr>
        <a:xfrm xmlns:a="http://schemas.openxmlformats.org/drawingml/2006/main">
          <a:off x="1082443" y="2664806"/>
          <a:ext cx="4501475" cy="570947"/>
          <a:chOff x="21954037" y="2432881"/>
          <a:chExt cx="30413703" cy="568639"/>
        </a:xfrm>
      </cdr:grpSpPr>
      <cdr:sp macro="" textlink="">
        <cdr:nvSpPr>
          <cdr:cNvPr id="3" name="TextBox 2">
            <a:extLst xmlns:a="http://schemas.openxmlformats.org/drawingml/2006/main">
              <a:ext uri="{FF2B5EF4-FFF2-40B4-BE49-F238E27FC236}">
                <a16:creationId xmlns:a16="http://schemas.microsoft.com/office/drawing/2014/main" id="{CFB8182B-101A-BA06-CFAC-66272A5816F2}"/>
              </a:ext>
            </a:extLst>
          </cdr:cNvPr>
          <cdr:cNvSpPr txBox="1"/>
        </cdr:nvSpPr>
        <cdr:spPr>
          <a:xfrm xmlns:a="http://schemas.openxmlformats.org/drawingml/2006/main">
            <a:off x="21954037" y="2432881"/>
            <a:ext cx="30413703" cy="568375"/>
          </a:xfrm>
          <a:prstGeom xmlns:a="http://schemas.openxmlformats.org/drawingml/2006/main" prst="rect">
            <a:avLst/>
          </a:prstGeom>
        </cdr:spPr>
        <cdr:txBody>
          <a:bodyPr xmlns:a="http://schemas.openxmlformats.org/drawingml/2006/main" wrap="square" rtlCol="1"/>
          <a:lstStyle xmlns:a="http://schemas.openxmlformats.org/drawingml/2006/main"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pPr algn="l"/>
            <a:r>
              <a:rPr lang="en-US" sz="1600" b="1" kern="1200" dirty="0">
                <a:solidFill>
                  <a:srgbClr val="38702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RD = -0.7%</a:t>
            </a:r>
          </a:p>
          <a:p xmlns:a="http://schemas.openxmlformats.org/drawingml/2006/main">
            <a:pPr algn="l"/>
            <a:r>
              <a:rPr lang="en-US" sz="1600" b="1" kern="1200" dirty="0">
                <a:solidFill>
                  <a:srgbClr val="0075A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RD = 0.9%</a:t>
            </a:r>
            <a:endParaRPr lang="he-IL" sz="1600" b="1" kern="1200" dirty="0">
              <a:solidFill>
                <a:srgbClr val="0075A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cdr:txBody>
      </cdr:sp>
      <cdr:sp macro="" textlink="">
        <cdr:nvSpPr>
          <cdr:cNvPr id="4" name="TextBox 1">
            <a:extLst xmlns:a="http://schemas.openxmlformats.org/drawingml/2006/main">
              <a:ext uri="{FF2B5EF4-FFF2-40B4-BE49-F238E27FC236}">
                <a16:creationId xmlns:a16="http://schemas.microsoft.com/office/drawing/2014/main" id="{05739727-745B-15D8-D5E3-589B9C1D1551}"/>
              </a:ext>
            </a:extLst>
          </cdr:cNvPr>
          <cdr:cNvSpPr txBox="1"/>
        </cdr:nvSpPr>
        <cdr:spPr>
          <a:xfrm xmlns:a="http://schemas.openxmlformats.org/drawingml/2006/main">
            <a:off x="43773012" y="2433185"/>
            <a:ext cx="8594728" cy="568335"/>
          </a:xfrm>
          <a:prstGeom xmlns:a="http://schemas.openxmlformats.org/drawingml/2006/main" prst="rect">
            <a:avLst/>
          </a:prstGeom>
        </cdr:spPr>
        <cdr:txBody>
          <a:bodyPr xmlns:a="http://schemas.openxmlformats.org/drawingml/2006/main" wrap="square" rtlCol="1"/>
          <a:lstStyle xmlns:a="http://schemas.openxmlformats.org/drawingml/2006/main"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pPr algn="ctr"/>
            <a:r>
              <a:rPr lang="en-US" sz="1600" b="1" kern="1200" dirty="0">
                <a:solidFill>
                  <a:srgbClr val="38702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RD = -0.6%</a:t>
            </a:r>
          </a:p>
          <a:p xmlns:a="http://schemas.openxmlformats.org/drawingml/2006/main">
            <a:pPr algn="ctr"/>
            <a:r>
              <a:rPr lang="en-US" sz="1600" b="1" kern="1200" dirty="0">
                <a:solidFill>
                  <a:srgbClr val="0075A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RD = 0.6%</a:t>
            </a:r>
            <a:endParaRPr lang="he-IL" sz="1600" b="1" kern="1200" dirty="0">
              <a:solidFill>
                <a:srgbClr val="0075A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cdr:txBody>
      </cdr:sp>
    </cdr:grpSp>
  </cdr:relSizeAnchor>
</c:userShapes>
</file>

<file path=ppt/drawings/drawing15.xml><?xml version="1.0" encoding="utf-8"?>
<c:userShapes xmlns:c="http://schemas.openxmlformats.org/drawingml/2006/chart">
  <cdr:relSizeAnchor xmlns:cdr="http://schemas.openxmlformats.org/drawingml/2006/chartDrawing">
    <cdr:from>
      <cdr:x>0.0086</cdr:x>
      <cdr:y>0.71331</cdr:y>
    </cdr:from>
    <cdr:to>
      <cdr:x>0.3054</cdr:x>
      <cdr:y>0.8477</cdr:y>
    </cdr:to>
    <cdr:sp macro="" textlink="">
      <cdr:nvSpPr>
        <cdr:cNvPr id="3" name="TextBox 16">
          <a:extLst xmlns:a="http://schemas.openxmlformats.org/drawingml/2006/main">
            <a:ext uri="{FF2B5EF4-FFF2-40B4-BE49-F238E27FC236}">
              <a16:creationId xmlns:a16="http://schemas.microsoft.com/office/drawing/2014/main" id="{BC450100-0AE5-FE8F-72B7-192466FE4A55}"/>
            </a:ext>
          </a:extLst>
        </cdr:cNvPr>
        <cdr:cNvSpPr txBox="1"/>
      </cdr:nvSpPr>
      <cdr:spPr>
        <a:xfrm xmlns:a="http://schemas.openxmlformats.org/drawingml/2006/main">
          <a:off x="50800" y="3103854"/>
          <a:ext cx="1752740" cy="584775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IL"/>
          </a:defPPr>
          <a:lvl1pPr marL="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6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rPr>
            <a:t>RD = 5.8%</a:t>
          </a:r>
        </a:p>
        <a:p xmlns:a="http://schemas.openxmlformats.org/drawingml/2006/main">
          <a:pPr algn="ctr"/>
          <a:r>
            <a:rPr lang="en-US" sz="1600" b="1" dirty="0">
              <a:solidFill>
                <a:schemeClr val="tx2">
                  <a:lumMod val="50000"/>
                  <a:lumOff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RD = 7.1%</a:t>
          </a:r>
          <a:endParaRPr lang="en-IL" sz="1600" b="1" dirty="0">
            <a:solidFill>
              <a:schemeClr val="tx2">
                <a:lumMod val="50000"/>
                <a:lumOff val="50000"/>
              </a:schemeClr>
            </a:solidFill>
            <a:latin typeface="Calibri" panose="020F0502020204030204" pitchFamily="34" charset="0"/>
            <a:cs typeface="Calibri" panose="020F0502020204030204" pitchFamily="34" charset="0"/>
          </a:endParaRPr>
        </a:p>
      </cdr:txBody>
    </cdr:sp>
  </cdr:relSizeAnchor>
</c:userShapes>
</file>

<file path=ppt/drawings/drawing16.xml><?xml version="1.0" encoding="utf-8"?>
<c:userShapes xmlns:c="http://schemas.openxmlformats.org/drawingml/2006/chart">
  <cdr:relSizeAnchor xmlns:cdr="http://schemas.openxmlformats.org/drawingml/2006/chartDrawing">
    <cdr:from>
      <cdr:x>0.07275</cdr:x>
      <cdr:y>0.70164</cdr:y>
    </cdr:from>
    <cdr:to>
      <cdr:x>0.54642</cdr:x>
      <cdr:y>0.83603</cdr:y>
    </cdr:to>
    <cdr:sp macro="" textlink="">
      <cdr:nvSpPr>
        <cdr:cNvPr id="3" name="TextBox 16">
          <a:extLst xmlns:a="http://schemas.openxmlformats.org/drawingml/2006/main">
            <a:ext uri="{FF2B5EF4-FFF2-40B4-BE49-F238E27FC236}">
              <a16:creationId xmlns:a16="http://schemas.microsoft.com/office/drawing/2014/main" id="{1FB3925C-467A-CE39-077B-03B4ECF6AB2C}"/>
            </a:ext>
          </a:extLst>
        </cdr:cNvPr>
        <cdr:cNvSpPr txBox="1"/>
      </cdr:nvSpPr>
      <cdr:spPr>
        <a:xfrm xmlns:a="http://schemas.openxmlformats.org/drawingml/2006/main">
          <a:off x="408863" y="3053073"/>
          <a:ext cx="2661880" cy="584775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IL"/>
          </a:defPPr>
          <a:lvl1pPr marL="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l"/>
          <a:r>
            <a:rPr lang="en-US" sz="16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rPr>
            <a:t>RD = 4.2%</a:t>
          </a:r>
        </a:p>
        <a:p xmlns:a="http://schemas.openxmlformats.org/drawingml/2006/main">
          <a:pPr algn="l"/>
          <a:r>
            <a:rPr lang="en-US" sz="1600" b="1" dirty="0" err="1">
              <a:solidFill>
                <a:schemeClr val="tx2">
                  <a:lumMod val="50000"/>
                  <a:lumOff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RD</a:t>
          </a:r>
          <a:r>
            <a:rPr lang="en-US" sz="1400" b="1" dirty="0" err="1">
              <a:solidFill>
                <a:schemeClr val="tx2">
                  <a:lumMod val="50000"/>
                  <a:lumOff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high</a:t>
          </a:r>
          <a:r>
            <a:rPr lang="en-US" sz="1400" b="1" dirty="0">
              <a:solidFill>
                <a:schemeClr val="tx2">
                  <a:lumMod val="50000"/>
                  <a:lumOff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-low</a:t>
          </a:r>
          <a:r>
            <a:rPr lang="en-US" sz="1600" b="1" dirty="0">
              <a:solidFill>
                <a:schemeClr val="tx2">
                  <a:lumMod val="50000"/>
                  <a:lumOff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 = 4.9%</a:t>
          </a:r>
          <a:endParaRPr lang="en-IL" sz="1600" b="1" dirty="0">
            <a:solidFill>
              <a:schemeClr val="tx2">
                <a:lumMod val="50000"/>
                <a:lumOff val="50000"/>
              </a:schemeClr>
            </a:solidFill>
            <a:latin typeface="Calibri" panose="020F0502020204030204" pitchFamily="34" charset="0"/>
            <a:cs typeface="Calibri" panose="020F0502020204030204" pitchFamily="34" charset="0"/>
          </a:endParaRPr>
        </a:p>
      </cdr:txBody>
    </cdr:sp>
  </cdr:relSizeAnchor>
  <cdr:relSizeAnchor xmlns:cdr="http://schemas.openxmlformats.org/drawingml/2006/chartDrawing">
    <cdr:from>
      <cdr:x>0.68811</cdr:x>
      <cdr:y>0.6958</cdr:y>
    </cdr:from>
    <cdr:to>
      <cdr:x>1</cdr:x>
      <cdr:y>0.83019</cdr:y>
    </cdr:to>
    <cdr:sp macro="" textlink="">
      <cdr:nvSpPr>
        <cdr:cNvPr id="6" name="TextBox 16">
          <a:extLst xmlns:a="http://schemas.openxmlformats.org/drawingml/2006/main">
            <a:ext uri="{FF2B5EF4-FFF2-40B4-BE49-F238E27FC236}">
              <a16:creationId xmlns:a16="http://schemas.microsoft.com/office/drawing/2014/main" id="{BC450100-0AE5-FE8F-72B7-192466FE4A55}"/>
            </a:ext>
          </a:extLst>
        </cdr:cNvPr>
        <cdr:cNvSpPr txBox="1"/>
      </cdr:nvSpPr>
      <cdr:spPr>
        <a:xfrm xmlns:a="http://schemas.openxmlformats.org/drawingml/2006/main">
          <a:off x="3867008" y="3027654"/>
          <a:ext cx="1752740" cy="584775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IL"/>
          </a:defPPr>
          <a:lvl1pPr marL="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r"/>
          <a:r>
            <a:rPr lang="en-US" sz="16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rPr>
            <a:t>RD = 5.1%</a:t>
          </a:r>
        </a:p>
        <a:p xmlns:a="http://schemas.openxmlformats.org/drawingml/2006/main">
          <a:pPr algn="r"/>
          <a:r>
            <a:rPr lang="en-US" sz="1600" b="1" dirty="0">
              <a:solidFill>
                <a:schemeClr val="tx2">
                  <a:lumMod val="50000"/>
                  <a:lumOff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RD = 5.7%</a:t>
          </a:r>
          <a:endParaRPr lang="en-IL" sz="1600" b="1" dirty="0">
            <a:solidFill>
              <a:schemeClr val="tx2">
                <a:lumMod val="50000"/>
                <a:lumOff val="50000"/>
              </a:schemeClr>
            </a:solidFill>
            <a:latin typeface="Calibri" panose="020F0502020204030204" pitchFamily="34" charset="0"/>
            <a:cs typeface="Calibri" panose="020F0502020204030204" pitchFamily="34" charset="0"/>
          </a:endParaRPr>
        </a:p>
      </cdr:txBody>
    </cdr:sp>
  </cdr:relSizeAnchor>
</c:userShapes>
</file>

<file path=ppt/drawings/drawing17.xml><?xml version="1.0" encoding="utf-8"?>
<c:userShapes xmlns:c="http://schemas.openxmlformats.org/drawingml/2006/chart">
  <cdr:relSizeAnchor xmlns:cdr="http://schemas.openxmlformats.org/drawingml/2006/chartDrawing">
    <cdr:from>
      <cdr:x>0.81572</cdr:x>
      <cdr:y>0.68619</cdr:y>
    </cdr:from>
    <cdr:to>
      <cdr:x>1</cdr:x>
      <cdr:y>0.80644</cdr:y>
    </cdr:to>
    <cdr:sp macro="" textlink="">
      <cdr:nvSpPr>
        <cdr:cNvPr id="2" name="TextBox 2">
          <a:extLst xmlns:a="http://schemas.openxmlformats.org/drawingml/2006/main">
            <a:ext uri="{FF2B5EF4-FFF2-40B4-BE49-F238E27FC236}">
              <a16:creationId xmlns:a16="http://schemas.microsoft.com/office/drawing/2014/main" id="{F11D2604-EEEB-9B62-03F6-D79B9823427D}"/>
            </a:ext>
          </a:extLst>
        </cdr:cNvPr>
        <cdr:cNvSpPr txBox="1"/>
      </cdr:nvSpPr>
      <cdr:spPr>
        <a:xfrm xmlns:a="http://schemas.openxmlformats.org/drawingml/2006/main">
          <a:off x="4739539" y="2985859"/>
          <a:ext cx="1070713" cy="52322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1">
          <a:spAutoFit/>
        </a:bodyPr>
        <a:lstStyle xmlns:a="http://schemas.openxmlformats.org/drawingml/2006/main">
          <a:defPPr>
            <a:defRPr lang="he-IL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>
              <a:solidFill>
                <a:srgbClr val="38702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RD </a:t>
          </a:r>
          <a:r>
            <a:rPr lang="en-US" sz="1400" b="1">
              <a:solidFill>
                <a:srgbClr val="38702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= </a:t>
          </a:r>
          <a:r>
            <a:rPr lang="en-US" sz="1400" b="1" dirty="0">
              <a:solidFill>
                <a:srgbClr val="38702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2</a:t>
          </a:r>
          <a:r>
            <a:rPr lang="en-US" sz="1400" b="1">
              <a:solidFill>
                <a:srgbClr val="38702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.7</a:t>
          </a:r>
          <a:r>
            <a:rPr lang="en-US" sz="1400" b="1" dirty="0">
              <a:solidFill>
                <a:srgbClr val="38702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%</a:t>
          </a:r>
        </a:p>
        <a:p xmlns:a="http://schemas.openxmlformats.org/drawingml/2006/main">
          <a:r>
            <a:rPr lang="en-US" sz="1400" b="1" dirty="0">
              <a:solidFill>
                <a:srgbClr val="0075A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RR = -1.4%</a:t>
          </a:r>
          <a:endParaRPr lang="he-IL" sz="1400" b="1" dirty="0">
            <a:solidFill>
              <a:srgbClr val="0075A2"/>
            </a:solidFill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cdr:txBody>
    </cdr:sp>
  </cdr:relSizeAnchor>
  <cdr:relSizeAnchor xmlns:cdr="http://schemas.openxmlformats.org/drawingml/2006/chartDrawing">
    <cdr:from>
      <cdr:x>0.17916</cdr:x>
      <cdr:y>0.68619</cdr:y>
    </cdr:from>
    <cdr:to>
      <cdr:x>0.40211</cdr:x>
      <cdr:y>0.80644</cdr:y>
    </cdr:to>
    <cdr:sp macro="" textlink="">
      <cdr:nvSpPr>
        <cdr:cNvPr id="3" name="TextBox 2">
          <a:extLst xmlns:a="http://schemas.openxmlformats.org/drawingml/2006/main">
            <a:ext uri="{FF2B5EF4-FFF2-40B4-BE49-F238E27FC236}">
              <a16:creationId xmlns:a16="http://schemas.microsoft.com/office/drawing/2014/main" id="{997196E2-4A82-12A8-EDE9-1014FF018483}"/>
            </a:ext>
          </a:extLst>
        </cdr:cNvPr>
        <cdr:cNvSpPr txBox="1"/>
      </cdr:nvSpPr>
      <cdr:spPr>
        <a:xfrm xmlns:a="http://schemas.openxmlformats.org/drawingml/2006/main">
          <a:off x="1040947" y="2985859"/>
          <a:ext cx="1295400" cy="52322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1">
          <a:spAutoFit/>
        </a:bodyPr>
        <a:lstStyle xmlns:a="http://schemas.openxmlformats.org/drawingml/2006/main">
          <a:defPPr>
            <a:defRPr lang="he-IL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>
              <a:solidFill>
                <a:srgbClr val="38702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RD = 0.9%</a:t>
          </a:r>
        </a:p>
        <a:p xmlns:a="http://schemas.openxmlformats.org/drawingml/2006/main">
          <a:r>
            <a:rPr lang="en-US" sz="1400" b="1" dirty="0">
              <a:solidFill>
                <a:srgbClr val="0075A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RD = -0.6%</a:t>
          </a:r>
          <a:endParaRPr lang="he-IL" sz="1400" b="1" dirty="0">
            <a:solidFill>
              <a:srgbClr val="0075A2"/>
            </a:solidFill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cdr:txBody>
    </cdr:sp>
  </cdr:relSizeAnchor>
</c:userShapes>
</file>

<file path=ppt/drawings/drawing18.xml><?xml version="1.0" encoding="utf-8"?>
<c:userShapes xmlns:c="http://schemas.openxmlformats.org/drawingml/2006/chart">
  <cdr:absSizeAnchor xmlns:cdr="http://schemas.openxmlformats.org/drawingml/2006/chartDrawing">
    <cdr:from>
      <cdr:x>0.01111</cdr:x>
      <cdr:y>0.06346</cdr:y>
    </cdr:from>
    <cdr:ext cx="3973660" cy="207681"/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DBC4E9A2-80EB-9AA4-8001-A950BFD03C3D}"/>
            </a:ext>
          </a:extLst>
        </cdr:cNvPr>
        <cdr:cNvSpPr txBox="1"/>
      </cdr:nvSpPr>
      <cdr:spPr>
        <a:xfrm xmlns:a="http://schemas.openxmlformats.org/drawingml/2006/main">
          <a:off x="71498" y="176284"/>
          <a:ext cx="3973660" cy="20768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marL="0" marR="0" lvl="0" indent="0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GB" sz="800" b="0" i="0" baseline="0">
              <a:solidFill>
                <a:srgbClr val="000000"/>
              </a:solidFill>
              <a:effectLst/>
              <a:latin typeface="Arial Narrow" panose="020B0606020202030204" pitchFamily="34" charset="0"/>
              <a:ea typeface="+mn-ea"/>
              <a:cs typeface="+mn-cs"/>
            </a:rPr>
            <a:t>% </a:t>
          </a:r>
          <a:endParaRPr lang="fr-FR" sz="800" b="0" i="0">
            <a:solidFill>
              <a:srgbClr val="000000"/>
            </a:solidFill>
            <a:latin typeface="Arial Narrow" panose="020B0606020202030204" pitchFamily="34" charset="0"/>
          </a:endParaRPr>
        </a:p>
      </cdr:txBody>
    </cdr:sp>
  </cdr:absSizeAnchor>
</c:userShapes>
</file>

<file path=ppt/drawings/drawing19.xml><?xml version="1.0" encoding="utf-8"?>
<c:userShapes xmlns:c="http://schemas.openxmlformats.org/drawingml/2006/chart">
  <cdr:relSizeAnchor xmlns:cdr="http://schemas.openxmlformats.org/drawingml/2006/chartDrawing">
    <cdr:from>
      <cdr:x>0.0931</cdr:x>
      <cdr:y>0.73104</cdr:y>
    </cdr:from>
    <cdr:to>
      <cdr:x>0.19971</cdr:x>
      <cdr:y>0.80885</cdr:y>
    </cdr:to>
    <cdr:sp macro="" textlink="">
      <cdr:nvSpPr>
        <cdr:cNvPr id="2" name="TextBox 16">
          <a:extLst xmlns:a="http://schemas.openxmlformats.org/drawingml/2006/main">
            <a:ext uri="{FF2B5EF4-FFF2-40B4-BE49-F238E27FC236}">
              <a16:creationId xmlns:a16="http://schemas.microsoft.com/office/drawing/2014/main" id="{DB9A769B-EC94-8841-8D45-051AE071024B}"/>
            </a:ext>
          </a:extLst>
        </cdr:cNvPr>
        <cdr:cNvSpPr txBox="1"/>
      </cdr:nvSpPr>
      <cdr:spPr>
        <a:xfrm xmlns:a="http://schemas.openxmlformats.org/drawingml/2006/main">
          <a:off x="978984" y="3181015"/>
          <a:ext cx="1121068" cy="338577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IL"/>
          </a:defPPr>
          <a:lvl1pPr marL="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6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rPr>
            <a:t>RR=</a:t>
          </a:r>
          <a:r>
            <a:rPr lang="he-IL" sz="16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rPr>
            <a:t>0.71</a:t>
          </a:r>
          <a:endParaRPr lang="en-IL" sz="1600" b="1" dirty="0">
            <a:solidFill>
              <a:schemeClr val="accent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cdr:txBody>
    </cdr:sp>
  </cdr:relSizeAnchor>
  <cdr:relSizeAnchor xmlns:cdr="http://schemas.openxmlformats.org/drawingml/2006/chartDrawing">
    <cdr:from>
      <cdr:x>0.54581</cdr:x>
      <cdr:y>0.72907</cdr:y>
    </cdr:from>
    <cdr:to>
      <cdr:x>0.63861</cdr:x>
      <cdr:y>0.81321</cdr:y>
    </cdr:to>
    <cdr:sp macro="" textlink="">
      <cdr:nvSpPr>
        <cdr:cNvPr id="3" name="TextBox 20">
          <a:extLst xmlns:a="http://schemas.openxmlformats.org/drawingml/2006/main">
            <a:ext uri="{FF2B5EF4-FFF2-40B4-BE49-F238E27FC236}">
              <a16:creationId xmlns:a16="http://schemas.microsoft.com/office/drawing/2014/main" id="{AB77B436-58F2-50AF-ADAC-4A97370DE4C2}"/>
            </a:ext>
          </a:extLst>
        </cdr:cNvPr>
        <cdr:cNvSpPr txBox="1"/>
      </cdr:nvSpPr>
      <cdr:spPr>
        <a:xfrm xmlns:a="http://schemas.openxmlformats.org/drawingml/2006/main">
          <a:off x="5739520" y="3172447"/>
          <a:ext cx="975847" cy="36612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noAutofit/>
        </a:bodyPr>
        <a:lstStyle xmlns:a="http://schemas.openxmlformats.org/drawingml/2006/main">
          <a:defPPr>
            <a:defRPr lang="en-IL"/>
          </a:defPPr>
          <a:lvl1pPr marL="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6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rPr>
            <a:t>RR=</a:t>
          </a:r>
          <a:r>
            <a:rPr lang="he-IL" sz="16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rPr>
            <a:t>0.79</a:t>
          </a:r>
          <a:endParaRPr lang="en-IL" sz="1600" b="1" dirty="0">
            <a:solidFill>
              <a:schemeClr val="accent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cdr:txBody>
    </cdr:sp>
  </cdr:relSizeAnchor>
  <cdr:relSizeAnchor xmlns:cdr="http://schemas.openxmlformats.org/drawingml/2006/chartDrawing">
    <cdr:from>
      <cdr:x>0.91304</cdr:x>
      <cdr:y>0.73396</cdr:y>
    </cdr:from>
    <cdr:to>
      <cdr:x>1</cdr:x>
      <cdr:y>0.81177</cdr:y>
    </cdr:to>
    <cdr:sp macro="" textlink="">
      <cdr:nvSpPr>
        <cdr:cNvPr id="4" name="TextBox 15">
          <a:extLst xmlns:a="http://schemas.openxmlformats.org/drawingml/2006/main">
            <a:ext uri="{FF2B5EF4-FFF2-40B4-BE49-F238E27FC236}">
              <a16:creationId xmlns:a16="http://schemas.microsoft.com/office/drawing/2014/main" id="{EC2CF49E-0A01-A6EC-3890-FCD92F89D478}"/>
            </a:ext>
          </a:extLst>
        </cdr:cNvPr>
        <cdr:cNvSpPr txBox="1"/>
      </cdr:nvSpPr>
      <cdr:spPr>
        <a:xfrm xmlns:a="http://schemas.openxmlformats.org/drawingml/2006/main">
          <a:off x="9601159" y="3193690"/>
          <a:ext cx="914441" cy="338578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IL"/>
          </a:defPPr>
          <a:lvl1pPr marL="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6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rPr>
            <a:t>RR=</a:t>
          </a:r>
          <a:r>
            <a:rPr lang="he-IL" sz="16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rPr>
            <a:t>1.08</a:t>
          </a:r>
          <a:endParaRPr lang="en-IL" sz="1600" b="1" dirty="0">
            <a:solidFill>
              <a:schemeClr val="accent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cdr:txBody>
    </cdr:sp>
  </cdr:relSizeAnchor>
  <cdr:relSizeAnchor xmlns:cdr="http://schemas.openxmlformats.org/drawingml/2006/chartDrawing">
    <cdr:from>
      <cdr:x>0.81546</cdr:x>
      <cdr:y>0.73215</cdr:y>
    </cdr:from>
    <cdr:to>
      <cdr:x>0.90138</cdr:x>
      <cdr:y>0.80995</cdr:y>
    </cdr:to>
    <cdr:sp macro="" textlink="">
      <cdr:nvSpPr>
        <cdr:cNvPr id="5" name="TextBox 15">
          <a:extLst xmlns:a="http://schemas.openxmlformats.org/drawingml/2006/main">
            <a:ext uri="{FF2B5EF4-FFF2-40B4-BE49-F238E27FC236}">
              <a16:creationId xmlns:a16="http://schemas.microsoft.com/office/drawing/2014/main" id="{A5F89B41-C478-8869-72B5-E34D420F0812}"/>
            </a:ext>
          </a:extLst>
        </cdr:cNvPr>
        <cdr:cNvSpPr txBox="1"/>
      </cdr:nvSpPr>
      <cdr:spPr>
        <a:xfrm xmlns:a="http://schemas.openxmlformats.org/drawingml/2006/main">
          <a:off x="8575030" y="3185845"/>
          <a:ext cx="903500" cy="338534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IL"/>
          </a:defPPr>
          <a:lvl1pPr marL="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6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rPr>
            <a:t>RR=</a:t>
          </a:r>
          <a:r>
            <a:rPr lang="he-IL" sz="16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rPr>
            <a:t>1.15</a:t>
          </a:r>
          <a:endParaRPr lang="en-IL" sz="1600" b="1" dirty="0">
            <a:solidFill>
              <a:schemeClr val="accent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cdr:txBody>
    </cdr:sp>
  </cdr:relSizeAnchor>
  <cdr:relSizeAnchor xmlns:cdr="http://schemas.openxmlformats.org/drawingml/2006/chartDrawing">
    <cdr:from>
      <cdr:x>0.0934</cdr:x>
      <cdr:y>0.63765</cdr:y>
    </cdr:from>
    <cdr:to>
      <cdr:x>0.25269</cdr:x>
      <cdr:y>0.71545</cdr:y>
    </cdr:to>
    <cdr:sp macro="" textlink="">
      <cdr:nvSpPr>
        <cdr:cNvPr id="6" name="TextBox 16">
          <a:extLst xmlns:a="http://schemas.openxmlformats.org/drawingml/2006/main">
            <a:ext uri="{FF2B5EF4-FFF2-40B4-BE49-F238E27FC236}">
              <a16:creationId xmlns:a16="http://schemas.microsoft.com/office/drawing/2014/main" id="{77AB5969-A157-1E0B-1392-C18E62EFEA75}"/>
            </a:ext>
          </a:extLst>
        </cdr:cNvPr>
        <cdr:cNvSpPr txBox="1"/>
      </cdr:nvSpPr>
      <cdr:spPr>
        <a:xfrm xmlns:a="http://schemas.openxmlformats.org/drawingml/2006/main">
          <a:off x="982159" y="2774615"/>
          <a:ext cx="1675030" cy="338534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IL"/>
          </a:defPPr>
          <a:lvl1pPr marL="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600" b="1" dirty="0">
              <a:solidFill>
                <a:schemeClr val="accent3"/>
              </a:solidFill>
              <a:latin typeface="Calibri" panose="020F0502020204030204" pitchFamily="34" charset="0"/>
              <a:cs typeface="Calibri" panose="020F0502020204030204" pitchFamily="34" charset="0"/>
            </a:rPr>
            <a:t>RD=4.2</a:t>
          </a:r>
          <a:endParaRPr lang="en-IL" sz="1600" b="1" dirty="0">
            <a:solidFill>
              <a:schemeClr val="accent3"/>
            </a:solidFill>
            <a:latin typeface="Calibri" panose="020F0502020204030204" pitchFamily="34" charset="0"/>
            <a:cs typeface="Calibri" panose="020F0502020204030204" pitchFamily="34" charset="0"/>
          </a:endParaRPr>
        </a:p>
      </cdr:txBody>
    </cdr:sp>
  </cdr:relSizeAnchor>
  <cdr:relSizeAnchor xmlns:cdr="http://schemas.openxmlformats.org/drawingml/2006/chartDrawing">
    <cdr:from>
      <cdr:x>0.54309</cdr:x>
      <cdr:y>0.64006</cdr:y>
    </cdr:from>
    <cdr:to>
      <cdr:x>0.66526</cdr:x>
      <cdr:y>0.7242</cdr:y>
    </cdr:to>
    <cdr:sp macro="" textlink="">
      <cdr:nvSpPr>
        <cdr:cNvPr id="7" name="TextBox 20">
          <a:extLst xmlns:a="http://schemas.openxmlformats.org/drawingml/2006/main">
            <a:ext uri="{FF2B5EF4-FFF2-40B4-BE49-F238E27FC236}">
              <a16:creationId xmlns:a16="http://schemas.microsoft.com/office/drawing/2014/main" id="{60459FD3-080E-1DBF-33A9-96C0E88C3667}"/>
            </a:ext>
          </a:extLst>
        </cdr:cNvPr>
        <cdr:cNvSpPr txBox="1"/>
      </cdr:nvSpPr>
      <cdr:spPr>
        <a:xfrm xmlns:a="http://schemas.openxmlformats.org/drawingml/2006/main">
          <a:off x="5710894" y="2785097"/>
          <a:ext cx="1284690" cy="36612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noAutofit/>
        </a:bodyPr>
        <a:lstStyle xmlns:a="http://schemas.openxmlformats.org/drawingml/2006/main">
          <a:defPPr>
            <a:defRPr lang="en-IL"/>
          </a:defPPr>
          <a:lvl1pPr marL="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600" b="1" dirty="0">
              <a:solidFill>
                <a:schemeClr val="accent3"/>
              </a:solidFill>
              <a:latin typeface="Calibri" panose="020F0502020204030204" pitchFamily="34" charset="0"/>
              <a:cs typeface="Calibri" panose="020F0502020204030204" pitchFamily="34" charset="0"/>
            </a:rPr>
            <a:t>RD=2.9</a:t>
          </a:r>
          <a:endParaRPr lang="en-IL" sz="1600" b="1" dirty="0">
            <a:solidFill>
              <a:schemeClr val="accent3"/>
            </a:solidFill>
            <a:latin typeface="Calibri" panose="020F0502020204030204" pitchFamily="34" charset="0"/>
            <a:cs typeface="Calibri" panose="020F0502020204030204" pitchFamily="34" charset="0"/>
          </a:endParaRPr>
        </a:p>
      </cdr:txBody>
    </cdr:sp>
  </cdr:relSizeAnchor>
  <cdr:relSizeAnchor xmlns:cdr="http://schemas.openxmlformats.org/drawingml/2006/chartDrawing">
    <cdr:from>
      <cdr:x>0.91123</cdr:x>
      <cdr:y>0.64681</cdr:y>
    </cdr:from>
    <cdr:to>
      <cdr:x>1</cdr:x>
      <cdr:y>0.72461</cdr:y>
    </cdr:to>
    <cdr:sp macro="" textlink="">
      <cdr:nvSpPr>
        <cdr:cNvPr id="8" name="TextBox 15">
          <a:extLst xmlns:a="http://schemas.openxmlformats.org/drawingml/2006/main">
            <a:ext uri="{FF2B5EF4-FFF2-40B4-BE49-F238E27FC236}">
              <a16:creationId xmlns:a16="http://schemas.microsoft.com/office/drawing/2014/main" id="{77372A00-FF35-DB41-A146-CA429EFBC58C}"/>
            </a:ext>
          </a:extLst>
        </cdr:cNvPr>
        <cdr:cNvSpPr txBox="1"/>
      </cdr:nvSpPr>
      <cdr:spPr>
        <a:xfrm xmlns:a="http://schemas.openxmlformats.org/drawingml/2006/main">
          <a:off x="9582109" y="2814485"/>
          <a:ext cx="933491" cy="338534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IL"/>
          </a:defPPr>
          <a:lvl1pPr marL="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600" b="1" dirty="0">
              <a:solidFill>
                <a:schemeClr val="accent3"/>
              </a:solidFill>
              <a:latin typeface="Calibri" panose="020F0502020204030204" pitchFamily="34" charset="0"/>
              <a:cs typeface="Calibri" panose="020F0502020204030204" pitchFamily="34" charset="0"/>
            </a:rPr>
            <a:t>RD=-1.6</a:t>
          </a:r>
          <a:endParaRPr lang="en-IL" sz="1600" b="1" dirty="0">
            <a:solidFill>
              <a:schemeClr val="accent3"/>
            </a:solidFill>
            <a:latin typeface="Calibri" panose="020F0502020204030204" pitchFamily="34" charset="0"/>
            <a:cs typeface="Calibri" panose="020F0502020204030204" pitchFamily="34" charset="0"/>
          </a:endParaRPr>
        </a:p>
      </cdr:txBody>
    </cdr:sp>
  </cdr:relSizeAnchor>
  <cdr:relSizeAnchor xmlns:cdr="http://schemas.openxmlformats.org/drawingml/2006/chartDrawing">
    <cdr:from>
      <cdr:x>0.81379</cdr:x>
      <cdr:y>0.64563</cdr:y>
    </cdr:from>
    <cdr:to>
      <cdr:x>0.91889</cdr:x>
      <cdr:y>0.72343</cdr:y>
    </cdr:to>
    <cdr:sp macro="" textlink="">
      <cdr:nvSpPr>
        <cdr:cNvPr id="9" name="TextBox 15">
          <a:extLst xmlns:a="http://schemas.openxmlformats.org/drawingml/2006/main">
            <a:ext uri="{FF2B5EF4-FFF2-40B4-BE49-F238E27FC236}">
              <a16:creationId xmlns:a16="http://schemas.microsoft.com/office/drawing/2014/main" id="{C6C6596A-237B-7768-B0A1-3A9722D0D0A6}"/>
            </a:ext>
          </a:extLst>
        </cdr:cNvPr>
        <cdr:cNvSpPr txBox="1"/>
      </cdr:nvSpPr>
      <cdr:spPr>
        <a:xfrm xmlns:a="http://schemas.openxmlformats.org/drawingml/2006/main">
          <a:off x="8557491" y="2809373"/>
          <a:ext cx="1105189" cy="338534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IL"/>
          </a:defPPr>
          <a:lvl1pPr marL="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600" b="1" dirty="0">
              <a:solidFill>
                <a:schemeClr val="accent3"/>
              </a:solidFill>
              <a:latin typeface="Calibri" panose="020F0502020204030204" pitchFamily="34" charset="0"/>
              <a:cs typeface="Calibri" panose="020F0502020204030204" pitchFamily="34" charset="0"/>
            </a:rPr>
            <a:t>RD=-1.6</a:t>
          </a:r>
          <a:endParaRPr lang="en-IL" sz="1600" b="1" dirty="0">
            <a:solidFill>
              <a:schemeClr val="accent3"/>
            </a:solidFill>
            <a:latin typeface="Calibri" panose="020F0502020204030204" pitchFamily="34" charset="0"/>
            <a:cs typeface="Calibri" panose="020F0502020204030204" pitchFamily="34" charset="0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0.1444</cdr:x>
      <cdr:y>0.69604</cdr:y>
    </cdr:from>
    <cdr:to>
      <cdr:x>0.26308</cdr:x>
      <cdr:y>0.80742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052D47EA-59FD-3ADA-85C9-4B86CDEC49CF}"/>
            </a:ext>
          </a:extLst>
        </cdr:cNvPr>
        <cdr:cNvSpPr txBox="1"/>
      </cdr:nvSpPr>
      <cdr:spPr>
        <a:xfrm xmlns:a="http://schemas.openxmlformats.org/drawingml/2006/main">
          <a:off x="1475181" y="3106533"/>
          <a:ext cx="1212465" cy="49710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1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600" b="1" kern="1200" dirty="0">
              <a:solidFill>
                <a:srgbClr val="38702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RD = 6.6%</a:t>
          </a:r>
          <a:endParaRPr lang="he-IL" sz="1600" b="1" kern="1200" dirty="0">
            <a:solidFill>
              <a:srgbClr val="387025"/>
            </a:solidFill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  <a:p xmlns:a="http://schemas.openxmlformats.org/drawingml/2006/main">
          <a:r>
            <a:rPr lang="en-US" sz="1600" b="1" kern="1200" dirty="0">
              <a:solidFill>
                <a:srgbClr val="0075A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RD = 11.6%</a:t>
          </a:r>
        </a:p>
      </cdr:txBody>
    </cdr:sp>
  </cdr:relSizeAnchor>
  <cdr:relSizeAnchor xmlns:cdr="http://schemas.openxmlformats.org/drawingml/2006/chartDrawing">
    <cdr:from>
      <cdr:x>0.67286</cdr:x>
      <cdr:y>0.7002</cdr:y>
    </cdr:from>
    <cdr:to>
      <cdr:x>0.79153</cdr:x>
      <cdr:y>0.81159</cdr:y>
    </cdr:to>
    <cdr:sp macro="" textlink="">
      <cdr:nvSpPr>
        <cdr:cNvPr id="3" name="TextBox 1">
          <a:extLst xmlns:a="http://schemas.openxmlformats.org/drawingml/2006/main">
            <a:ext uri="{FF2B5EF4-FFF2-40B4-BE49-F238E27FC236}">
              <a16:creationId xmlns:a16="http://schemas.microsoft.com/office/drawing/2014/main" id="{474C8920-7DB9-2A08-FEAA-9E58E3FFA893}"/>
            </a:ext>
          </a:extLst>
        </cdr:cNvPr>
        <cdr:cNvSpPr txBox="1"/>
      </cdr:nvSpPr>
      <cdr:spPr>
        <a:xfrm xmlns:a="http://schemas.openxmlformats.org/drawingml/2006/main">
          <a:off x="6874111" y="3125091"/>
          <a:ext cx="1212363" cy="49714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1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600" b="1" kern="1200" dirty="0">
              <a:solidFill>
                <a:srgbClr val="38702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RD = 6.9%</a:t>
          </a:r>
          <a:endParaRPr lang="he-IL" sz="1600" b="1" kern="1200" dirty="0">
            <a:solidFill>
              <a:srgbClr val="387025"/>
            </a:solidFill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  <a:p xmlns:a="http://schemas.openxmlformats.org/drawingml/2006/main">
          <a:r>
            <a:rPr lang="en-US" sz="1600" b="1" kern="1200" dirty="0">
              <a:solidFill>
                <a:srgbClr val="0075A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RD = 12.8%</a:t>
          </a:r>
        </a:p>
      </cdr:txBody>
    </cdr:sp>
  </cdr:relSizeAnchor>
  <cdr:relSizeAnchor xmlns:cdr="http://schemas.openxmlformats.org/drawingml/2006/chartDrawing">
    <cdr:from>
      <cdr:x>0.85535</cdr:x>
      <cdr:y>0.69776</cdr:y>
    </cdr:from>
    <cdr:to>
      <cdr:x>0.97402</cdr:x>
      <cdr:y>0.80915</cdr:y>
    </cdr:to>
    <cdr:sp macro="" textlink="">
      <cdr:nvSpPr>
        <cdr:cNvPr id="4" name="TextBox 1">
          <a:extLst xmlns:a="http://schemas.openxmlformats.org/drawingml/2006/main">
            <a:ext uri="{FF2B5EF4-FFF2-40B4-BE49-F238E27FC236}">
              <a16:creationId xmlns:a16="http://schemas.microsoft.com/office/drawing/2014/main" id="{15CC89E5-FB77-2D32-099F-BF0E00CB7D67}"/>
            </a:ext>
          </a:extLst>
        </cdr:cNvPr>
        <cdr:cNvSpPr txBox="1"/>
      </cdr:nvSpPr>
      <cdr:spPr>
        <a:xfrm xmlns:a="http://schemas.openxmlformats.org/drawingml/2006/main">
          <a:off x="8738440" y="3114206"/>
          <a:ext cx="1212364" cy="49714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1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600" b="1" kern="1200" dirty="0">
              <a:solidFill>
                <a:srgbClr val="38702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RD = 5.2%</a:t>
          </a:r>
          <a:endParaRPr lang="he-IL" sz="1600" b="1" kern="1200">
            <a:solidFill>
              <a:srgbClr val="387025"/>
            </a:solidFill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  <a:p xmlns:a="http://schemas.openxmlformats.org/drawingml/2006/main">
          <a:r>
            <a:rPr lang="en-US" sz="1600" b="1" kern="1200">
              <a:solidFill>
                <a:srgbClr val="0075A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RD </a:t>
          </a:r>
          <a:r>
            <a:rPr lang="en-US" sz="1600" b="1" kern="1200" dirty="0">
              <a:solidFill>
                <a:srgbClr val="0075A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= </a:t>
          </a:r>
          <a:r>
            <a:rPr lang="en-US" sz="1600" b="1" kern="1200">
              <a:solidFill>
                <a:srgbClr val="0075A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13.8%</a:t>
          </a:r>
          <a:endParaRPr lang="en-US" sz="1600" b="1" kern="1200" dirty="0">
            <a:solidFill>
              <a:srgbClr val="0075A2"/>
            </a:solidFill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cdr:txBody>
    </cdr:sp>
  </cdr:relSizeAnchor>
</c:userShapes>
</file>

<file path=ppt/drawings/drawing20.xml><?xml version="1.0" encoding="utf-8"?>
<c:userShapes xmlns:c="http://schemas.openxmlformats.org/drawingml/2006/chart">
  <cdr:relSizeAnchor xmlns:cdr="http://schemas.openxmlformats.org/drawingml/2006/chartDrawing">
    <cdr:from>
      <cdr:x>0.18461</cdr:x>
      <cdr:y>0.67965</cdr:y>
    </cdr:from>
    <cdr:to>
      <cdr:x>0.3078</cdr:x>
      <cdr:y>0.81404</cdr:y>
    </cdr:to>
    <cdr:sp macro="" textlink="">
      <cdr:nvSpPr>
        <cdr:cNvPr id="2" name="TextBox 2">
          <a:extLst xmlns:a="http://schemas.openxmlformats.org/drawingml/2006/main">
            <a:ext uri="{FF2B5EF4-FFF2-40B4-BE49-F238E27FC236}">
              <a16:creationId xmlns:a16="http://schemas.microsoft.com/office/drawing/2014/main" id="{0F90D326-57B0-86F2-770E-BD9D5DF05FC9}"/>
            </a:ext>
          </a:extLst>
        </cdr:cNvPr>
        <cdr:cNvSpPr txBox="1"/>
      </cdr:nvSpPr>
      <cdr:spPr>
        <a:xfrm xmlns:a="http://schemas.openxmlformats.org/drawingml/2006/main">
          <a:off x="1941285" y="2957387"/>
          <a:ext cx="1295417" cy="584775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1">
          <a:spAutoFit/>
        </a:bodyPr>
        <a:lstStyle xmlns:a="http://schemas.openxmlformats.org/drawingml/2006/main">
          <a:defPPr>
            <a:defRPr lang="he-IL"/>
          </a:defPPr>
          <a:lvl1pPr marL="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600" b="1" dirty="0">
              <a:solidFill>
                <a:srgbClr val="38702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RD = 0.3</a:t>
          </a:r>
        </a:p>
        <a:p xmlns:a="http://schemas.openxmlformats.org/drawingml/2006/main">
          <a:r>
            <a:rPr lang="en-US" sz="1600" b="1" dirty="0">
              <a:solidFill>
                <a:srgbClr val="0075A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RD = -2.5</a:t>
          </a:r>
          <a:endParaRPr lang="he-IL" sz="1600" b="1" dirty="0">
            <a:solidFill>
              <a:srgbClr val="0075A2"/>
            </a:solidFill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cdr:txBody>
    </cdr:sp>
  </cdr:relSizeAnchor>
  <cdr:relSizeAnchor xmlns:cdr="http://schemas.openxmlformats.org/drawingml/2006/chartDrawing">
    <cdr:from>
      <cdr:x>0.84633</cdr:x>
      <cdr:y>0.67882</cdr:y>
    </cdr:from>
    <cdr:to>
      <cdr:x>0.96952</cdr:x>
      <cdr:y>0.81321</cdr:y>
    </cdr:to>
    <cdr:sp macro="" textlink="">
      <cdr:nvSpPr>
        <cdr:cNvPr id="3" name="TextBox 2">
          <a:extLst xmlns:a="http://schemas.openxmlformats.org/drawingml/2006/main">
            <a:ext uri="{FF2B5EF4-FFF2-40B4-BE49-F238E27FC236}">
              <a16:creationId xmlns:a16="http://schemas.microsoft.com/office/drawing/2014/main" id="{F68C61F7-AE3E-5565-AE2B-D310D0F1B550}"/>
            </a:ext>
          </a:extLst>
        </cdr:cNvPr>
        <cdr:cNvSpPr txBox="1"/>
      </cdr:nvSpPr>
      <cdr:spPr>
        <a:xfrm xmlns:a="http://schemas.openxmlformats.org/drawingml/2006/main">
          <a:off x="8899668" y="2953775"/>
          <a:ext cx="1295417" cy="584775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1">
          <a:spAutoFit/>
        </a:bodyPr>
        <a:lstStyle xmlns:a="http://schemas.openxmlformats.org/drawingml/2006/main">
          <a:defPPr>
            <a:defRPr lang="he-IL"/>
          </a:defPPr>
          <a:lvl1pPr marL="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600" b="1" dirty="0">
              <a:solidFill>
                <a:srgbClr val="38702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RD = 2.1</a:t>
          </a:r>
        </a:p>
        <a:p xmlns:a="http://schemas.openxmlformats.org/drawingml/2006/main">
          <a:r>
            <a:rPr lang="en-US" sz="1600" b="1" dirty="0">
              <a:solidFill>
                <a:srgbClr val="0075A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RD = -1.9</a:t>
          </a:r>
          <a:endParaRPr lang="he-IL" sz="1600" b="1" dirty="0">
            <a:solidFill>
              <a:srgbClr val="0075A2"/>
            </a:solidFill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cdr:txBody>
    </cdr:sp>
  </cdr:relSizeAnchor>
</c:userShapes>
</file>

<file path=ppt/drawings/drawing21.xml><?xml version="1.0" encoding="utf-8"?>
<c:userShapes xmlns:c="http://schemas.openxmlformats.org/drawingml/2006/chart">
  <cdr:relSizeAnchor xmlns:cdr="http://schemas.openxmlformats.org/drawingml/2006/chartDrawing">
    <cdr:from>
      <cdr:x>0.11683</cdr:x>
      <cdr:y>0.81086</cdr:y>
    </cdr:from>
    <cdr:to>
      <cdr:x>0.22035</cdr:x>
      <cdr:y>0.87705</cdr:y>
    </cdr:to>
    <cdr:sp macro="" textlink="">
      <cdr:nvSpPr>
        <cdr:cNvPr id="2" name="TextBox 16">
          <a:extLst xmlns:a="http://schemas.openxmlformats.org/drawingml/2006/main">
            <a:ext uri="{FF2B5EF4-FFF2-40B4-BE49-F238E27FC236}">
              <a16:creationId xmlns:a16="http://schemas.microsoft.com/office/drawing/2014/main" id="{EFC4875F-8449-95A0-4A5C-4EE0E5B63798}"/>
            </a:ext>
          </a:extLst>
        </cdr:cNvPr>
        <cdr:cNvSpPr txBox="1"/>
      </cdr:nvSpPr>
      <cdr:spPr>
        <a:xfrm xmlns:a="http://schemas.openxmlformats.org/drawingml/2006/main">
          <a:off x="1251906" y="4147362"/>
          <a:ext cx="1109282" cy="338554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IL"/>
          </a:defPPr>
          <a:lvl1pPr marL="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6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rPr>
            <a:t>RD=10.7%</a:t>
          </a:r>
          <a:endParaRPr lang="en-IL" sz="1600" b="1" dirty="0">
            <a:solidFill>
              <a:schemeClr val="accent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cdr:txBody>
    </cdr:sp>
  </cdr:relSizeAnchor>
  <cdr:relSizeAnchor xmlns:cdr="http://schemas.openxmlformats.org/drawingml/2006/chartDrawing">
    <cdr:from>
      <cdr:x>0.86866</cdr:x>
      <cdr:y>0.81114</cdr:y>
    </cdr:from>
    <cdr:to>
      <cdr:x>0.98923</cdr:x>
      <cdr:y>0.87733</cdr:y>
    </cdr:to>
    <cdr:sp macro="" textlink="">
      <cdr:nvSpPr>
        <cdr:cNvPr id="4" name="TextBox 15">
          <a:extLst xmlns:a="http://schemas.openxmlformats.org/drawingml/2006/main">
            <a:ext uri="{FF2B5EF4-FFF2-40B4-BE49-F238E27FC236}">
              <a16:creationId xmlns:a16="http://schemas.microsoft.com/office/drawing/2014/main" id="{E0A8100C-18FA-D66B-E1FF-C2B97E2DB5BF}"/>
            </a:ext>
          </a:extLst>
        </cdr:cNvPr>
        <cdr:cNvSpPr txBox="1"/>
      </cdr:nvSpPr>
      <cdr:spPr>
        <a:xfrm xmlns:a="http://schemas.openxmlformats.org/drawingml/2006/main">
          <a:off x="9308275" y="4148795"/>
          <a:ext cx="1291943" cy="338554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IL"/>
          </a:defPPr>
          <a:lvl1pPr marL="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r"/>
          <a:r>
            <a:rPr lang="en-US" sz="16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rPr>
            <a:t>RD=14.8%</a:t>
          </a:r>
          <a:endParaRPr lang="en-IL" sz="1600" b="1" dirty="0">
            <a:solidFill>
              <a:schemeClr val="accent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cdr:txBody>
    </cdr:sp>
  </cdr:relSizeAnchor>
  <cdr:relSizeAnchor xmlns:cdr="http://schemas.openxmlformats.org/drawingml/2006/chartDrawing">
    <cdr:from>
      <cdr:x>0.77967</cdr:x>
      <cdr:y>0.81159</cdr:y>
    </cdr:from>
    <cdr:to>
      <cdr:x>0.90023</cdr:x>
      <cdr:y>0.87778</cdr:y>
    </cdr:to>
    <cdr:sp macro="" textlink="">
      <cdr:nvSpPr>
        <cdr:cNvPr id="5" name="TextBox 15">
          <a:extLst xmlns:a="http://schemas.openxmlformats.org/drawingml/2006/main">
            <a:ext uri="{FF2B5EF4-FFF2-40B4-BE49-F238E27FC236}">
              <a16:creationId xmlns:a16="http://schemas.microsoft.com/office/drawing/2014/main" id="{582330B2-4159-2868-5A12-6AC81CF3A21E}"/>
            </a:ext>
          </a:extLst>
        </cdr:cNvPr>
        <cdr:cNvSpPr txBox="1"/>
      </cdr:nvSpPr>
      <cdr:spPr>
        <a:xfrm xmlns:a="http://schemas.openxmlformats.org/drawingml/2006/main">
          <a:off x="8354620" y="4151103"/>
          <a:ext cx="1291943" cy="338554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IL"/>
          </a:defPPr>
          <a:lvl1pPr marL="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r"/>
          <a:r>
            <a:rPr lang="en-US" sz="16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rPr>
            <a:t>RD=29.4%</a:t>
          </a:r>
          <a:endParaRPr lang="en-IL" sz="1600" b="1" dirty="0">
            <a:solidFill>
              <a:schemeClr val="accent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cdr:txBody>
    </cdr:sp>
  </cdr:relSizeAnchor>
  <cdr:relSizeAnchor xmlns:cdr="http://schemas.openxmlformats.org/drawingml/2006/chartDrawing">
    <cdr:from>
      <cdr:x>0.52324</cdr:x>
      <cdr:y>0.81746</cdr:y>
    </cdr:from>
    <cdr:to>
      <cdr:x>0.6438</cdr:x>
      <cdr:y>0.88365</cdr:y>
    </cdr:to>
    <cdr:sp macro="" textlink="">
      <cdr:nvSpPr>
        <cdr:cNvPr id="6" name="TextBox 15">
          <a:extLst xmlns:a="http://schemas.openxmlformats.org/drawingml/2006/main">
            <a:ext uri="{FF2B5EF4-FFF2-40B4-BE49-F238E27FC236}">
              <a16:creationId xmlns:a16="http://schemas.microsoft.com/office/drawing/2014/main" id="{3A99EAF5-E8C0-C9ED-D4F0-B4CEC773E8D7}"/>
            </a:ext>
          </a:extLst>
        </cdr:cNvPr>
        <cdr:cNvSpPr txBox="1"/>
      </cdr:nvSpPr>
      <cdr:spPr>
        <a:xfrm xmlns:a="http://schemas.openxmlformats.org/drawingml/2006/main">
          <a:off x="5606803" y="4181121"/>
          <a:ext cx="1291943" cy="338554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IL"/>
          </a:defPPr>
          <a:lvl1pPr marL="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r"/>
          <a:r>
            <a:rPr lang="en-US" sz="16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rPr>
            <a:t>RD=25.2%</a:t>
          </a:r>
          <a:endParaRPr lang="en-IL" sz="1600" b="1" dirty="0">
            <a:solidFill>
              <a:schemeClr val="accent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cdr:txBody>
    </cdr:sp>
  </cdr:relSizeAnchor>
</c:userShapes>
</file>

<file path=ppt/drawings/drawing22.xml><?xml version="1.0" encoding="utf-8"?>
<c:userShapes xmlns:c="http://schemas.openxmlformats.org/drawingml/2006/chart">
  <cdr:relSizeAnchor xmlns:cdr="http://schemas.openxmlformats.org/drawingml/2006/chartDrawing">
    <cdr:from>
      <cdr:x>0.87716</cdr:x>
      <cdr:y>0.01818</cdr:y>
    </cdr:from>
    <cdr:to>
      <cdr:x>0.97538</cdr:x>
      <cdr:y>0.13251</cdr:y>
    </cdr:to>
    <cdr:sp macro="" textlink="">
      <cdr:nvSpPr>
        <cdr:cNvPr id="6" name="TextBox 15">
          <a:extLst xmlns:a="http://schemas.openxmlformats.org/drawingml/2006/main">
            <a:ext uri="{FF2B5EF4-FFF2-40B4-BE49-F238E27FC236}">
              <a16:creationId xmlns:a16="http://schemas.microsoft.com/office/drawing/2014/main" id="{48350A3C-6266-8185-28F3-66C7A52C4109}"/>
            </a:ext>
          </a:extLst>
        </cdr:cNvPr>
        <cdr:cNvSpPr txBox="1"/>
      </cdr:nvSpPr>
      <cdr:spPr>
        <a:xfrm xmlns:a="http://schemas.openxmlformats.org/drawingml/2006/main">
          <a:off x="9399300" y="92997"/>
          <a:ext cx="1052489" cy="584775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IL"/>
          </a:defPPr>
          <a:lvl1pPr marL="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6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rPr>
            <a:t>RD=32.9%</a:t>
          </a:r>
        </a:p>
        <a:p xmlns:a="http://schemas.openxmlformats.org/drawingml/2006/main">
          <a:r>
            <a:rPr lang="en-US" sz="16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rPr>
            <a:t>RR=</a:t>
          </a:r>
          <a:r>
            <a:rPr lang="he-IL" sz="16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rPr>
            <a:t>14.</a:t>
          </a:r>
          <a:r>
            <a:rPr lang="en-US" sz="16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rPr>
            <a:t>2</a:t>
          </a:r>
          <a:endParaRPr lang="en-IL" sz="1600" b="1" dirty="0">
            <a:solidFill>
              <a:srgbClr val="C00000"/>
            </a:solidFill>
            <a:latin typeface="Calibri" panose="020F0502020204030204" pitchFamily="34" charset="0"/>
            <a:cs typeface="Calibri" panose="020F0502020204030204" pitchFamily="34" charset="0"/>
          </a:endParaRPr>
        </a:p>
      </cdr:txBody>
    </cdr:sp>
  </cdr:relSizeAnchor>
  <cdr:relSizeAnchor xmlns:cdr="http://schemas.openxmlformats.org/drawingml/2006/chartDrawing">
    <cdr:from>
      <cdr:x>0.10046</cdr:x>
      <cdr:y>0</cdr:y>
    </cdr:from>
    <cdr:to>
      <cdr:x>0.20283</cdr:x>
      <cdr:y>0.11433</cdr:y>
    </cdr:to>
    <cdr:sp macro="" textlink="">
      <cdr:nvSpPr>
        <cdr:cNvPr id="7" name="TextBox 16">
          <a:extLst xmlns:a="http://schemas.openxmlformats.org/drawingml/2006/main">
            <a:ext uri="{FF2B5EF4-FFF2-40B4-BE49-F238E27FC236}">
              <a16:creationId xmlns:a16="http://schemas.microsoft.com/office/drawing/2014/main" id="{E5FEF75C-D444-95CD-FB8A-7BDF64043AF0}"/>
            </a:ext>
          </a:extLst>
        </cdr:cNvPr>
        <cdr:cNvSpPr txBox="1"/>
      </cdr:nvSpPr>
      <cdr:spPr>
        <a:xfrm xmlns:a="http://schemas.openxmlformats.org/drawingml/2006/main">
          <a:off x="1076449" y="-1568267"/>
          <a:ext cx="1096958" cy="584775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IL"/>
          </a:defPPr>
          <a:lvl1pPr marL="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6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rPr>
            <a:t>RD=34.6%</a:t>
          </a:r>
        </a:p>
        <a:p xmlns:a="http://schemas.openxmlformats.org/drawingml/2006/main">
          <a:r>
            <a:rPr lang="en-US" sz="16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rPr>
            <a:t>RR=3.0</a:t>
          </a:r>
          <a:endParaRPr lang="en-IL" sz="1600" b="1" dirty="0">
            <a:solidFill>
              <a:srgbClr val="C00000"/>
            </a:solidFill>
            <a:latin typeface="Calibri" panose="020F0502020204030204" pitchFamily="34" charset="0"/>
            <a:cs typeface="Calibri" panose="020F0502020204030204" pitchFamily="34" charset="0"/>
          </a:endParaRPr>
        </a:p>
      </cdr:txBody>
    </cdr:sp>
  </cdr:relSizeAnchor>
  <cdr:relSizeAnchor xmlns:cdr="http://schemas.openxmlformats.org/drawingml/2006/chartDrawing">
    <cdr:from>
      <cdr:x>0.0955</cdr:x>
      <cdr:y>0.186</cdr:y>
    </cdr:from>
    <cdr:to>
      <cdr:x>0.19787</cdr:x>
      <cdr:y>0.25219</cdr:y>
    </cdr:to>
    <cdr:sp macro="" textlink="">
      <cdr:nvSpPr>
        <cdr:cNvPr id="2" name="TextBox 16">
          <a:extLst xmlns:a="http://schemas.openxmlformats.org/drawingml/2006/main">
            <a:ext uri="{FF2B5EF4-FFF2-40B4-BE49-F238E27FC236}">
              <a16:creationId xmlns:a16="http://schemas.microsoft.com/office/drawing/2014/main" id="{55E88A30-7E6C-D34F-7826-827792F4F52A}"/>
            </a:ext>
          </a:extLst>
        </cdr:cNvPr>
        <cdr:cNvSpPr txBox="1"/>
      </cdr:nvSpPr>
      <cdr:spPr>
        <a:xfrm xmlns:a="http://schemas.openxmlformats.org/drawingml/2006/main">
          <a:off x="1023340" y="951346"/>
          <a:ext cx="1096958" cy="338554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IL"/>
          </a:defPPr>
          <a:lvl1pPr marL="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600" b="1" dirty="0">
              <a:solidFill>
                <a:srgbClr val="EE563A"/>
              </a:solidFill>
              <a:latin typeface="Calibri" panose="020F0502020204030204" pitchFamily="34" charset="0"/>
              <a:cs typeface="Calibri" panose="020F0502020204030204" pitchFamily="34" charset="0"/>
            </a:rPr>
            <a:t>RD=26.4%</a:t>
          </a:r>
        </a:p>
      </cdr:txBody>
    </cdr:sp>
  </cdr:relSizeAnchor>
  <cdr:relSizeAnchor xmlns:cdr="http://schemas.openxmlformats.org/drawingml/2006/chartDrawing">
    <cdr:from>
      <cdr:x>0.09901</cdr:x>
      <cdr:y>0.34793</cdr:y>
    </cdr:from>
    <cdr:to>
      <cdr:x>0.20138</cdr:x>
      <cdr:y>0.41412</cdr:y>
    </cdr:to>
    <cdr:sp macro="" textlink="">
      <cdr:nvSpPr>
        <cdr:cNvPr id="3" name="TextBox 16">
          <a:extLst xmlns:a="http://schemas.openxmlformats.org/drawingml/2006/main">
            <a:ext uri="{FF2B5EF4-FFF2-40B4-BE49-F238E27FC236}">
              <a16:creationId xmlns:a16="http://schemas.microsoft.com/office/drawing/2014/main" id="{8ED3A9EB-DAC1-DFA0-3DCB-561CD798E9F3}"/>
            </a:ext>
          </a:extLst>
        </cdr:cNvPr>
        <cdr:cNvSpPr txBox="1"/>
      </cdr:nvSpPr>
      <cdr:spPr>
        <a:xfrm xmlns:a="http://schemas.openxmlformats.org/drawingml/2006/main">
          <a:off x="1060957" y="1779596"/>
          <a:ext cx="1096958" cy="338554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IL"/>
          </a:defPPr>
          <a:lvl1pPr marL="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600" b="1" dirty="0">
              <a:solidFill>
                <a:schemeClr val="bg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RD=16.8%</a:t>
          </a:r>
        </a:p>
      </cdr:txBody>
    </cdr:sp>
  </cdr:relSizeAnchor>
  <cdr:relSizeAnchor xmlns:cdr="http://schemas.openxmlformats.org/drawingml/2006/chartDrawing">
    <cdr:from>
      <cdr:x>0.89115</cdr:x>
      <cdr:y>0.59252</cdr:y>
    </cdr:from>
    <cdr:to>
      <cdr:x>0.99352</cdr:x>
      <cdr:y>0.65871</cdr:y>
    </cdr:to>
    <cdr:sp macro="" textlink="">
      <cdr:nvSpPr>
        <cdr:cNvPr id="4" name="TextBox 16">
          <a:extLst xmlns:a="http://schemas.openxmlformats.org/drawingml/2006/main">
            <a:ext uri="{FF2B5EF4-FFF2-40B4-BE49-F238E27FC236}">
              <a16:creationId xmlns:a16="http://schemas.microsoft.com/office/drawing/2014/main" id="{1AAFCA06-4388-4C7C-6F03-15E9391DAF6A}"/>
            </a:ext>
          </a:extLst>
        </cdr:cNvPr>
        <cdr:cNvSpPr txBox="1"/>
      </cdr:nvSpPr>
      <cdr:spPr>
        <a:xfrm xmlns:a="http://schemas.openxmlformats.org/drawingml/2006/main">
          <a:off x="9549269" y="3030600"/>
          <a:ext cx="1096958" cy="338554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IL"/>
          </a:defPPr>
          <a:lvl1pPr marL="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600" b="1" dirty="0">
              <a:solidFill>
                <a:schemeClr val="bg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RD=11.8%</a:t>
          </a:r>
        </a:p>
      </cdr:txBody>
    </cdr:sp>
  </cdr:relSizeAnchor>
</c:userShapes>
</file>

<file path=ppt/drawings/drawing23.xml><?xml version="1.0" encoding="utf-8"?>
<c:userShapes xmlns:c="http://schemas.openxmlformats.org/drawingml/2006/chart">
  <cdr:relSizeAnchor xmlns:cdr="http://schemas.openxmlformats.org/drawingml/2006/chartDrawing">
    <cdr:from>
      <cdr:x>0.16796</cdr:x>
      <cdr:y>0.671</cdr:y>
    </cdr:from>
    <cdr:to>
      <cdr:x>0.29115</cdr:x>
      <cdr:y>0.80539</cdr:y>
    </cdr:to>
    <cdr:sp macro="" textlink="">
      <cdr:nvSpPr>
        <cdr:cNvPr id="2" name="TextBox 2">
          <a:extLst xmlns:a="http://schemas.openxmlformats.org/drawingml/2006/main">
            <a:ext uri="{FF2B5EF4-FFF2-40B4-BE49-F238E27FC236}">
              <a16:creationId xmlns:a16="http://schemas.microsoft.com/office/drawing/2014/main" id="{F68C61F7-AE3E-5565-AE2B-D310D0F1B550}"/>
            </a:ext>
          </a:extLst>
        </cdr:cNvPr>
        <cdr:cNvSpPr txBox="1"/>
      </cdr:nvSpPr>
      <cdr:spPr>
        <a:xfrm xmlns:a="http://schemas.openxmlformats.org/drawingml/2006/main">
          <a:off x="1766200" y="2919748"/>
          <a:ext cx="1295417" cy="584775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1">
          <a:spAutoFit/>
        </a:bodyPr>
        <a:lstStyle xmlns:a="http://schemas.openxmlformats.org/drawingml/2006/main">
          <a:defPPr>
            <a:defRPr lang="he-IL"/>
          </a:defPPr>
          <a:lvl1pPr marL="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600" b="1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RD = -23.5% </a:t>
          </a:r>
          <a:r>
            <a:rPr lang="en-US" sz="1600" b="1" dirty="0">
              <a:solidFill>
                <a:srgbClr val="38702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RD = -11.8%</a:t>
          </a:r>
          <a:endParaRPr lang="he-IL" sz="1600" b="1" dirty="0">
            <a:solidFill>
              <a:srgbClr val="387025"/>
            </a:solidFill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cdr:txBody>
    </cdr:sp>
  </cdr:relSizeAnchor>
  <cdr:relSizeAnchor xmlns:cdr="http://schemas.openxmlformats.org/drawingml/2006/chartDrawing">
    <cdr:from>
      <cdr:x>0.84633</cdr:x>
      <cdr:y>0.68549</cdr:y>
    </cdr:from>
    <cdr:to>
      <cdr:x>0.96952</cdr:x>
      <cdr:y>0.81988</cdr:y>
    </cdr:to>
    <cdr:sp macro="" textlink="">
      <cdr:nvSpPr>
        <cdr:cNvPr id="3" name="TextBox 2">
          <a:extLst xmlns:a="http://schemas.openxmlformats.org/drawingml/2006/main">
            <a:ext uri="{FF2B5EF4-FFF2-40B4-BE49-F238E27FC236}">
              <a16:creationId xmlns:a16="http://schemas.microsoft.com/office/drawing/2014/main" id="{9C74E878-3E8A-6748-177B-A11EFF252AC4}"/>
            </a:ext>
          </a:extLst>
        </cdr:cNvPr>
        <cdr:cNvSpPr txBox="1"/>
      </cdr:nvSpPr>
      <cdr:spPr>
        <a:xfrm xmlns:a="http://schemas.openxmlformats.org/drawingml/2006/main">
          <a:off x="8899668" y="2982799"/>
          <a:ext cx="1295417" cy="584775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1">
          <a:spAutoFit/>
        </a:bodyPr>
        <a:lstStyle xmlns:a="http://schemas.openxmlformats.org/drawingml/2006/main">
          <a:defPPr>
            <a:defRPr lang="he-IL"/>
          </a:defPPr>
          <a:lvl1pPr marL="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600" b="1">
              <a:solidFill>
                <a:srgbClr val="0075A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RD = -20.3%</a:t>
          </a:r>
          <a:endParaRPr lang="en-US" sz="1600" b="1" dirty="0">
            <a:solidFill>
              <a:srgbClr val="0075A2"/>
            </a:solidFill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  <a:p xmlns:a="http://schemas.openxmlformats.org/drawingml/2006/main">
          <a:r>
            <a:rPr lang="en-US" sz="1600" b="1" dirty="0">
              <a:solidFill>
                <a:srgbClr val="38702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RD = -5.1%</a:t>
          </a:r>
          <a:endParaRPr lang="he-IL" sz="1600" b="1" dirty="0">
            <a:solidFill>
              <a:srgbClr val="387025"/>
            </a:solidFill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cdr:txBody>
    </cdr:sp>
  </cdr:relSizeAnchor>
</c:userShapes>
</file>

<file path=ppt/drawings/drawing24.xml><?xml version="1.0" encoding="utf-8"?>
<c:userShapes xmlns:c="http://schemas.openxmlformats.org/drawingml/2006/chart">
  <cdr:relSizeAnchor xmlns:cdr="http://schemas.openxmlformats.org/drawingml/2006/chartDrawing">
    <cdr:from>
      <cdr:x>0.13112</cdr:x>
      <cdr:y>0.68705</cdr:y>
    </cdr:from>
    <cdr:to>
      <cdr:x>0.25431</cdr:x>
      <cdr:y>0.82144</cdr:y>
    </cdr:to>
    <cdr:sp macro="" textlink="">
      <cdr:nvSpPr>
        <cdr:cNvPr id="2" name="TextBox 2">
          <a:extLst xmlns:a="http://schemas.openxmlformats.org/drawingml/2006/main">
            <a:ext uri="{FF2B5EF4-FFF2-40B4-BE49-F238E27FC236}">
              <a16:creationId xmlns:a16="http://schemas.microsoft.com/office/drawing/2014/main" id="{9C74E878-3E8A-6748-177B-A11EFF252AC4}"/>
            </a:ext>
          </a:extLst>
        </cdr:cNvPr>
        <cdr:cNvSpPr txBox="1"/>
      </cdr:nvSpPr>
      <cdr:spPr>
        <a:xfrm xmlns:a="http://schemas.openxmlformats.org/drawingml/2006/main">
          <a:off x="1378815" y="2989573"/>
          <a:ext cx="1295416" cy="584777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1">
          <a:spAutoFit/>
        </a:bodyPr>
        <a:lstStyle xmlns:a="http://schemas.openxmlformats.org/drawingml/2006/main">
          <a:defPPr>
            <a:defRPr lang="he-IL"/>
          </a:defPPr>
          <a:lvl1pPr marL="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600" b="1" dirty="0">
              <a:solidFill>
                <a:srgbClr val="38702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RD = 24.4%</a:t>
          </a:r>
        </a:p>
        <a:p xmlns:a="http://schemas.openxmlformats.org/drawingml/2006/main">
          <a:r>
            <a:rPr lang="en-US" sz="1600" b="1" dirty="0">
              <a:solidFill>
                <a:srgbClr val="0075A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RD = 2.9%</a:t>
          </a:r>
          <a:endParaRPr lang="he-IL" sz="1600" b="1" dirty="0">
            <a:solidFill>
              <a:srgbClr val="0075A2"/>
            </a:solidFill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cdr:txBody>
    </cdr:sp>
  </cdr:relSizeAnchor>
  <cdr:relSizeAnchor xmlns:cdr="http://schemas.openxmlformats.org/drawingml/2006/chartDrawing">
    <cdr:from>
      <cdr:x>0.86775</cdr:x>
      <cdr:y>0.70567</cdr:y>
    </cdr:from>
    <cdr:to>
      <cdr:x>0.99094</cdr:x>
      <cdr:y>0.84006</cdr:y>
    </cdr:to>
    <cdr:sp macro="" textlink="">
      <cdr:nvSpPr>
        <cdr:cNvPr id="3" name="TextBox 2">
          <a:extLst xmlns:a="http://schemas.openxmlformats.org/drawingml/2006/main">
            <a:ext uri="{FF2B5EF4-FFF2-40B4-BE49-F238E27FC236}">
              <a16:creationId xmlns:a16="http://schemas.microsoft.com/office/drawing/2014/main" id="{6CD581FF-EDD3-A812-A24D-7723776CB9E1}"/>
            </a:ext>
          </a:extLst>
        </cdr:cNvPr>
        <cdr:cNvSpPr txBox="1"/>
      </cdr:nvSpPr>
      <cdr:spPr>
        <a:xfrm xmlns:a="http://schemas.openxmlformats.org/drawingml/2006/main">
          <a:off x="9124934" y="3070590"/>
          <a:ext cx="1295416" cy="584777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1">
          <a:spAutoFit/>
        </a:bodyPr>
        <a:lstStyle xmlns:a="http://schemas.openxmlformats.org/drawingml/2006/main">
          <a:defPPr>
            <a:defRPr lang="he-IL"/>
          </a:defPPr>
          <a:lvl1pPr marL="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600" b="1" dirty="0">
              <a:solidFill>
                <a:srgbClr val="38702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RD = 13.9%</a:t>
          </a:r>
        </a:p>
        <a:p xmlns:a="http://schemas.openxmlformats.org/drawingml/2006/main">
          <a:r>
            <a:rPr lang="en-US" sz="1600" b="1" dirty="0">
              <a:solidFill>
                <a:srgbClr val="0075A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RD = -1.8%</a:t>
          </a:r>
          <a:endParaRPr lang="he-IL" sz="1600" b="1" dirty="0">
            <a:solidFill>
              <a:srgbClr val="0075A2"/>
            </a:solidFill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cdr:txBody>
    </cdr:sp>
  </cdr:relSizeAnchor>
</c:userShapes>
</file>

<file path=ppt/drawings/drawing25.xml><?xml version="1.0" encoding="utf-8"?>
<c:userShapes xmlns:c="http://schemas.openxmlformats.org/drawingml/2006/chart">
  <cdr:relSizeAnchor xmlns:cdr="http://schemas.openxmlformats.org/drawingml/2006/chartDrawing">
    <cdr:from>
      <cdr:x>0.13651</cdr:x>
      <cdr:y>0.70919</cdr:y>
    </cdr:from>
    <cdr:to>
      <cdr:x>0.24835</cdr:x>
      <cdr:y>0.84046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ECF1D3C6-DD11-4F20-0957-06A687F49653}"/>
            </a:ext>
          </a:extLst>
        </cdr:cNvPr>
        <cdr:cNvSpPr txBox="1"/>
      </cdr:nvSpPr>
      <cdr:spPr>
        <a:xfrm xmlns:a="http://schemas.openxmlformats.org/drawingml/2006/main">
          <a:off x="1435485" y="3307555"/>
          <a:ext cx="1176097" cy="61222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1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600" b="1" kern="1200" dirty="0">
              <a:solidFill>
                <a:srgbClr val="38702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RD = 6.4%</a:t>
          </a:r>
        </a:p>
        <a:p xmlns:a="http://schemas.openxmlformats.org/drawingml/2006/main">
          <a:r>
            <a:rPr lang="en-US" sz="1600" b="1" kern="1200" dirty="0">
              <a:solidFill>
                <a:srgbClr val="0075A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RD = 0.5%</a:t>
          </a:r>
        </a:p>
        <a:p xmlns:a="http://schemas.openxmlformats.org/drawingml/2006/main">
          <a:endParaRPr lang="he-IL" sz="1600" b="1" kern="1200" dirty="0">
            <a:solidFill>
              <a:srgbClr val="387025"/>
            </a:solidFill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cdr:txBody>
    </cdr:sp>
  </cdr:relSizeAnchor>
  <cdr:relSizeAnchor xmlns:cdr="http://schemas.openxmlformats.org/drawingml/2006/chartDrawing">
    <cdr:from>
      <cdr:x>0.85947</cdr:x>
      <cdr:y>0.71407</cdr:y>
    </cdr:from>
    <cdr:to>
      <cdr:x>0.99078</cdr:x>
      <cdr:y>0.84026</cdr:y>
    </cdr:to>
    <cdr:sp macro="" textlink="">
      <cdr:nvSpPr>
        <cdr:cNvPr id="3" name="TextBox 1">
          <a:extLst xmlns:a="http://schemas.openxmlformats.org/drawingml/2006/main">
            <a:ext uri="{FF2B5EF4-FFF2-40B4-BE49-F238E27FC236}">
              <a16:creationId xmlns:a16="http://schemas.microsoft.com/office/drawing/2014/main" id="{EC151607-03A7-CE7A-29AA-E2A9FB2A7583}"/>
            </a:ext>
          </a:extLst>
        </cdr:cNvPr>
        <cdr:cNvSpPr txBox="1"/>
      </cdr:nvSpPr>
      <cdr:spPr>
        <a:xfrm xmlns:a="http://schemas.openxmlformats.org/drawingml/2006/main">
          <a:off x="9037842" y="3330315"/>
          <a:ext cx="1380775" cy="58853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1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600" b="1" kern="1200" dirty="0">
              <a:solidFill>
                <a:srgbClr val="38702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RD = </a:t>
          </a:r>
          <a:r>
            <a:rPr lang="en-US" sz="1600" b="1" kern="1200" dirty="0">
              <a:solidFill>
                <a:schemeClr val="accent3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6.2%</a:t>
          </a:r>
        </a:p>
        <a:p xmlns:a="http://schemas.openxmlformats.org/drawingml/2006/main">
          <a:r>
            <a:rPr lang="en-US" sz="1600" b="1" kern="1200" dirty="0">
              <a:solidFill>
                <a:srgbClr val="0075A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RD = 0.3%</a:t>
          </a:r>
        </a:p>
        <a:p xmlns:a="http://schemas.openxmlformats.org/drawingml/2006/main">
          <a:endParaRPr lang="he-IL" sz="1600" b="1" kern="1200" dirty="0">
            <a:solidFill>
              <a:schemeClr val="accent3"/>
            </a:solidFill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cdr:txBody>
    </cdr:sp>
  </cdr:relSizeAnchor>
</c:userShapes>
</file>

<file path=ppt/drawings/drawing26.xml><?xml version="1.0" encoding="utf-8"?>
<c:userShapes xmlns:c="http://schemas.openxmlformats.org/drawingml/2006/chart">
  <cdr:relSizeAnchor xmlns:cdr="http://schemas.openxmlformats.org/drawingml/2006/chartDrawing">
    <cdr:from>
      <cdr:x>0.13444</cdr:x>
      <cdr:y>0.67833</cdr:y>
    </cdr:from>
    <cdr:to>
      <cdr:x>0.26153</cdr:x>
      <cdr:y>0.8096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ECF1D3C6-DD11-4F20-0957-06A687F49653}"/>
            </a:ext>
          </a:extLst>
        </cdr:cNvPr>
        <cdr:cNvSpPr txBox="1"/>
      </cdr:nvSpPr>
      <cdr:spPr>
        <a:xfrm xmlns:a="http://schemas.openxmlformats.org/drawingml/2006/main">
          <a:off x="1413717" y="2951643"/>
          <a:ext cx="1336410" cy="5712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1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600" b="1" kern="1200" dirty="0">
              <a:solidFill>
                <a:srgbClr val="38702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RD = 5.3%</a:t>
          </a:r>
          <a:endParaRPr lang="he-IL" sz="1600" b="1" kern="1200" dirty="0">
            <a:solidFill>
              <a:srgbClr val="387025"/>
            </a:solidFill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  <a:p xmlns:a="http://schemas.openxmlformats.org/drawingml/2006/main">
          <a:r>
            <a:rPr lang="en-US" sz="1600" b="1" kern="1200" dirty="0">
              <a:solidFill>
                <a:srgbClr val="0075A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RD = 0.7%</a:t>
          </a:r>
        </a:p>
      </cdr:txBody>
    </cdr:sp>
  </cdr:relSizeAnchor>
  <cdr:relSizeAnchor xmlns:cdr="http://schemas.openxmlformats.org/drawingml/2006/chartDrawing">
    <cdr:from>
      <cdr:x>0.85119</cdr:x>
      <cdr:y>0.68124</cdr:y>
    </cdr:from>
    <cdr:to>
      <cdr:x>0.97365</cdr:x>
      <cdr:y>0.80743</cdr:y>
    </cdr:to>
    <cdr:sp macro="" textlink="">
      <cdr:nvSpPr>
        <cdr:cNvPr id="3" name="TextBox 1">
          <a:extLst xmlns:a="http://schemas.openxmlformats.org/drawingml/2006/main">
            <a:ext uri="{FF2B5EF4-FFF2-40B4-BE49-F238E27FC236}">
              <a16:creationId xmlns:a16="http://schemas.microsoft.com/office/drawing/2014/main" id="{EC151607-03A7-CE7A-29AA-E2A9FB2A7583}"/>
            </a:ext>
          </a:extLst>
        </cdr:cNvPr>
        <cdr:cNvSpPr txBox="1"/>
      </cdr:nvSpPr>
      <cdr:spPr>
        <a:xfrm xmlns:a="http://schemas.openxmlformats.org/drawingml/2006/main">
          <a:off x="8950773" y="2964305"/>
          <a:ext cx="1287735" cy="54909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1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600" b="1" kern="1200" dirty="0">
              <a:solidFill>
                <a:srgbClr val="38702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RD = 4.1%</a:t>
          </a:r>
          <a:endParaRPr lang="he-IL" sz="1600" b="1" kern="1200" dirty="0">
            <a:solidFill>
              <a:srgbClr val="387025"/>
            </a:solidFill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  <a:p xmlns:a="http://schemas.openxmlformats.org/drawingml/2006/main">
          <a:r>
            <a:rPr lang="en-US" sz="1600" b="1" kern="1200" dirty="0">
              <a:solidFill>
                <a:srgbClr val="0075A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RD = 0.6%</a:t>
          </a:r>
        </a:p>
      </cdr:txBody>
    </cdr:sp>
  </cdr:relSizeAnchor>
</c:userShapes>
</file>

<file path=ppt/drawings/drawing27.xml><?xml version="1.0" encoding="utf-8"?>
<c:userShapes xmlns:c="http://schemas.openxmlformats.org/drawingml/2006/chart">
  <cdr:relSizeAnchor xmlns:cdr="http://schemas.openxmlformats.org/drawingml/2006/chartDrawing">
    <cdr:from>
      <cdr:x>0.13444</cdr:x>
      <cdr:y>0.67833</cdr:y>
    </cdr:from>
    <cdr:to>
      <cdr:x>0.2395</cdr:x>
      <cdr:y>0.8096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ECF1D3C6-DD11-4F20-0957-06A687F49653}"/>
            </a:ext>
          </a:extLst>
        </cdr:cNvPr>
        <cdr:cNvSpPr txBox="1"/>
      </cdr:nvSpPr>
      <cdr:spPr>
        <a:xfrm xmlns:a="http://schemas.openxmlformats.org/drawingml/2006/main">
          <a:off x="1413717" y="2951643"/>
          <a:ext cx="1104816" cy="5712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1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600" b="1" kern="1200" dirty="0">
              <a:solidFill>
                <a:srgbClr val="0075A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RD = -2.5%</a:t>
          </a:r>
        </a:p>
        <a:p xmlns:a="http://schemas.openxmlformats.org/drawingml/2006/main">
          <a:r>
            <a:rPr lang="en-US" sz="1600" b="1" kern="1200" dirty="0">
              <a:solidFill>
                <a:srgbClr val="38702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RD = -5.2%</a:t>
          </a:r>
          <a:endParaRPr lang="he-IL" sz="1600" b="1" kern="1200" dirty="0">
            <a:solidFill>
              <a:srgbClr val="387025"/>
            </a:solidFill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cdr:txBody>
    </cdr:sp>
  </cdr:relSizeAnchor>
  <cdr:relSizeAnchor xmlns:cdr="http://schemas.openxmlformats.org/drawingml/2006/chartDrawing">
    <cdr:from>
      <cdr:x>0.85119</cdr:x>
      <cdr:y>0.68124</cdr:y>
    </cdr:from>
    <cdr:to>
      <cdr:x>0.97499</cdr:x>
      <cdr:y>0.80743</cdr:y>
    </cdr:to>
    <cdr:sp macro="" textlink="">
      <cdr:nvSpPr>
        <cdr:cNvPr id="3" name="TextBox 1">
          <a:extLst xmlns:a="http://schemas.openxmlformats.org/drawingml/2006/main">
            <a:ext uri="{FF2B5EF4-FFF2-40B4-BE49-F238E27FC236}">
              <a16:creationId xmlns:a16="http://schemas.microsoft.com/office/drawing/2014/main" id="{EC151607-03A7-CE7A-29AA-E2A9FB2A7583}"/>
            </a:ext>
          </a:extLst>
        </cdr:cNvPr>
        <cdr:cNvSpPr txBox="1"/>
      </cdr:nvSpPr>
      <cdr:spPr>
        <a:xfrm xmlns:a="http://schemas.openxmlformats.org/drawingml/2006/main">
          <a:off x="8950773" y="2964305"/>
          <a:ext cx="1301813" cy="54909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1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600" b="1" kern="1200" dirty="0">
              <a:solidFill>
                <a:srgbClr val="0075A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RD = -1.4%</a:t>
          </a:r>
        </a:p>
        <a:p xmlns:a="http://schemas.openxmlformats.org/drawingml/2006/main">
          <a:r>
            <a:rPr lang="en-US" sz="1600" b="1" kern="1200" dirty="0">
              <a:solidFill>
                <a:srgbClr val="38702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RR = -1.5%</a:t>
          </a:r>
          <a:endParaRPr lang="he-IL" sz="1600" b="1" kern="1200" dirty="0">
            <a:solidFill>
              <a:srgbClr val="387025"/>
            </a:solidFill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0.15871</cdr:x>
      <cdr:y>0.72416</cdr:y>
    </cdr:from>
    <cdr:to>
      <cdr:x>0.28617</cdr:x>
      <cdr:y>0.84052</cdr:y>
    </cdr:to>
    <cdr:sp macro="" textlink="">
      <cdr:nvSpPr>
        <cdr:cNvPr id="2" name="TextBox 6">
          <a:extLst xmlns:a="http://schemas.openxmlformats.org/drawingml/2006/main">
            <a:ext uri="{FF2B5EF4-FFF2-40B4-BE49-F238E27FC236}">
              <a16:creationId xmlns:a16="http://schemas.microsoft.com/office/drawing/2014/main" id="{D487EC41-547E-3E5A-1741-6CF8218EBC2F}"/>
            </a:ext>
          </a:extLst>
        </cdr:cNvPr>
        <cdr:cNvSpPr txBox="1"/>
      </cdr:nvSpPr>
      <cdr:spPr>
        <a:xfrm xmlns:a="http://schemas.openxmlformats.org/drawingml/2006/main">
          <a:off x="1652297" y="3607269"/>
          <a:ext cx="1326963" cy="579626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 cmpd="sng">
          <a:noFill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1" anchor="t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600" b="1" dirty="0">
              <a:solidFill>
                <a:schemeClr val="accent1"/>
              </a:solidFill>
            </a:rPr>
            <a:t>RD = 21.8%</a:t>
          </a:r>
        </a:p>
        <a:p xmlns:a="http://schemas.openxmlformats.org/drawingml/2006/main">
          <a:pPr algn="ctr"/>
          <a:r>
            <a:rPr lang="en-US" sz="1600" b="1" dirty="0">
              <a:solidFill>
                <a:srgbClr val="387025"/>
              </a:solidFill>
            </a:rPr>
            <a:t>RD = 25.9%</a:t>
          </a:r>
          <a:endParaRPr lang="he-IL" sz="1600" b="1" dirty="0">
            <a:solidFill>
              <a:srgbClr val="387025"/>
            </a:solidFill>
          </a:endParaRPr>
        </a:p>
      </cdr:txBody>
    </cdr:sp>
  </cdr:relSizeAnchor>
  <cdr:relSizeAnchor xmlns:cdr="http://schemas.openxmlformats.org/drawingml/2006/chartDrawing">
    <cdr:from>
      <cdr:x>0.82726</cdr:x>
      <cdr:y>0.72416</cdr:y>
    </cdr:from>
    <cdr:to>
      <cdr:x>0.95472</cdr:x>
      <cdr:y>0.84052</cdr:y>
    </cdr:to>
    <cdr:sp macro="" textlink="">
      <cdr:nvSpPr>
        <cdr:cNvPr id="6" name="TextBox 6">
          <a:extLst xmlns:a="http://schemas.openxmlformats.org/drawingml/2006/main">
            <a:ext uri="{FF2B5EF4-FFF2-40B4-BE49-F238E27FC236}">
              <a16:creationId xmlns:a16="http://schemas.microsoft.com/office/drawing/2014/main" id="{39EB0326-89BC-D986-5CC2-77ACC530B3C0}"/>
            </a:ext>
          </a:extLst>
        </cdr:cNvPr>
        <cdr:cNvSpPr txBox="1"/>
      </cdr:nvSpPr>
      <cdr:spPr>
        <a:xfrm xmlns:a="http://schemas.openxmlformats.org/drawingml/2006/main">
          <a:off x="8612419" y="3607269"/>
          <a:ext cx="1326963" cy="579626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 cmpd="sng">
          <a:noFill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1" anchor="t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600" b="1" dirty="0">
              <a:solidFill>
                <a:srgbClr val="0075A2"/>
              </a:solidFill>
            </a:rPr>
            <a:t>RD = 18.2%</a:t>
          </a:r>
        </a:p>
        <a:p xmlns:a="http://schemas.openxmlformats.org/drawingml/2006/main">
          <a:r>
            <a:rPr lang="en-US" sz="1600" b="1" dirty="0">
              <a:solidFill>
                <a:srgbClr val="387025"/>
              </a:solidFill>
            </a:rPr>
            <a:t>RD </a:t>
          </a:r>
          <a:r>
            <a:rPr lang="en-US" sz="1600" b="1">
              <a:solidFill>
                <a:srgbClr val="387025"/>
              </a:solidFill>
            </a:rPr>
            <a:t>= 22.8%</a:t>
          </a:r>
          <a:endParaRPr lang="he-IL" sz="1600" b="1" dirty="0">
            <a:solidFill>
              <a:srgbClr val="387025"/>
            </a:solidFill>
          </a:endParaRPr>
        </a:p>
      </cdr:txBody>
    </cdr:sp>
  </cdr:relSizeAnchor>
  <cdr:relSizeAnchor xmlns:cdr="http://schemas.openxmlformats.org/drawingml/2006/chartDrawing">
    <cdr:from>
      <cdr:x>0.61757</cdr:x>
      <cdr:y>0.72136</cdr:y>
    </cdr:from>
    <cdr:to>
      <cdr:x>0.74503</cdr:x>
      <cdr:y>0.83772</cdr:y>
    </cdr:to>
    <cdr:sp macro="" textlink="">
      <cdr:nvSpPr>
        <cdr:cNvPr id="3" name="TextBox 6">
          <a:extLst xmlns:a="http://schemas.openxmlformats.org/drawingml/2006/main">
            <a:ext uri="{FF2B5EF4-FFF2-40B4-BE49-F238E27FC236}">
              <a16:creationId xmlns:a16="http://schemas.microsoft.com/office/drawing/2014/main" id="{4561BD03-D5F0-1A4B-1DE1-3D34EBE60635}"/>
            </a:ext>
          </a:extLst>
        </cdr:cNvPr>
        <cdr:cNvSpPr txBox="1"/>
      </cdr:nvSpPr>
      <cdr:spPr>
        <a:xfrm xmlns:a="http://schemas.openxmlformats.org/drawingml/2006/main">
          <a:off x="6429441" y="3593344"/>
          <a:ext cx="1326964" cy="579626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 cmpd="sng">
          <a:noFill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1" anchor="t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600" b="1" dirty="0">
              <a:solidFill>
                <a:srgbClr val="0075A2"/>
              </a:solidFill>
            </a:rPr>
            <a:t>RD = 21.2%</a:t>
          </a:r>
        </a:p>
        <a:p xmlns:a="http://schemas.openxmlformats.org/drawingml/2006/main">
          <a:r>
            <a:rPr lang="en-US" sz="1600" b="1" dirty="0">
              <a:solidFill>
                <a:srgbClr val="387025"/>
              </a:solidFill>
            </a:rPr>
            <a:t>RD = 24.1%</a:t>
          </a:r>
          <a:endParaRPr lang="he-IL" sz="1600" b="1" dirty="0">
            <a:solidFill>
              <a:srgbClr val="387025"/>
            </a:solidFill>
          </a:endParaRP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0.12884</cdr:x>
      <cdr:y>0.72081</cdr:y>
    </cdr:from>
    <cdr:to>
      <cdr:x>0.25202</cdr:x>
      <cdr:y>0.7957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A2040646-BEDC-5AA3-0169-E9E8C20BF754}"/>
            </a:ext>
          </a:extLst>
        </cdr:cNvPr>
        <cdr:cNvSpPr txBox="1"/>
      </cdr:nvSpPr>
      <cdr:spPr>
        <a:xfrm xmlns:a="http://schemas.openxmlformats.org/drawingml/2006/main">
          <a:off x="1213176" y="3404524"/>
          <a:ext cx="1159880" cy="35371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1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600" b="1" kern="1200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RD = 12.4%</a:t>
          </a:r>
        </a:p>
        <a:p xmlns:a="http://schemas.openxmlformats.org/drawingml/2006/main">
          <a:endParaRPr lang="he-IL" sz="1600" b="1" kern="1200" dirty="0">
            <a:solidFill>
              <a:schemeClr val="accent1"/>
            </a:solidFill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cdr:txBody>
    </cdr:sp>
  </cdr:relSizeAnchor>
  <cdr:relSizeAnchor xmlns:cdr="http://schemas.openxmlformats.org/drawingml/2006/chartDrawing">
    <cdr:from>
      <cdr:x>0.87746</cdr:x>
      <cdr:y>0.7139</cdr:y>
    </cdr:from>
    <cdr:to>
      <cdr:x>1</cdr:x>
      <cdr:y>0.78881</cdr:y>
    </cdr:to>
    <cdr:sp macro="" textlink="">
      <cdr:nvSpPr>
        <cdr:cNvPr id="3" name="TextBox 1">
          <a:extLst xmlns:a="http://schemas.openxmlformats.org/drawingml/2006/main">
            <a:ext uri="{FF2B5EF4-FFF2-40B4-BE49-F238E27FC236}">
              <a16:creationId xmlns:a16="http://schemas.microsoft.com/office/drawing/2014/main" id="{07829785-9AB6-07F1-5339-4C6C72E434D9}"/>
            </a:ext>
          </a:extLst>
        </cdr:cNvPr>
        <cdr:cNvSpPr txBox="1"/>
      </cdr:nvSpPr>
      <cdr:spPr>
        <a:xfrm xmlns:a="http://schemas.openxmlformats.org/drawingml/2006/main">
          <a:off x="8262289" y="3371868"/>
          <a:ext cx="1153854" cy="35381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1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r"/>
          <a:r>
            <a:rPr lang="en-US" sz="1600" b="1" kern="1200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RD = 9.6%</a:t>
          </a:r>
        </a:p>
      </cdr:txBody>
    </cdr:sp>
  </cdr:relSizeAnchor>
  <cdr:relSizeAnchor xmlns:cdr="http://schemas.openxmlformats.org/drawingml/2006/chartDrawing">
    <cdr:from>
      <cdr:x>0.55804</cdr:x>
      <cdr:y>0.70752</cdr:y>
    </cdr:from>
    <cdr:to>
      <cdr:x>0.68122</cdr:x>
      <cdr:y>0.7797</cdr:y>
    </cdr:to>
    <cdr:sp macro="" textlink="">
      <cdr:nvSpPr>
        <cdr:cNvPr id="4" name="TextBox 1">
          <a:extLst xmlns:a="http://schemas.openxmlformats.org/drawingml/2006/main">
            <a:ext uri="{FF2B5EF4-FFF2-40B4-BE49-F238E27FC236}">
              <a16:creationId xmlns:a16="http://schemas.microsoft.com/office/drawing/2014/main" id="{E2067589-24C2-30B1-E5FE-0A1405DE614E}"/>
            </a:ext>
          </a:extLst>
        </cdr:cNvPr>
        <cdr:cNvSpPr txBox="1"/>
      </cdr:nvSpPr>
      <cdr:spPr>
        <a:xfrm xmlns:a="http://schemas.openxmlformats.org/drawingml/2006/main">
          <a:off x="5254555" y="3341738"/>
          <a:ext cx="1159881" cy="34091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1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600" b="1" kern="1200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RD = 12.1%</a:t>
          </a:r>
        </a:p>
      </cdr:txBody>
    </cdr:sp>
  </cdr:relSizeAnchor>
  <cdr:relSizeAnchor xmlns:cdr="http://schemas.openxmlformats.org/drawingml/2006/chartDrawing">
    <cdr:from>
      <cdr:x>0.44939</cdr:x>
      <cdr:y>0.70953</cdr:y>
    </cdr:from>
    <cdr:to>
      <cdr:x>0.57257</cdr:x>
      <cdr:y>0.7889</cdr:y>
    </cdr:to>
    <cdr:sp macro="" textlink="">
      <cdr:nvSpPr>
        <cdr:cNvPr id="5" name="TextBox 1">
          <a:extLst xmlns:a="http://schemas.openxmlformats.org/drawingml/2006/main">
            <a:ext uri="{FF2B5EF4-FFF2-40B4-BE49-F238E27FC236}">
              <a16:creationId xmlns:a16="http://schemas.microsoft.com/office/drawing/2014/main" id="{652A74FF-BE20-F569-C7BE-8B91A757C7E8}"/>
            </a:ext>
          </a:extLst>
        </cdr:cNvPr>
        <cdr:cNvSpPr txBox="1"/>
      </cdr:nvSpPr>
      <cdr:spPr>
        <a:xfrm xmlns:a="http://schemas.openxmlformats.org/drawingml/2006/main">
          <a:off x="4231547" y="3351263"/>
          <a:ext cx="1159880" cy="37487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1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600" b="1" kern="1200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RD = 9.1%</a:t>
          </a:r>
        </a:p>
        <a:p xmlns:a="http://schemas.openxmlformats.org/drawingml/2006/main">
          <a:endParaRPr lang="he-IL" sz="1600" b="1" kern="1200" dirty="0">
            <a:solidFill>
              <a:schemeClr val="accent1"/>
            </a:solidFill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cdr:txBody>
    </cdr:sp>
  </cdr:relSizeAnchor>
  <cdr:relSizeAnchor xmlns:cdr="http://schemas.openxmlformats.org/drawingml/2006/chartDrawing">
    <cdr:from>
      <cdr:x>0.77649</cdr:x>
      <cdr:y>0.71055</cdr:y>
    </cdr:from>
    <cdr:to>
      <cdr:x>0.89903</cdr:x>
      <cdr:y>0.78546</cdr:y>
    </cdr:to>
    <cdr:sp macro="" textlink="">
      <cdr:nvSpPr>
        <cdr:cNvPr id="6" name="TextBox 1">
          <a:extLst xmlns:a="http://schemas.openxmlformats.org/drawingml/2006/main">
            <a:ext uri="{FF2B5EF4-FFF2-40B4-BE49-F238E27FC236}">
              <a16:creationId xmlns:a16="http://schemas.microsoft.com/office/drawing/2014/main" id="{8F4BC0BB-68F1-C219-7990-985D80393F2F}"/>
            </a:ext>
          </a:extLst>
        </cdr:cNvPr>
        <cdr:cNvSpPr txBox="1"/>
      </cdr:nvSpPr>
      <cdr:spPr>
        <a:xfrm xmlns:a="http://schemas.openxmlformats.org/drawingml/2006/main">
          <a:off x="7311555" y="3356056"/>
          <a:ext cx="1153854" cy="35381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1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600" b="1" kern="1200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RD = 10.7%</a:t>
          </a:r>
        </a:p>
        <a:p xmlns:a="http://schemas.openxmlformats.org/drawingml/2006/main">
          <a:endParaRPr lang="he-IL" sz="1600" b="1" kern="1200" dirty="0">
            <a:solidFill>
              <a:schemeClr val="accent1"/>
            </a:solidFill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0.14381</cdr:x>
      <cdr:y>0.68242</cdr:y>
    </cdr:from>
    <cdr:to>
      <cdr:x>0.2758</cdr:x>
      <cdr:y>0.80259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37E375D3-0CDA-8603-0DD6-9DE32CED3EE3}"/>
            </a:ext>
          </a:extLst>
        </cdr:cNvPr>
        <cdr:cNvSpPr txBox="1"/>
      </cdr:nvSpPr>
      <cdr:spPr>
        <a:xfrm xmlns:a="http://schemas.openxmlformats.org/drawingml/2006/main">
          <a:off x="1433153" y="3178635"/>
          <a:ext cx="1315465" cy="5597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1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600" b="1" kern="1200" dirty="0">
              <a:solidFill>
                <a:srgbClr val="38702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RD = 4.2%</a:t>
          </a:r>
        </a:p>
        <a:p xmlns:a="http://schemas.openxmlformats.org/drawingml/2006/main">
          <a:r>
            <a:rPr lang="en-US" sz="1600" b="1" kern="1200" dirty="0">
              <a:solidFill>
                <a:srgbClr val="0075A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RD = 7.8%</a:t>
          </a:r>
          <a:endParaRPr lang="he-IL" sz="1600" b="1" kern="1200" dirty="0">
            <a:solidFill>
              <a:srgbClr val="0075A2"/>
            </a:solidFill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cdr:txBody>
    </cdr:sp>
  </cdr:relSizeAnchor>
  <cdr:relSizeAnchor xmlns:cdr="http://schemas.openxmlformats.org/drawingml/2006/chartDrawing">
    <cdr:from>
      <cdr:x>0.66172</cdr:x>
      <cdr:y>0.68105</cdr:y>
    </cdr:from>
    <cdr:to>
      <cdr:x>0.79371</cdr:x>
      <cdr:y>0.80122</cdr:y>
    </cdr:to>
    <cdr:sp macro="" textlink="">
      <cdr:nvSpPr>
        <cdr:cNvPr id="3" name="TextBox 1">
          <a:extLst xmlns:a="http://schemas.openxmlformats.org/drawingml/2006/main">
            <a:ext uri="{FF2B5EF4-FFF2-40B4-BE49-F238E27FC236}">
              <a16:creationId xmlns:a16="http://schemas.microsoft.com/office/drawing/2014/main" id="{4C6E7D8D-C6CE-3539-D231-A2686A2904C4}"/>
            </a:ext>
          </a:extLst>
        </cdr:cNvPr>
        <cdr:cNvSpPr txBox="1"/>
      </cdr:nvSpPr>
      <cdr:spPr>
        <a:xfrm xmlns:a="http://schemas.openxmlformats.org/drawingml/2006/main">
          <a:off x="6594557" y="3172231"/>
          <a:ext cx="1315465" cy="5597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1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600" b="1" kern="1200" dirty="0">
              <a:solidFill>
                <a:srgbClr val="38702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RD = 1.7%</a:t>
          </a:r>
        </a:p>
        <a:p xmlns:a="http://schemas.openxmlformats.org/drawingml/2006/main">
          <a:r>
            <a:rPr lang="en-US" sz="1600" b="1" kern="1200" dirty="0">
              <a:solidFill>
                <a:srgbClr val="0075A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RD = 11.8%</a:t>
          </a:r>
          <a:endParaRPr lang="he-IL" sz="1600" b="1" kern="1200" dirty="0">
            <a:solidFill>
              <a:srgbClr val="0075A2"/>
            </a:solidFill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cdr:txBody>
    </cdr:sp>
  </cdr:relSizeAnchor>
  <cdr:relSizeAnchor xmlns:cdr="http://schemas.openxmlformats.org/drawingml/2006/chartDrawing">
    <cdr:from>
      <cdr:x>0.85607</cdr:x>
      <cdr:y>0.68105</cdr:y>
    </cdr:from>
    <cdr:to>
      <cdr:x>0.98807</cdr:x>
      <cdr:y>0.80122</cdr:y>
    </cdr:to>
    <cdr:sp macro="" textlink="">
      <cdr:nvSpPr>
        <cdr:cNvPr id="4" name="TextBox 1">
          <a:extLst xmlns:a="http://schemas.openxmlformats.org/drawingml/2006/main">
            <a:ext uri="{FF2B5EF4-FFF2-40B4-BE49-F238E27FC236}">
              <a16:creationId xmlns:a16="http://schemas.microsoft.com/office/drawing/2014/main" id="{038F6B63-154C-6855-E7EE-8ACFA9C797E5}"/>
            </a:ext>
          </a:extLst>
        </cdr:cNvPr>
        <cdr:cNvSpPr txBox="1"/>
      </cdr:nvSpPr>
      <cdr:spPr>
        <a:xfrm xmlns:a="http://schemas.openxmlformats.org/drawingml/2006/main">
          <a:off x="8531492" y="3172231"/>
          <a:ext cx="1315465" cy="5597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1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600" b="1" kern="1200" dirty="0">
              <a:solidFill>
                <a:srgbClr val="38702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RD = 1.8%</a:t>
          </a:r>
        </a:p>
        <a:p xmlns:a="http://schemas.openxmlformats.org/drawingml/2006/main">
          <a:r>
            <a:rPr lang="en-US" sz="1600" b="1" kern="1200" dirty="0">
              <a:solidFill>
                <a:srgbClr val="0075A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RD = 12.2%</a:t>
          </a:r>
          <a:endParaRPr lang="he-IL" sz="1600" b="1" kern="1200" dirty="0">
            <a:solidFill>
              <a:srgbClr val="0075A2"/>
            </a:solidFill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0.11968</cdr:x>
      <cdr:y>0.76043</cdr:y>
    </cdr:from>
    <cdr:to>
      <cdr:x>0.25914</cdr:x>
      <cdr:y>0.83818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B381BD08-A007-FF06-D4C9-C273BDE2B67F}"/>
            </a:ext>
          </a:extLst>
        </cdr:cNvPr>
        <cdr:cNvSpPr txBox="1"/>
      </cdr:nvSpPr>
      <cdr:spPr>
        <a:xfrm xmlns:a="http://schemas.openxmlformats.org/drawingml/2006/main">
          <a:off x="1072452" y="3641330"/>
          <a:ext cx="1249703" cy="37232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1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600" b="1" kern="1200" dirty="0">
              <a:solidFill>
                <a:schemeClr val="accent1"/>
              </a:solidFill>
            </a:rPr>
            <a:t>RD = 25.5%</a:t>
          </a:r>
          <a:endParaRPr lang="he-IL" sz="1600" b="1" kern="1200" dirty="0">
            <a:solidFill>
              <a:schemeClr val="accent1"/>
            </a:solidFill>
          </a:endParaRPr>
        </a:p>
      </cdr:txBody>
    </cdr:sp>
  </cdr:relSizeAnchor>
  <cdr:relSizeAnchor xmlns:cdr="http://schemas.openxmlformats.org/drawingml/2006/chartDrawing">
    <cdr:from>
      <cdr:x>0.74142</cdr:x>
      <cdr:y>0.76231</cdr:y>
    </cdr:from>
    <cdr:to>
      <cdr:x>0.88574</cdr:x>
      <cdr:y>0.84771</cdr:y>
    </cdr:to>
    <cdr:sp macro="" textlink="">
      <cdr:nvSpPr>
        <cdr:cNvPr id="3" name="TextBox 1">
          <a:extLst xmlns:a="http://schemas.openxmlformats.org/drawingml/2006/main">
            <a:ext uri="{FF2B5EF4-FFF2-40B4-BE49-F238E27FC236}">
              <a16:creationId xmlns:a16="http://schemas.microsoft.com/office/drawing/2014/main" id="{25918A22-6AFB-3740-F16C-DF7738C57E90}"/>
            </a:ext>
          </a:extLst>
        </cdr:cNvPr>
        <cdr:cNvSpPr txBox="1"/>
      </cdr:nvSpPr>
      <cdr:spPr>
        <a:xfrm xmlns:a="http://schemas.openxmlformats.org/drawingml/2006/main">
          <a:off x="6643775" y="3650312"/>
          <a:ext cx="1293235" cy="40893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1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600" b="1" kern="1200" dirty="0">
              <a:solidFill>
                <a:schemeClr val="accent1"/>
              </a:solidFill>
            </a:rPr>
            <a:t>RD = 29.6%</a:t>
          </a:r>
          <a:endParaRPr lang="he-IL" sz="1600" b="1" kern="1200" dirty="0">
            <a:solidFill>
              <a:schemeClr val="accent1"/>
            </a:solidFill>
          </a:endParaRPr>
        </a:p>
      </cdr:txBody>
    </cdr:sp>
  </cdr:relSizeAnchor>
  <cdr:relSizeAnchor xmlns:cdr="http://schemas.openxmlformats.org/drawingml/2006/chartDrawing">
    <cdr:from>
      <cdr:x>0.86132</cdr:x>
      <cdr:y>0.76048</cdr:y>
    </cdr:from>
    <cdr:to>
      <cdr:x>1</cdr:x>
      <cdr:y>0.85021</cdr:y>
    </cdr:to>
    <cdr:sp macro="" textlink="">
      <cdr:nvSpPr>
        <cdr:cNvPr id="4" name="TextBox 1">
          <a:extLst xmlns:a="http://schemas.openxmlformats.org/drawingml/2006/main">
            <a:ext uri="{FF2B5EF4-FFF2-40B4-BE49-F238E27FC236}">
              <a16:creationId xmlns:a16="http://schemas.microsoft.com/office/drawing/2014/main" id="{F47876FD-310D-782B-FD29-6E214D08290A}"/>
            </a:ext>
          </a:extLst>
        </cdr:cNvPr>
        <cdr:cNvSpPr txBox="1"/>
      </cdr:nvSpPr>
      <cdr:spPr>
        <a:xfrm xmlns:a="http://schemas.openxmlformats.org/drawingml/2006/main">
          <a:off x="7718189" y="3641562"/>
          <a:ext cx="1242696" cy="42967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1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r"/>
          <a:r>
            <a:rPr lang="en-US" sz="1600" b="1" kern="1200" dirty="0">
              <a:solidFill>
                <a:schemeClr val="accent1"/>
              </a:solidFill>
            </a:rPr>
            <a:t>RD = 25.8%</a:t>
          </a:r>
          <a:endParaRPr lang="he-IL" sz="1600" b="1" kern="1200" dirty="0">
            <a:solidFill>
              <a:schemeClr val="accent1"/>
            </a:solidFill>
          </a:endParaRPr>
        </a:p>
      </cdr:txBody>
    </cdr:sp>
  </cdr:relSizeAnchor>
</c:userShapes>
</file>

<file path=ppt/drawings/drawing7.xml><?xml version="1.0" encoding="utf-8"?>
<c:userShapes xmlns:c="http://schemas.openxmlformats.org/drawingml/2006/chart">
  <cdr:relSizeAnchor xmlns:cdr="http://schemas.openxmlformats.org/drawingml/2006/chartDrawing">
    <cdr:from>
      <cdr:x>0.14806</cdr:x>
      <cdr:y>0.69854</cdr:y>
    </cdr:from>
    <cdr:to>
      <cdr:x>0.28883</cdr:x>
      <cdr:y>0.81183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91225A71-9BDC-8513-2870-A392B640018A}"/>
            </a:ext>
          </a:extLst>
        </cdr:cNvPr>
        <cdr:cNvSpPr txBox="1"/>
      </cdr:nvSpPr>
      <cdr:spPr>
        <a:xfrm xmlns:a="http://schemas.openxmlformats.org/drawingml/2006/main">
          <a:off x="1476353" y="3238504"/>
          <a:ext cx="1403630" cy="52522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1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600" b="1" kern="1200" dirty="0">
              <a:solidFill>
                <a:srgbClr val="0075A2"/>
              </a:solidFill>
            </a:rPr>
            <a:t>RD = 6.9%</a:t>
          </a:r>
        </a:p>
        <a:p xmlns:a="http://schemas.openxmlformats.org/drawingml/2006/main">
          <a:r>
            <a:rPr lang="en-US" sz="1600" b="1" kern="1200" dirty="0">
              <a:solidFill>
                <a:srgbClr val="387025"/>
              </a:solidFill>
            </a:rPr>
            <a:t>RD = 13.1%</a:t>
          </a:r>
          <a:endParaRPr lang="he-IL" sz="1600" b="1" kern="1200" dirty="0">
            <a:solidFill>
              <a:srgbClr val="387025"/>
            </a:solidFill>
          </a:endParaRPr>
        </a:p>
      </cdr:txBody>
    </cdr:sp>
  </cdr:relSizeAnchor>
  <cdr:relSizeAnchor xmlns:cdr="http://schemas.openxmlformats.org/drawingml/2006/chartDrawing">
    <cdr:from>
      <cdr:x>0.66672</cdr:x>
      <cdr:y>0.69867</cdr:y>
    </cdr:from>
    <cdr:to>
      <cdr:x>0.79718</cdr:x>
      <cdr:y>0.8312</cdr:y>
    </cdr:to>
    <cdr:sp macro="" textlink="">
      <cdr:nvSpPr>
        <cdr:cNvPr id="3" name="TextBox 1">
          <a:extLst xmlns:a="http://schemas.openxmlformats.org/drawingml/2006/main">
            <a:ext uri="{FF2B5EF4-FFF2-40B4-BE49-F238E27FC236}">
              <a16:creationId xmlns:a16="http://schemas.microsoft.com/office/drawing/2014/main" id="{3C9893D2-23C4-6876-3D75-EF3465FC3E81}"/>
            </a:ext>
          </a:extLst>
        </cdr:cNvPr>
        <cdr:cNvSpPr txBox="1"/>
      </cdr:nvSpPr>
      <cdr:spPr>
        <a:xfrm xmlns:a="http://schemas.openxmlformats.org/drawingml/2006/main">
          <a:off x="6648075" y="3239107"/>
          <a:ext cx="1300864" cy="61442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1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600" b="1" kern="1200" dirty="0">
              <a:solidFill>
                <a:srgbClr val="0075A2"/>
              </a:solidFill>
            </a:rPr>
            <a:t>RD = 7.3%</a:t>
          </a:r>
        </a:p>
        <a:p xmlns:a="http://schemas.openxmlformats.org/drawingml/2006/main">
          <a:r>
            <a:rPr lang="en-US" sz="1600" b="1" kern="1200" dirty="0">
              <a:solidFill>
                <a:srgbClr val="387025"/>
              </a:solidFill>
            </a:rPr>
            <a:t>RD = 12.4%</a:t>
          </a:r>
          <a:endParaRPr lang="he-IL" sz="1600" b="1" kern="1200" dirty="0">
            <a:solidFill>
              <a:srgbClr val="387025"/>
            </a:solidFill>
          </a:endParaRPr>
        </a:p>
      </cdr:txBody>
    </cdr:sp>
  </cdr:relSizeAnchor>
  <cdr:relSizeAnchor xmlns:cdr="http://schemas.openxmlformats.org/drawingml/2006/chartDrawing">
    <cdr:from>
      <cdr:x>0.84996</cdr:x>
      <cdr:y>0.69502</cdr:y>
    </cdr:from>
    <cdr:to>
      <cdr:x>0.9753</cdr:x>
      <cdr:y>0.8312</cdr:y>
    </cdr:to>
    <cdr:sp macro="" textlink="">
      <cdr:nvSpPr>
        <cdr:cNvPr id="4" name="TextBox 1">
          <a:extLst xmlns:a="http://schemas.openxmlformats.org/drawingml/2006/main">
            <a:ext uri="{FF2B5EF4-FFF2-40B4-BE49-F238E27FC236}">
              <a16:creationId xmlns:a16="http://schemas.microsoft.com/office/drawing/2014/main" id="{50042716-2216-8251-BBA8-165B52D93FA9}"/>
            </a:ext>
          </a:extLst>
        </cdr:cNvPr>
        <cdr:cNvSpPr txBox="1"/>
      </cdr:nvSpPr>
      <cdr:spPr>
        <a:xfrm xmlns:a="http://schemas.openxmlformats.org/drawingml/2006/main">
          <a:off x="8475262" y="3222197"/>
          <a:ext cx="1249804" cy="63134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1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600" b="1" kern="1200" dirty="0">
              <a:solidFill>
                <a:srgbClr val="0075A2"/>
              </a:solidFill>
            </a:rPr>
            <a:t>RD = 6.0%</a:t>
          </a:r>
        </a:p>
        <a:p xmlns:a="http://schemas.openxmlformats.org/drawingml/2006/main">
          <a:r>
            <a:rPr lang="en-US" sz="1600" b="1" kern="1200" dirty="0">
              <a:solidFill>
                <a:srgbClr val="387025"/>
              </a:solidFill>
            </a:rPr>
            <a:t>RD = 10.0%</a:t>
          </a:r>
          <a:endParaRPr lang="he-IL" sz="1600" b="1" kern="1200" dirty="0">
            <a:solidFill>
              <a:srgbClr val="387025"/>
            </a:solidFill>
          </a:endParaRPr>
        </a:p>
      </cdr:txBody>
    </cdr:sp>
  </cdr:relSizeAnchor>
</c:userShapes>
</file>

<file path=ppt/drawings/drawing8.xml><?xml version="1.0" encoding="utf-8"?>
<c:userShapes xmlns:c="http://schemas.openxmlformats.org/drawingml/2006/chart">
  <cdr:relSizeAnchor xmlns:cdr="http://schemas.openxmlformats.org/drawingml/2006/chartDrawing">
    <cdr:from>
      <cdr:x>0.10728</cdr:x>
      <cdr:y>0.70567</cdr:y>
    </cdr:from>
    <cdr:to>
      <cdr:x>0.27396</cdr:x>
      <cdr:y>0.84006</cdr:y>
    </cdr:to>
    <cdr:sp macro="" textlink="">
      <cdr:nvSpPr>
        <cdr:cNvPr id="5" name="TextBox 16">
          <a:extLst xmlns:a="http://schemas.openxmlformats.org/drawingml/2006/main">
            <a:ext uri="{FF2B5EF4-FFF2-40B4-BE49-F238E27FC236}">
              <a16:creationId xmlns:a16="http://schemas.microsoft.com/office/drawing/2014/main" id="{9CDB4D67-968D-B58A-7A5E-8892F7DFFDCF}"/>
            </a:ext>
          </a:extLst>
        </cdr:cNvPr>
        <cdr:cNvSpPr txBox="1"/>
      </cdr:nvSpPr>
      <cdr:spPr>
        <a:xfrm xmlns:a="http://schemas.openxmlformats.org/drawingml/2006/main">
          <a:off x="1128114" y="3070590"/>
          <a:ext cx="1752740" cy="584775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IL"/>
          </a:defPPr>
          <a:lvl1pPr marL="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6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rPr>
            <a:t>RD = 0.2%</a:t>
          </a:r>
        </a:p>
        <a:p xmlns:a="http://schemas.openxmlformats.org/drawingml/2006/main">
          <a:pPr algn="ctr"/>
          <a:r>
            <a:rPr lang="en-US" sz="1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rPr>
            <a:t>RD = 0.4%</a:t>
          </a:r>
          <a:endParaRPr lang="en-IL" sz="1600" b="1" dirty="0">
            <a:solidFill>
              <a:srgbClr val="FF0000"/>
            </a:solidFill>
            <a:latin typeface="Calibri" panose="020F0502020204030204" pitchFamily="34" charset="0"/>
            <a:cs typeface="Calibri" panose="020F0502020204030204" pitchFamily="34" charset="0"/>
          </a:endParaRPr>
        </a:p>
      </cdr:txBody>
    </cdr:sp>
  </cdr:relSizeAnchor>
  <cdr:relSizeAnchor xmlns:cdr="http://schemas.openxmlformats.org/drawingml/2006/chartDrawing">
    <cdr:from>
      <cdr:x>0.66664</cdr:x>
      <cdr:y>0.70271</cdr:y>
    </cdr:from>
    <cdr:to>
      <cdr:x>0.83332</cdr:x>
      <cdr:y>0.8371</cdr:y>
    </cdr:to>
    <cdr:sp macro="" textlink="">
      <cdr:nvSpPr>
        <cdr:cNvPr id="2" name="TextBox 16">
          <a:extLst xmlns:a="http://schemas.openxmlformats.org/drawingml/2006/main">
            <a:ext uri="{FF2B5EF4-FFF2-40B4-BE49-F238E27FC236}">
              <a16:creationId xmlns:a16="http://schemas.microsoft.com/office/drawing/2014/main" id="{86EC4029-1B0F-C399-C522-9E81AC09A6EB}"/>
            </a:ext>
          </a:extLst>
        </cdr:cNvPr>
        <cdr:cNvSpPr txBox="1"/>
      </cdr:nvSpPr>
      <cdr:spPr>
        <a:xfrm xmlns:a="http://schemas.openxmlformats.org/drawingml/2006/main">
          <a:off x="7010120" y="3057710"/>
          <a:ext cx="1752740" cy="584775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IL"/>
          </a:defPPr>
          <a:lvl1pPr marL="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6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rPr>
            <a:t>RD = 0.4%</a:t>
          </a:r>
        </a:p>
        <a:p xmlns:a="http://schemas.openxmlformats.org/drawingml/2006/main">
          <a:r>
            <a:rPr lang="en-US" sz="1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rPr>
            <a:t>RD = 2.2%</a:t>
          </a:r>
          <a:endParaRPr lang="en-IL" sz="1600" b="1" dirty="0">
            <a:solidFill>
              <a:srgbClr val="FF0000"/>
            </a:solidFill>
            <a:latin typeface="Calibri" panose="020F0502020204030204" pitchFamily="34" charset="0"/>
            <a:cs typeface="Calibri" panose="020F0502020204030204" pitchFamily="34" charset="0"/>
          </a:endParaRPr>
        </a:p>
      </cdr:txBody>
    </cdr:sp>
  </cdr:relSizeAnchor>
</c:userShapes>
</file>

<file path=ppt/drawings/drawing9.xml><?xml version="1.0" encoding="utf-8"?>
<c:userShapes xmlns:c="http://schemas.openxmlformats.org/drawingml/2006/chart">
  <cdr:relSizeAnchor xmlns:cdr="http://schemas.openxmlformats.org/drawingml/2006/chartDrawing">
    <cdr:from>
      <cdr:x>0.86315</cdr:x>
      <cdr:y>0.27055</cdr:y>
    </cdr:from>
    <cdr:to>
      <cdr:x>0.98634</cdr:x>
      <cdr:y>0.37947</cdr:y>
    </cdr:to>
    <cdr:sp macro="" textlink="">
      <cdr:nvSpPr>
        <cdr:cNvPr id="2" name="TextBox 2">
          <a:extLst xmlns:a="http://schemas.openxmlformats.org/drawingml/2006/main">
            <a:ext uri="{FF2B5EF4-FFF2-40B4-BE49-F238E27FC236}">
              <a16:creationId xmlns:a16="http://schemas.microsoft.com/office/drawing/2014/main" id="{F11D2604-EEEB-9B62-03F6-D79B9823427D}"/>
            </a:ext>
          </a:extLst>
        </cdr:cNvPr>
        <cdr:cNvSpPr txBox="1"/>
      </cdr:nvSpPr>
      <cdr:spPr>
        <a:xfrm xmlns:a="http://schemas.openxmlformats.org/drawingml/2006/main">
          <a:off x="8098207" y="1452557"/>
          <a:ext cx="1155784" cy="584775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1">
          <a:spAutoFit/>
        </a:bodyPr>
        <a:lstStyle xmlns:a="http://schemas.openxmlformats.org/drawingml/2006/main">
          <a:defPPr>
            <a:defRPr lang="he-IL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600" b="1" dirty="0">
              <a:solidFill>
                <a:srgbClr val="38702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RD = 6.8%</a:t>
          </a:r>
        </a:p>
        <a:p xmlns:a="http://schemas.openxmlformats.org/drawingml/2006/main">
          <a:r>
            <a:rPr lang="en-US" sz="1600" b="1" dirty="0">
              <a:solidFill>
                <a:srgbClr val="0075A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RD = -3.2%</a:t>
          </a:r>
          <a:endParaRPr lang="en-US" sz="1600" b="1" dirty="0">
            <a:solidFill>
              <a:srgbClr val="387025"/>
            </a:solidFill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cdr:txBody>
    </cdr:sp>
  </cdr:relSizeAnchor>
  <cdr:relSizeAnchor xmlns:cdr="http://schemas.openxmlformats.org/drawingml/2006/chartDrawing">
    <cdr:from>
      <cdr:x>0.87179</cdr:x>
      <cdr:y>0.63346</cdr:y>
    </cdr:from>
    <cdr:to>
      <cdr:x>0.99498</cdr:x>
      <cdr:y>0.74238</cdr:y>
    </cdr:to>
    <cdr:sp macro="" textlink="">
      <cdr:nvSpPr>
        <cdr:cNvPr id="3" name="TextBox 2">
          <a:extLst xmlns:a="http://schemas.openxmlformats.org/drawingml/2006/main">
            <a:ext uri="{FF2B5EF4-FFF2-40B4-BE49-F238E27FC236}">
              <a16:creationId xmlns:a16="http://schemas.microsoft.com/office/drawing/2014/main" id="{6F70FC37-2697-22FE-8ACD-938873BBD83D}"/>
            </a:ext>
          </a:extLst>
        </cdr:cNvPr>
        <cdr:cNvSpPr txBox="1"/>
      </cdr:nvSpPr>
      <cdr:spPr>
        <a:xfrm xmlns:a="http://schemas.openxmlformats.org/drawingml/2006/main">
          <a:off x="8179285" y="3400997"/>
          <a:ext cx="1155784" cy="584775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1">
          <a:spAutoFit/>
        </a:bodyPr>
        <a:lstStyle xmlns:a="http://schemas.openxmlformats.org/drawingml/2006/main">
          <a:defPPr>
            <a:defRPr lang="he-IL"/>
          </a:defPPr>
          <a:lvl1pPr marL="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600" b="1" dirty="0">
              <a:solidFill>
                <a:srgbClr val="0075A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RD = 7.1%</a:t>
          </a:r>
          <a:endParaRPr lang="en-US" sz="1600" b="1" dirty="0">
            <a:solidFill>
              <a:srgbClr val="387025"/>
            </a:solidFill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  <a:p xmlns:a="http://schemas.openxmlformats.org/drawingml/2006/main">
          <a:r>
            <a:rPr lang="en-US" sz="1600" b="1" dirty="0">
              <a:solidFill>
                <a:srgbClr val="38702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RD = -0.1%</a:t>
          </a:r>
        </a:p>
      </cdr:txBody>
    </cdr:sp>
  </cdr:relSizeAnchor>
  <cdr:relSizeAnchor xmlns:cdr="http://schemas.openxmlformats.org/drawingml/2006/chartDrawing">
    <cdr:from>
      <cdr:x>0.10254</cdr:x>
      <cdr:y>0.30247</cdr:y>
    </cdr:from>
    <cdr:to>
      <cdr:x>0.22573</cdr:x>
      <cdr:y>0.41138</cdr:y>
    </cdr:to>
    <cdr:sp macro="" textlink="">
      <cdr:nvSpPr>
        <cdr:cNvPr id="4" name="TextBox 2">
          <a:extLst xmlns:a="http://schemas.openxmlformats.org/drawingml/2006/main">
            <a:ext uri="{FF2B5EF4-FFF2-40B4-BE49-F238E27FC236}">
              <a16:creationId xmlns:a16="http://schemas.microsoft.com/office/drawing/2014/main" id="{94F329A5-849E-EB5F-B7A4-76BC83F1D298}"/>
            </a:ext>
          </a:extLst>
        </cdr:cNvPr>
        <cdr:cNvSpPr txBox="1"/>
      </cdr:nvSpPr>
      <cdr:spPr>
        <a:xfrm xmlns:a="http://schemas.openxmlformats.org/drawingml/2006/main">
          <a:off x="962025" y="1623907"/>
          <a:ext cx="1155784" cy="584775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1">
          <a:spAutoFit/>
        </a:bodyPr>
        <a:lstStyle xmlns:a="http://schemas.openxmlformats.org/drawingml/2006/main">
          <a:defPPr>
            <a:defRPr lang="he-IL"/>
          </a:defPPr>
          <a:lvl1pPr marL="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600" b="1" dirty="0">
              <a:solidFill>
                <a:srgbClr val="38702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RD = 2.2%</a:t>
          </a:r>
        </a:p>
        <a:p xmlns:a="http://schemas.openxmlformats.org/drawingml/2006/main">
          <a:r>
            <a:rPr lang="en-US" sz="1600" b="1" dirty="0">
              <a:solidFill>
                <a:srgbClr val="0075A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RD = -8.3%</a:t>
          </a:r>
          <a:endParaRPr lang="en-US" sz="1600" b="1" dirty="0">
            <a:solidFill>
              <a:srgbClr val="387025"/>
            </a:solidFill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fld id="{265079D2-D2BD-41AF-8A95-30C5F60D4BD6}" type="datetimeFigureOut">
              <a:rPr lang="he-IL" smtClean="0"/>
              <a:t>ט"ו/סיון/תשפ"ו</a:t>
            </a:fld>
            <a:endParaRPr lang="he-I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e-I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fld id="{0D4D9408-0A02-40C4-8570-4EE01CAE298D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952455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A015D6-834C-4E91-A2C5-BB4569C9078C}" type="slidenum">
              <a:rPr kumimoji="0" lang="he-I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he-I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75788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63525E-C437-6C97-FEEF-4950781C0C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962CF99-3C89-E5DE-476D-A3910B654EE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FEAAEB3-6FAE-B4BC-B825-696B92950C7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7E0396-DF4B-2B7B-47F5-8D782E83432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0F0387-CAF5-4D62-953E-99F5651B0299}" type="slidenum">
              <a:rPr lang="he-IL" smtClean="0"/>
              <a:t>25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1383093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4D9408-0A02-40C4-8570-4EE01CAE298D}" type="slidenum">
              <a:rPr lang="he-IL" smtClean="0"/>
              <a:t>26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2100038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4D9408-0A02-40C4-8570-4EE01CAE298D}" type="slidenum">
              <a:rPr lang="he-IL" smtClean="0"/>
              <a:t>27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9193188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4D9408-0A02-40C4-8570-4EE01CAE298D}" type="slidenum">
              <a:rPr lang="he-IL" smtClean="0"/>
              <a:t>29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9117586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0F0387-CAF5-4D62-953E-99F5651B0299}" type="slidenum">
              <a:rPr lang="he-IL" smtClean="0"/>
              <a:t>31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9429263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4D9408-0A02-40C4-8570-4EE01CAE298D}" type="slidenum">
              <a:rPr lang="he-IL" smtClean="0"/>
              <a:t>32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8664441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4D9408-0A02-40C4-8570-4EE01CAE298D}" type="slidenum">
              <a:rPr lang="he-IL" smtClean="0"/>
              <a:t>33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60669225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4D9408-0A02-40C4-8570-4EE01CAE298D}" type="slidenum">
              <a:rPr lang="he-IL" smtClean="0"/>
              <a:t>34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20696840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4D9408-0A02-40C4-8570-4EE01CAE298D}" type="slidenum">
              <a:rPr lang="he-IL" smtClean="0"/>
              <a:t>35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82270204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A99E8D-7E18-E7A5-223B-B30CC507ED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F4614BF-9204-9A4B-DB14-4BE143DB17B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5040E31-D043-3E84-352D-7C939674C98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30EF87-3E01-F271-5903-4406EBDBFE2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4D9408-0A02-40C4-8570-4EE01CAE298D}" type="slidenum">
              <a:rPr lang="he-IL" smtClean="0"/>
              <a:t>49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481011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C15322-3A8D-670C-ED48-6F1D0359C1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>
            <a:extLst>
              <a:ext uri="{FF2B5EF4-FFF2-40B4-BE49-F238E27FC236}">
                <a16:creationId xmlns:a16="http://schemas.microsoft.com/office/drawing/2014/main" id="{C15B3E85-2863-81B8-D558-8B265093A91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7171" name="Notes Placeholder 2">
            <a:extLst>
              <a:ext uri="{FF2B5EF4-FFF2-40B4-BE49-F238E27FC236}">
                <a16:creationId xmlns:a16="http://schemas.microsoft.com/office/drawing/2014/main" id="{263C2B83-0F11-1911-90B3-6A376E7D44A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2559B6-00FA-4495-9C20-EF68B2C88EA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03F9E92-21E7-46A9-84FE-FC87A5358B4B}" type="slidenum">
              <a:rPr lang="he-IL" smtClean="0"/>
              <a:pPr>
                <a:defRPr/>
              </a:pPr>
              <a:t>4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68439917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E76560-E77E-25D5-C434-8C0174E172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DD5B261-207E-0673-33BB-A478D76101F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94D85D3-0DE7-193A-B80B-12010BCC0BC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CD11F9-CFD8-5A44-3126-B3A9941E6BB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4D9408-0A02-40C4-8570-4EE01CAE298D}" type="slidenum">
              <a:rPr lang="he-IL" smtClean="0"/>
              <a:t>50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20464855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C4BEF9-E720-98E4-CB32-2F153F5A71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3B4ECD9-286D-AAA1-5AA1-D5C672599C0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E1BA6C8-4BA5-B0BD-E687-9DB996062F0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2146B6-4A01-160F-54FE-191926DAAED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4D9408-0A02-40C4-8570-4EE01CAE298D}" type="slidenum">
              <a:rPr lang="he-IL" smtClean="0"/>
              <a:t>51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55437591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B81DDA-EDA0-1D9F-054F-054609ED86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16DA027-8774-72FD-91D2-D1127F85DD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E942609-BA60-9B71-0CEB-1EDFE1EA742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6514D6-03AD-4EF4-E5BF-89BB237D91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9624BA-02D2-4F61-A62B-2E8CE902C6A0}" type="slidenum">
              <a:rPr lang="he-IL" smtClean="0"/>
              <a:t>60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67020543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7249A4-856D-30DB-E4D1-2A1D470E39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E4F82F9-54A8-5CF6-4BAC-90871277A97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C2C07B4-6979-A1DD-8B8C-11224792EB3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8B1A93-705C-AF58-67A4-EE0A56A6886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9624BA-02D2-4F61-A62B-2E8CE902C6A0}" type="slidenum">
              <a:rPr lang="he-IL" smtClean="0"/>
              <a:t>64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53855919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4D9408-0A02-40C4-8570-4EE01CAE298D}" type="slidenum">
              <a:rPr lang="he-IL" smtClean="0"/>
              <a:t>69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59045539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D19913-4D7F-667E-7493-C85D28EF70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F8F65AC-E170-18D2-D7D2-806E2299CE8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7A57342-0A02-4B62-892B-3920772381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9DD123-6FF2-2A8B-3C53-BB1222A16F1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4D9408-0A02-40C4-8570-4EE01CAE298D}" type="slidenum">
              <a:rPr lang="he-IL" smtClean="0"/>
              <a:t>70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91263690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4D9408-0A02-40C4-8570-4EE01CAE298D}" type="slidenum">
              <a:rPr lang="he-IL" smtClean="0"/>
              <a:t>74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9871732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/>
              <a:t>לא עודכן ל2023</a:t>
            </a:r>
          </a:p>
          <a:p>
            <a:endParaRPr lang="en-US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442A37-2A33-457A-AB25-3166EB2B82FB}" type="slidenum">
              <a:rPr lang="he-IL" smtClean="0"/>
              <a:t>78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52920997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/>
              <a:t>עודכן לפי המייל של ארנון מ26.9.24 שעה 9:38</a:t>
            </a:r>
            <a:endParaRPr lang="en-US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9EFE82-966C-4142-8EB7-DE231ABE6E62}" type="slidenum">
              <a:rPr lang="he-IL" smtClean="0"/>
              <a:t>79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44959095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9EFE82-966C-4142-8EB7-DE231ABE6E62}" type="slidenum">
              <a:rPr lang="he-IL" smtClean="0"/>
              <a:t>81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941884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A68EEF-00E7-446D-B1D9-99ACFA508334}" type="slidenum">
              <a:rPr lang="en-IL" smtClean="0"/>
              <a:t>5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341816002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9EFE82-966C-4142-8EB7-DE231ABE6E62}" type="slidenum">
              <a:rPr lang="he-IL" smtClean="0"/>
              <a:t>82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37813270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/>
              <a:t>האם עודכן? </a:t>
            </a:r>
            <a:endParaRPr lang="en-US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9EFE82-966C-4142-8EB7-DE231ABE6E62}" type="slidenum">
              <a:rPr lang="he-IL" smtClean="0"/>
              <a:t>83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81618118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9EFE82-966C-4142-8EB7-DE231ABE6E62}" type="slidenum">
              <a:rPr lang="he-IL" smtClean="0"/>
              <a:t>85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15416443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C4A069-9AEA-7489-556B-5DE8B47567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>
            <a:extLst>
              <a:ext uri="{FF2B5EF4-FFF2-40B4-BE49-F238E27FC236}">
                <a16:creationId xmlns:a16="http://schemas.microsoft.com/office/drawing/2014/main" id="{2D5779A2-F286-EC50-9790-D2A2BF3C9F6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>
            <a:extLst>
              <a:ext uri="{FF2B5EF4-FFF2-40B4-BE49-F238E27FC236}">
                <a16:creationId xmlns:a16="http://schemas.microsoft.com/office/drawing/2014/main" id="{E125F47C-F629-3944-7EA0-2F182F7A410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B2B6A357-96FA-458F-C175-2F4F8C08281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EFE82-966C-4142-8EB7-DE231ABE6E62}" type="slidenum">
              <a:rPr kumimoji="0" lang="he-I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86</a:t>
            </a:fld>
            <a:endParaRPr kumimoji="0" lang="he-I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6432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BDFC8D-2E0C-7000-45BF-606943DD39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E28E7D0-84F8-7581-A7CA-AA42715518D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FCAB82A-1B0D-6810-7B7A-703484CB2C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32593B-D5EA-5DA9-9D78-B5799E935E5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A68EEF-00E7-446D-B1D9-99ACFA508334}" type="slidenum">
              <a:rPr lang="en-IL" smtClean="0"/>
              <a:t>6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382933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6566FB-0B81-ED52-216B-7E2EB42F93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56F4749-8769-C4EC-96A5-9EACB4CDFBB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BCE8F66-2A3E-168A-CBC0-8D9E356D7B3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AF9EC2-C5FE-812C-164A-0A255DE2D37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4D9408-0A02-40C4-8570-4EE01CAE298D}" type="slidenum">
              <a:rPr lang="he-IL" smtClean="0"/>
              <a:t>9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1082024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4D9408-0A02-40C4-8570-4EE01CAE298D}" type="slidenum">
              <a:rPr lang="he-IL" smtClean="0"/>
              <a:t>10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0645482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9A2FAB-10E0-FC1C-ED7B-CA0B6CC3DA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C59F5C0-27AD-C436-0A04-91713482FB0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7513617-29AD-6A34-8538-C059F5D5F9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B428F0-6E01-C85D-A678-24C5A4A2132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4D9408-0A02-40C4-8570-4EE01CAE298D}" type="slidenum">
              <a:rPr lang="he-IL" smtClean="0"/>
              <a:t>11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4495257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0C577D-80ED-7607-AD8B-F4F0BE3C2B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1F16159-1527-1BFA-8C72-F9C1CEEB90A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757185E-CBB5-EEFC-F2D7-10726A582D4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F2754B-3279-BD1D-D67C-0C4F1E6C8CF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4D9408-0A02-40C4-8570-4EE01CAE298D}" type="slidenum">
              <a:rPr lang="he-IL" smtClean="0"/>
              <a:t>19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1805414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4D9408-0A02-40C4-8570-4EE01CAE298D}" type="slidenum">
              <a:rPr lang="he-IL" smtClean="0"/>
              <a:t>20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391359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9EC8C0-F0A4-0E7C-42D7-4456FCE492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DD9D213-2913-20BB-A481-2187FB3DA3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he-I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CED196-A438-1F3B-D3B9-F70291DCFF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F8BCA-1865-4CE7-8465-627E5EBD1703}" type="datetimeFigureOut">
              <a:rPr lang="he-IL" smtClean="0"/>
              <a:t>ט"ו/סיון/תשפ"ו</a:t>
            </a:fld>
            <a:endParaRPr lang="he-I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2A6622-9798-5C98-FD91-808C4B4FB9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8217CD-C59C-CAF9-7DB8-CF6F2E5640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6A9E8-EE36-4FC7-A603-E43FF451F5F1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7083170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4A8FEF-B4B2-34DA-4F97-B120F4D44F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F64066C-B5C0-4F98-2C39-F684E78B3C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8D682C-DA21-ADDC-6998-914CCA3051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F8BCA-1865-4CE7-8465-627E5EBD1703}" type="datetimeFigureOut">
              <a:rPr lang="he-IL" smtClean="0"/>
              <a:t>ט"ו/סיון/תשפ"ו</a:t>
            </a:fld>
            <a:endParaRPr lang="he-I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59F793-9440-576B-B638-FEB3B0C517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CCD54B-5A9E-9297-DD7A-90628B69CF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6A9E8-EE36-4FC7-A603-E43FF451F5F1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6137021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DC32960-618F-1CAA-142D-6D5634FD36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D7EE22E-9E0A-392B-CF87-F2D6656012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3BAAEE-17B8-831D-B268-837B9704FF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F8BCA-1865-4CE7-8465-627E5EBD1703}" type="datetimeFigureOut">
              <a:rPr lang="he-IL" smtClean="0"/>
              <a:t>ט"ו/סיון/תשפ"ו</a:t>
            </a:fld>
            <a:endParaRPr lang="he-I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125A9C-BB36-1EBB-FF50-2874123192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8DC4BA-EE19-B74A-7B76-8A12E5804B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6A9E8-EE36-4FC7-A603-E43FF451F5F1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4405417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5/31/2026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0182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5/31/2026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2446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5/31/2026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6097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5/31/2026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4637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5/31/2026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1955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5/31/2026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6851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5/31/2026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1483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5/31/2026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6980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53AF29-FC47-0A01-EC9A-D963EAFFFD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B70C36-BE19-FD70-0B1D-F4010FE3AA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652ECE-9209-2814-C819-0249944E58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F8BCA-1865-4CE7-8465-627E5EBD1703}" type="datetimeFigureOut">
              <a:rPr lang="he-IL" smtClean="0"/>
              <a:t>ט"ו/סיון/תשפ"ו</a:t>
            </a:fld>
            <a:endParaRPr lang="he-I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97C215-ECA3-EEDA-5349-358EB02C04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DE871E-6CA9-25C5-A60D-FC0EB5E725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6A9E8-EE36-4FC7-A603-E43FF451F5F1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9007568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5/31/2026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4148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5/31/2026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0726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5/31/2026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5028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5DA026-F8B8-BDE9-54E7-C89804598B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F40AC7-3B73-3F38-9A50-5FE0C466AE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030E7C-60AB-5E18-6201-C4908F9E65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F8BCA-1865-4CE7-8465-627E5EBD1703}" type="datetimeFigureOut">
              <a:rPr lang="he-IL" smtClean="0"/>
              <a:t>ט"ו/סיון/תשפ"ו</a:t>
            </a:fld>
            <a:endParaRPr lang="he-I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BC1222-2695-6311-90F3-F35AB1129D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D693D2-1FFF-C0BE-7B96-066B8B1FD7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6A9E8-EE36-4FC7-A603-E43FF451F5F1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2703447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F6F32C-0294-3026-7175-B4559E631C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B74162-6FC8-276D-AE67-82C242010D1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448378-622D-14B5-372E-09542D5705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9BF0F5-CDED-AEB8-F111-0C659E3EDE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F8BCA-1865-4CE7-8465-627E5EBD1703}" type="datetimeFigureOut">
              <a:rPr lang="he-IL" smtClean="0"/>
              <a:t>ט"ו/סיון/תשפ"ו</a:t>
            </a:fld>
            <a:endParaRPr lang="he-I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54AEE3-1DC2-3EEE-E20F-1D37A58957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9515E37-A31C-5455-B95C-B51361E05F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6A9E8-EE36-4FC7-A603-E43FF451F5F1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936092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27A733-77DC-3B7A-FA11-27E1B64CBC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A868F5-375A-4AE2-0AD5-9461D73FC1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DDF9B8-C4E7-BBAB-F9AF-5280F2F0BD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A111389-A5CA-2C56-9BCA-5F4B685BFB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427864D-F7DB-1672-D337-61E333EB00B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6B227CE-34DD-D41A-7A6C-E850C34853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F8BCA-1865-4CE7-8465-627E5EBD1703}" type="datetimeFigureOut">
              <a:rPr lang="he-IL" smtClean="0"/>
              <a:t>ט"ו/סיון/תשפ"ו</a:t>
            </a:fld>
            <a:endParaRPr lang="he-IL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5C1ABA-B7DA-AC99-B231-09A3DE890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035D7B7-259C-14EA-AB7D-56D387DD1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6A9E8-EE36-4FC7-A603-E43FF451F5F1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0986135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6075E4-DCA0-2719-96F8-3FA66B2A4F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5CFBDC9-7DB9-59A3-A1DA-4005C4F735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F8BCA-1865-4CE7-8465-627E5EBD1703}" type="datetimeFigureOut">
              <a:rPr lang="he-IL" smtClean="0"/>
              <a:t>ט"ו/סיון/תשפ"ו</a:t>
            </a:fld>
            <a:endParaRPr lang="he-I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C988CC-715A-7C3E-CD51-1CA4FF9702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2A26B2-CD3A-6994-01AF-CB0230680E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6A9E8-EE36-4FC7-A603-E43FF451F5F1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8654180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E329B4A-ED55-3DF9-682E-20B9054502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F8BCA-1865-4CE7-8465-627E5EBD1703}" type="datetimeFigureOut">
              <a:rPr lang="he-IL" smtClean="0"/>
              <a:t>ט"ו/סיון/תשפ"ו</a:t>
            </a:fld>
            <a:endParaRPr lang="he-I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C6F8A5C-896A-816E-8E3F-547C36443A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264AEE-149B-A688-D758-9E16C33604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6A9E8-EE36-4FC7-A603-E43FF451F5F1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5614633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94B9BB-1DC9-E080-3521-AD656DD9AD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A1BE60-D5FA-C0E0-90A2-D174E0FF34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48DF61-625D-92AA-D096-7CECD563E5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94440D-B31A-A36E-93AD-EE9032D739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F8BCA-1865-4CE7-8465-627E5EBD1703}" type="datetimeFigureOut">
              <a:rPr lang="he-IL" smtClean="0"/>
              <a:t>ט"ו/סיון/תשפ"ו</a:t>
            </a:fld>
            <a:endParaRPr lang="he-I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948A9F-EC9A-89F1-5FCA-FF1E18EDBE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7D0E0A-FFED-09C8-2246-56B1DE05C4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6A9E8-EE36-4FC7-A603-E43FF451F5F1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9445087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45DB72-7D93-BA95-5ACB-97C078E1AB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C5E60EA-AE1D-0871-3B78-D2F4E31C8A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0B94C0-D8DF-188E-8889-50617D0724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ED4671-F470-4CDC-F7DA-5472647BAB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F8BCA-1865-4CE7-8465-627E5EBD1703}" type="datetimeFigureOut">
              <a:rPr lang="he-IL" smtClean="0"/>
              <a:t>ט"ו/סיון/תשפ"ו</a:t>
            </a:fld>
            <a:endParaRPr lang="he-I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6835FF-1BA1-79C9-5DB3-FCF3A6730A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554AF7-0396-CB03-40E0-025A731C2E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6A9E8-EE36-4FC7-A603-E43FF451F5F1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5790740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18A00BF-889F-1B0E-1792-7B5261B93A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2E5D85-E246-5222-9EFB-F8A45D4B93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455551-F323-04EE-1D80-274DD5192D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57F8BCA-1865-4CE7-8465-627E5EBD1703}" type="datetimeFigureOut">
              <a:rPr lang="he-IL" smtClean="0"/>
              <a:t>ט"ו/סיון/תשפ"ו</a:t>
            </a:fld>
            <a:endParaRPr lang="he-I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0820A0-1523-AA83-085E-2B100372FA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4B68E2-B039-E706-B3BE-1A227FBAD2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076A9E8-EE36-4FC7-A603-E43FF451F5F1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7965028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5/31/2026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3501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jpe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jpeg"/><Relationship Id="rId9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2.xml"/><Relationship Id="rId4" Type="http://schemas.openxmlformats.org/officeDocument/2006/relationships/image" Target="../media/image1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3.xml"/><Relationship Id="rId4" Type="http://schemas.openxmlformats.org/officeDocument/2006/relationships/image" Target="../media/image1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5.xml"/><Relationship Id="rId4" Type="http://schemas.openxmlformats.org/officeDocument/2006/relationships/chart" Target="../charts/chart1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7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8.xml"/><Relationship Id="rId4" Type="http://schemas.openxmlformats.org/officeDocument/2006/relationships/image" Target="../media/image3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20.xml"/><Relationship Id="rId4" Type="http://schemas.openxmlformats.org/officeDocument/2006/relationships/chart" Target="../charts/chart1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1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5.png"/><Relationship Id="rId5" Type="http://schemas.openxmlformats.org/officeDocument/2006/relationships/image" Target="../media/image19.png"/><Relationship Id="rId4" Type="http://schemas.openxmlformats.org/officeDocument/2006/relationships/chart" Target="../charts/chart2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24.xml"/><Relationship Id="rId4" Type="http://schemas.openxmlformats.org/officeDocument/2006/relationships/chart" Target="../charts/chart2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5.xm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microsoft.com/office/2018/10/relationships/comments" Target="../comments/modernComment_3CF_A0E854A9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27.xml"/><Relationship Id="rId4" Type="http://schemas.openxmlformats.org/officeDocument/2006/relationships/image" Target="../media/image3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notesSlide" Target="../notesSlides/notesSlide2.xml"/><Relationship Id="rId7" Type="http://schemas.openxmlformats.org/officeDocument/2006/relationships/diagramColors" Target="../diagrams/colors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19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8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7759/cureus.61825" TargetMode="Externa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nejm.org/doi/full/10.1056/NEJMoa1703860#tab-information" TargetMode="External"/><Relationship Id="rId4" Type="http://schemas.openxmlformats.org/officeDocument/2006/relationships/hyperlink" Target="https://www.nejm.org/toc/nejm/377/22" TargetMode="Externa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0.xml"/><Relationship Id="rId2" Type="http://schemas.openxmlformats.org/officeDocument/2006/relationships/chart" Target="../charts/chart29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31.xml"/><Relationship Id="rId4" Type="http://schemas.openxmlformats.org/officeDocument/2006/relationships/image" Target="../media/image4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32.xml"/><Relationship Id="rId4" Type="http://schemas.openxmlformats.org/officeDocument/2006/relationships/image" Target="../media/image4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chart" Target="../charts/chart33.xml"/><Relationship Id="rId4" Type="http://schemas.openxmlformats.org/officeDocument/2006/relationships/image" Target="../media/image49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34.xml"/><Relationship Id="rId4" Type="http://schemas.openxmlformats.org/officeDocument/2006/relationships/image" Target="../media/image4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35.xml"/><Relationship Id="rId4" Type="http://schemas.openxmlformats.org/officeDocument/2006/relationships/image" Target="../media/image49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36.xml"/><Relationship Id="rId4" Type="http://schemas.openxmlformats.org/officeDocument/2006/relationships/image" Target="../media/image49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37.xml"/><Relationship Id="rId4" Type="http://schemas.openxmlformats.org/officeDocument/2006/relationships/image" Target="../media/image49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38.xml"/><Relationship Id="rId4" Type="http://schemas.openxmlformats.org/officeDocument/2006/relationships/image" Target="../media/image49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39.xml"/><Relationship Id="rId4" Type="http://schemas.openxmlformats.org/officeDocument/2006/relationships/image" Target="../media/image49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40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chart" Target="../charts/chart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4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43.xml"/><Relationship Id="rId4" Type="http://schemas.openxmlformats.org/officeDocument/2006/relationships/image" Target="../media/image19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chart" Target="../charts/chart4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6.xml"/><Relationship Id="rId2" Type="http://schemas.openxmlformats.org/officeDocument/2006/relationships/chart" Target="../charts/chart4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9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47.xml"/><Relationship Id="rId4" Type="http://schemas.openxmlformats.org/officeDocument/2006/relationships/image" Target="../media/image19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chart" Target="../charts/chart4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9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3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50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21.pn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7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5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B9F116-0E84-0F38-6AC2-C62A650FF6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20302" y="3244273"/>
            <a:ext cx="9144000" cy="2067267"/>
          </a:xfrm>
        </p:spPr>
        <p:txBody>
          <a:bodyPr>
            <a:noAutofit/>
          </a:bodyPr>
          <a:lstStyle/>
          <a:p>
            <a:pPr rtl="1"/>
            <a:br>
              <a:rPr lang="he-IL" sz="40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he-IL" sz="40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he-IL" sz="40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40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40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he-IL" sz="4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מדדי</a:t>
            </a:r>
            <a:r>
              <a:rPr lang="he-IL" sz="48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e-IL" sz="4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פערים בבריאות</a:t>
            </a:r>
            <a:br>
              <a:rPr lang="he-IL" sz="4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he-IL" sz="4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he-IL" sz="32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מתוך נתוני התכנית הלאומית למדדי איכות לרפואת הקהילה</a:t>
            </a:r>
            <a:br>
              <a:rPr lang="he-IL" sz="36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he-IL" sz="36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לשנת 2024</a:t>
            </a:r>
            <a:br>
              <a:rPr lang="he-IL" sz="36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he-IL" sz="32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36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2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18.5.2026</a:t>
            </a:r>
            <a:endParaRPr lang="he-IL" sz="400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A686B3B9-C1DC-F71D-D1EE-CC33E7AB3F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6880" y="179906"/>
            <a:ext cx="3536303" cy="1265821"/>
          </a:xfrm>
          <a:prstGeom prst="rect">
            <a:avLst/>
          </a:prstGeom>
        </p:spPr>
      </p:pic>
      <p:pic>
        <p:nvPicPr>
          <p:cNvPr id="12" name="Picture 11" descr="Logo, company name&#10;&#10;Description automatically generated">
            <a:extLst>
              <a:ext uri="{FF2B5EF4-FFF2-40B4-BE49-F238E27FC236}">
                <a16:creationId xmlns:a16="http://schemas.microsoft.com/office/drawing/2014/main" id="{73EDB792-F4A7-68C9-0E39-CA5288FB7D3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117" y="179906"/>
            <a:ext cx="1815110" cy="1153283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1BF7689A-6127-7BA7-E94E-271CEFD02EAD}"/>
              </a:ext>
            </a:extLst>
          </p:cNvPr>
          <p:cNvGrpSpPr/>
          <p:nvPr/>
        </p:nvGrpSpPr>
        <p:grpSpPr>
          <a:xfrm>
            <a:off x="7470054" y="5619080"/>
            <a:ext cx="2869238" cy="1143537"/>
            <a:chOff x="8886799" y="5537748"/>
            <a:chExt cx="2867898" cy="1224734"/>
          </a:xfrm>
        </p:grpSpPr>
        <p:pic>
          <p:nvPicPr>
            <p:cNvPr id="11" name="Picture 11">
              <a:extLst>
                <a:ext uri="{FF2B5EF4-FFF2-40B4-BE49-F238E27FC236}">
                  <a16:creationId xmlns:a16="http://schemas.microsoft.com/office/drawing/2014/main" id="{0846CB9A-84C8-F394-E337-1A3ADBF7777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637" t="4572" r="26585" b="6538"/>
            <a:stretch>
              <a:fillRect/>
            </a:stretch>
          </p:blipFill>
          <p:spPr bwMode="auto">
            <a:xfrm>
              <a:off x="8886799" y="5537748"/>
              <a:ext cx="801827" cy="1196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12">
              <a:extLst>
                <a:ext uri="{FF2B5EF4-FFF2-40B4-BE49-F238E27FC236}">
                  <a16:creationId xmlns:a16="http://schemas.microsoft.com/office/drawing/2014/main" id="{4585FEE8-CF8D-DA54-DEE2-BBABB286D77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7017"/>
            <a:stretch>
              <a:fillRect/>
            </a:stretch>
          </p:blipFill>
          <p:spPr bwMode="auto">
            <a:xfrm>
              <a:off x="9609331" y="5763141"/>
              <a:ext cx="1238255" cy="9993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3">
              <a:extLst>
                <a:ext uri="{FF2B5EF4-FFF2-40B4-BE49-F238E27FC236}">
                  <a16:creationId xmlns:a16="http://schemas.microsoft.com/office/drawing/2014/main" id="{5250ECDD-069B-9C3C-F849-7E84D4B42A8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71446" y="5849850"/>
              <a:ext cx="783251" cy="7490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B58E620-4CDD-9F65-D17A-7C7452893683}"/>
              </a:ext>
            </a:extLst>
          </p:cNvPr>
          <p:cNvGrpSpPr/>
          <p:nvPr/>
        </p:nvGrpSpPr>
        <p:grpSpPr>
          <a:xfrm>
            <a:off x="0" y="6227866"/>
            <a:ext cx="5919558" cy="463395"/>
            <a:chOff x="334666" y="6135783"/>
            <a:chExt cx="6609678" cy="463395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1D39D211-98CE-0BC5-612C-1D59EA41BA61}"/>
                </a:ext>
              </a:extLst>
            </p:cNvPr>
            <p:cNvGrpSpPr/>
            <p:nvPr/>
          </p:nvGrpSpPr>
          <p:grpSpPr>
            <a:xfrm>
              <a:off x="334666" y="6135783"/>
              <a:ext cx="2956711" cy="463395"/>
              <a:chOff x="334666" y="6135783"/>
              <a:chExt cx="2956711" cy="463395"/>
            </a:xfrm>
          </p:grpSpPr>
          <p:pic>
            <p:nvPicPr>
              <p:cNvPr id="8" name="Picture 6">
                <a:extLst>
                  <a:ext uri="{FF2B5EF4-FFF2-40B4-BE49-F238E27FC236}">
                    <a16:creationId xmlns:a16="http://schemas.microsoft.com/office/drawing/2014/main" id="{92975573-ACDC-B0AD-B4D7-5BF07EACA6A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6940"/>
              <a:stretch>
                <a:fillRect/>
              </a:stretch>
            </p:blipFill>
            <p:spPr bwMode="auto">
              <a:xfrm>
                <a:off x="334666" y="6135783"/>
                <a:ext cx="1608754" cy="4633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" name="Picture 16" descr="Logo, company name&#10;&#10;Description automatically generated">
                <a:extLst>
                  <a:ext uri="{FF2B5EF4-FFF2-40B4-BE49-F238E27FC236}">
                    <a16:creationId xmlns:a16="http://schemas.microsoft.com/office/drawing/2014/main" id="{FC5F52CE-0A1B-F1E1-59EC-31FE5F01D1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00260" y="6195438"/>
                <a:ext cx="1291117" cy="381834"/>
              </a:xfrm>
              <a:prstGeom prst="rect">
                <a:avLst/>
              </a:prstGeom>
            </p:spPr>
          </p:pic>
        </p:grpSp>
        <p:pic>
          <p:nvPicPr>
            <p:cNvPr id="7" name="תמונה 11">
              <a:extLst>
                <a:ext uri="{FF2B5EF4-FFF2-40B4-BE49-F238E27FC236}">
                  <a16:creationId xmlns:a16="http://schemas.microsoft.com/office/drawing/2014/main" id="{39CD0219-677B-E727-1141-C2E85A074D9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67330" y="6229092"/>
              <a:ext cx="1877014" cy="2869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" name="Picture 9" descr="A blue and black logo&#10;&#10;Description automatically generated">
            <a:extLst>
              <a:ext uri="{FF2B5EF4-FFF2-40B4-BE49-F238E27FC236}">
                <a16:creationId xmlns:a16="http://schemas.microsoft.com/office/drawing/2014/main" id="{94A47188-0095-8A14-4F76-42E74454A5D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5089" y="6264011"/>
            <a:ext cx="1205469" cy="342001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1739F60-CCCC-1C39-38DC-34C58AFD80E7}"/>
              </a:ext>
            </a:extLst>
          </p:cNvPr>
          <p:cNvCxnSpPr/>
          <p:nvPr/>
        </p:nvCxnSpPr>
        <p:spPr>
          <a:xfrm>
            <a:off x="6019130" y="5910490"/>
            <a:ext cx="0" cy="85212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DE0FC755-7C02-5431-9FE6-0B261958E4A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331485" y="5833373"/>
            <a:ext cx="1792626" cy="78898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A9D33A5-B0BD-B728-92ED-3907507D03A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904112" y="6308008"/>
            <a:ext cx="1192015" cy="298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598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70"/>
    </mc:Choice>
    <mc:Fallback xmlns="">
      <p:transition spd="slow" advTm="147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63BE83-D870-5245-CD15-A30903228F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163BAF0-A78B-3FB3-8072-DFE639C56F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938212"/>
            <a:ext cx="5350596" cy="58007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Rectangle 7">
            <a:extLst>
              <a:ext uri="{FF2B5EF4-FFF2-40B4-BE49-F238E27FC236}">
                <a16:creationId xmlns:a16="http://schemas.microsoft.com/office/drawing/2014/main" id="{DCA24991-1A6F-81B1-1F9F-43AAB6BA89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42542" y="26485"/>
            <a:ext cx="67818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rtl="1">
              <a:tabLst>
                <a:tab pos="6400800" algn="r"/>
              </a:tabLst>
            </a:pPr>
            <a:r>
              <a:rPr lang="he-IL" sz="2400" b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שיעור הביצוע של ממוגרפיה לגילוי מוקדם של סרטן השד בנשים בנות 50-74, לפי נפת מגורים, 2021 ו-2024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6D657C7-79A7-F1A2-7463-C5F543ED25E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287" t="4505" r="28532" b="-1785"/>
          <a:stretch>
            <a:fillRect/>
          </a:stretch>
        </p:blipFill>
        <p:spPr>
          <a:xfrm>
            <a:off x="853767" y="857482"/>
            <a:ext cx="4227781" cy="6089556"/>
          </a:xfrm>
          <a:prstGeom prst="rect">
            <a:avLst/>
          </a:prstGeom>
          <a:ln>
            <a:solidFill>
              <a:schemeClr val="bg1">
                <a:lumMod val="85000"/>
                <a:alpha val="69000"/>
              </a:schemeClr>
            </a:solidFill>
          </a:ln>
          <a:effectLst>
            <a:outerShdw blurRad="50800" dist="50800" dir="5400000" algn="ctr" rotWithShape="0">
              <a:schemeClr val="bg2">
                <a:lumMod val="90000"/>
              </a:scheme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573D193-4971-1143-6814-E2F089B8194E}"/>
              </a:ext>
            </a:extLst>
          </p:cNvPr>
          <p:cNvSpPr txBox="1"/>
          <p:nvPr/>
        </p:nvSpPr>
        <p:spPr>
          <a:xfrm>
            <a:off x="10190922" y="1053548"/>
            <a:ext cx="99391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he-IL" b="1"/>
              <a:t>2024</a:t>
            </a:r>
            <a:endParaRPr lang="en-IL" b="1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27495CE-F8CE-6EA9-B252-F0F33466223F}"/>
              </a:ext>
            </a:extLst>
          </p:cNvPr>
          <p:cNvSpPr txBox="1"/>
          <p:nvPr/>
        </p:nvSpPr>
        <p:spPr>
          <a:xfrm>
            <a:off x="853767" y="857482"/>
            <a:ext cx="99391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he-IL" b="1"/>
              <a:t>2021</a:t>
            </a:r>
            <a:endParaRPr lang="en-IL" b="1"/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3517C13F-07BC-5512-BBA2-3FC33FE97DE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9042123"/>
              </p:ext>
            </p:extLst>
          </p:nvPr>
        </p:nvGraphicFramePr>
        <p:xfrm>
          <a:off x="-39559" y="2328674"/>
          <a:ext cx="2780564" cy="3019800"/>
        </p:xfrm>
        <a:graphic>
          <a:graphicData uri="http://schemas.openxmlformats.org/drawingml/2006/table">
            <a:tbl>
              <a:tblPr>
                <a:tableStyleId>{9DCAF9ED-07DC-4A11-8D7F-57B35C25682E}</a:tableStyleId>
              </a:tblPr>
              <a:tblGrid>
                <a:gridCol w="1390282">
                  <a:extLst>
                    <a:ext uri="{9D8B030D-6E8A-4147-A177-3AD203B41FA5}">
                      <a16:colId xmlns:a16="http://schemas.microsoft.com/office/drawing/2014/main" val="749794198"/>
                    </a:ext>
                  </a:extLst>
                </a:gridCol>
                <a:gridCol w="1390282">
                  <a:extLst>
                    <a:ext uri="{9D8B030D-6E8A-4147-A177-3AD203B41FA5}">
                      <a16:colId xmlns:a16="http://schemas.microsoft.com/office/drawing/2014/main" val="4064111960"/>
                    </a:ext>
                  </a:extLst>
                </a:gridCol>
              </a:tblGrid>
              <a:tr h="738483">
                <a:tc>
                  <a:txBody>
                    <a:bodyPr/>
                    <a:lstStyle/>
                    <a:p>
                      <a:pPr algn="ctr" rtl="1" fontAlgn="b">
                        <a:buNone/>
                      </a:pPr>
                      <a:r>
                        <a:rPr lang="he-IL" sz="1600" b="1" u="none" strike="noStrike">
                          <a:effectLst/>
                        </a:rPr>
                        <a:t>שיעור </a:t>
                      </a:r>
                      <a:r>
                        <a:rPr lang="he-IL" sz="1600" b="1" u="none" strike="noStrike" err="1">
                          <a:effectLst/>
                        </a:rPr>
                        <a:t>הארעות</a:t>
                      </a:r>
                      <a:r>
                        <a:rPr lang="he-IL" sz="1600" b="1" u="none" strike="noStrike">
                          <a:effectLst/>
                        </a:rPr>
                        <a:t> מוערך </a:t>
                      </a:r>
                    </a:p>
                    <a:p>
                      <a:pPr algn="ctr" rtl="1" fontAlgn="b">
                        <a:buNone/>
                      </a:pPr>
                      <a:r>
                        <a:rPr lang="he-IL" sz="1600" b="1" u="none" strike="noStrike">
                          <a:effectLst/>
                        </a:rPr>
                        <a:t>ל-100,000 (</a:t>
                      </a:r>
                      <a:r>
                        <a:rPr lang="en-US" sz="1600" b="1" u="none" strike="noStrike">
                          <a:effectLst/>
                        </a:rPr>
                        <a:t>2022</a:t>
                      </a:r>
                      <a:r>
                        <a:rPr lang="he-IL" sz="1600" b="1" u="none" strike="noStrike">
                          <a:effectLst/>
                        </a:rPr>
                        <a:t>)</a:t>
                      </a:r>
                      <a:endParaRPr lang="he-IL" sz="16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rtl="1" fontAlgn="b">
                        <a:buNone/>
                      </a:pPr>
                      <a:r>
                        <a:rPr lang="he-IL" sz="1600" b="1" u="none" strike="noStrike">
                          <a:effectLst/>
                        </a:rPr>
                        <a:t>מחוז</a:t>
                      </a:r>
                      <a:endParaRPr lang="he-IL" sz="16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3478179965"/>
                  </a:ext>
                </a:extLst>
              </a:tr>
              <a:tr h="309009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IL" sz="1800" b="1" u="none" strike="noStrike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r>
                        <a:rPr lang="en-US" sz="1800" b="1" u="none" strike="noStrike">
                          <a:solidFill>
                            <a:schemeClr val="tx1"/>
                          </a:solidFill>
                          <a:effectLst/>
                        </a:rPr>
                        <a:t>26</a:t>
                      </a:r>
                      <a:endParaRPr lang="en-IL" sz="1800" b="1" i="0" u="none" strike="noStrike">
                        <a:solidFill>
                          <a:schemeClr val="tx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rtl="1" fontAlgn="b">
                        <a:buNone/>
                      </a:pPr>
                      <a:r>
                        <a:rPr lang="he-IL" sz="1800" b="1" u="none" strike="noStrike">
                          <a:solidFill>
                            <a:schemeClr val="tx1"/>
                          </a:solidFill>
                          <a:effectLst/>
                        </a:rPr>
                        <a:t>תל אביב</a:t>
                      </a:r>
                      <a:endParaRPr lang="he-IL" sz="1800" b="1" i="0" u="none" strike="noStrike">
                        <a:solidFill>
                          <a:schemeClr val="tx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1289280531"/>
                  </a:ext>
                </a:extLst>
              </a:tr>
              <a:tr h="309009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IL" sz="1800" b="1" u="none" strike="noStrike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r>
                        <a:rPr lang="en-US" sz="1800" b="1" u="none" strike="noStrike">
                          <a:solidFill>
                            <a:schemeClr val="tx1"/>
                          </a:solidFill>
                          <a:effectLst/>
                        </a:rPr>
                        <a:t>27</a:t>
                      </a:r>
                      <a:endParaRPr lang="en-IL" sz="1800" b="1" i="0" u="none" strike="noStrike">
                        <a:solidFill>
                          <a:schemeClr val="tx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rtl="1" fontAlgn="b">
                        <a:buNone/>
                      </a:pPr>
                      <a:r>
                        <a:rPr lang="he-IL" sz="1800" b="1" u="none" strike="noStrike">
                          <a:solidFill>
                            <a:schemeClr val="tx1"/>
                          </a:solidFill>
                          <a:effectLst/>
                        </a:rPr>
                        <a:t>חיפה</a:t>
                      </a:r>
                      <a:endParaRPr lang="he-IL" sz="1800" b="1" i="0" u="none" strike="noStrike">
                        <a:solidFill>
                          <a:schemeClr val="tx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3440998251"/>
                  </a:ext>
                </a:extLst>
              </a:tr>
              <a:tr h="309009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IL" sz="1800" b="1" u="none" strike="noStrike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r>
                        <a:rPr lang="en-US" sz="1800" b="1" u="none" strike="noStrike">
                          <a:solidFill>
                            <a:schemeClr val="tx1"/>
                          </a:solidFill>
                          <a:effectLst/>
                        </a:rPr>
                        <a:t>27</a:t>
                      </a:r>
                      <a:endParaRPr lang="en-IL" sz="1800" b="1" i="0" u="none" strike="noStrike">
                        <a:solidFill>
                          <a:schemeClr val="tx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rtl="1" fontAlgn="b">
                        <a:buNone/>
                      </a:pPr>
                      <a:r>
                        <a:rPr lang="he-IL" sz="1800" b="1" u="none" strike="noStrike">
                          <a:solidFill>
                            <a:schemeClr val="tx1"/>
                          </a:solidFill>
                          <a:effectLst/>
                        </a:rPr>
                        <a:t>מרכז</a:t>
                      </a:r>
                      <a:endParaRPr lang="he-IL" sz="1800" b="1" i="0" u="none" strike="noStrike">
                        <a:solidFill>
                          <a:schemeClr val="tx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2066522068"/>
                  </a:ext>
                </a:extLst>
              </a:tr>
              <a:tr h="494632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800" b="1" i="0" u="none" strike="noStrike">
                          <a:solidFill>
                            <a:schemeClr val="tx1"/>
                          </a:solidFill>
                          <a:effectLst/>
                          <a:latin typeface="Aptos Narrow" panose="020B0004020202020204" pitchFamily="34" charset="0"/>
                        </a:rPr>
                        <a:t>105</a:t>
                      </a:r>
                      <a:endParaRPr lang="en-IL" sz="1800" b="1" i="0" u="none" strike="noStrike">
                        <a:solidFill>
                          <a:schemeClr val="tx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rtl="1" fontAlgn="b">
                        <a:buNone/>
                      </a:pPr>
                      <a:r>
                        <a:rPr lang="he-IL" sz="1800" b="1" u="none" strike="noStrike">
                          <a:solidFill>
                            <a:schemeClr val="tx1"/>
                          </a:solidFill>
                          <a:effectLst/>
                        </a:rPr>
                        <a:t>דרום</a:t>
                      </a:r>
                      <a:endParaRPr lang="he-IL" sz="1800" b="1" i="0" u="none" strike="noStrike">
                        <a:solidFill>
                          <a:schemeClr val="tx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1060136758"/>
                  </a:ext>
                </a:extLst>
              </a:tr>
              <a:tr h="309009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800" b="1" i="0" u="none" strike="noStrike">
                          <a:solidFill>
                            <a:schemeClr val="tx1"/>
                          </a:solidFill>
                          <a:effectLst/>
                          <a:latin typeface="Aptos Narrow" panose="020B0004020202020204" pitchFamily="34" charset="0"/>
                        </a:rPr>
                        <a:t>88</a:t>
                      </a:r>
                      <a:endParaRPr lang="en-IL" sz="1800" b="1" i="0" u="none" strike="noStrike">
                        <a:solidFill>
                          <a:schemeClr val="tx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rtl="1" fontAlgn="b">
                        <a:buNone/>
                      </a:pPr>
                      <a:r>
                        <a:rPr lang="he-IL" sz="1800" b="1" u="none" strike="noStrike">
                          <a:solidFill>
                            <a:schemeClr val="tx1"/>
                          </a:solidFill>
                          <a:effectLst/>
                        </a:rPr>
                        <a:t>צפון</a:t>
                      </a:r>
                      <a:endParaRPr lang="he-IL" sz="1800" b="1" i="0" u="none" strike="noStrike">
                        <a:solidFill>
                          <a:schemeClr val="tx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1407265794"/>
                  </a:ext>
                </a:extLst>
              </a:tr>
              <a:tr h="309009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800" b="1" i="0" u="none" strike="noStrike">
                          <a:solidFill>
                            <a:schemeClr val="tx1"/>
                          </a:solidFill>
                          <a:effectLst/>
                          <a:latin typeface="Aptos Narrow" panose="020B0004020202020204" pitchFamily="34" charset="0"/>
                        </a:rPr>
                        <a:t>74</a:t>
                      </a:r>
                      <a:endParaRPr lang="en-IL" sz="1800" b="1" i="0" u="none" strike="noStrike">
                        <a:solidFill>
                          <a:schemeClr val="tx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rtl="1" fontAlgn="b">
                        <a:buNone/>
                      </a:pPr>
                      <a:r>
                        <a:rPr lang="he-IL" sz="1800" b="1" u="none" strike="noStrike">
                          <a:solidFill>
                            <a:schemeClr val="tx1"/>
                          </a:solidFill>
                          <a:effectLst/>
                        </a:rPr>
                        <a:t>ירושלים</a:t>
                      </a:r>
                      <a:endParaRPr lang="he-IL" sz="1800" b="1" i="0" u="none" strike="noStrike">
                        <a:solidFill>
                          <a:schemeClr val="tx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298173508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42323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0"/>
    </mc:Choice>
    <mc:Fallback xmlns="">
      <p:transition spd="slow" advTm="25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F127F4-B50C-DD21-93E7-CF12837345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AE4634E-7A11-902F-15CF-151D411F12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26" y="119062"/>
            <a:ext cx="4677940" cy="66198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99C50F6-CB6C-2F2C-D424-5D5B61E410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938212"/>
            <a:ext cx="5350596" cy="58007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Rectangle 7">
            <a:extLst>
              <a:ext uri="{FF2B5EF4-FFF2-40B4-BE49-F238E27FC236}">
                <a16:creationId xmlns:a16="http://schemas.microsoft.com/office/drawing/2014/main" id="{FAA33D6A-C86E-D544-8CD2-C7FA2EACB5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38750" y="119062"/>
            <a:ext cx="67818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rtl="1">
              <a:tabLst>
                <a:tab pos="6400800" algn="r"/>
              </a:tabLst>
            </a:pPr>
            <a:r>
              <a:rPr lang="he-IL" sz="2400" b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שיעור הביצוע של ממוגרפיה לגילוי מוקדם של סרטן השד בנשים בנות 50-74, לפי נפת מגורים 2024</a:t>
            </a:r>
          </a:p>
        </p:txBody>
      </p:sp>
    </p:spTree>
    <p:extLst>
      <p:ext uri="{BB962C8B-B14F-4D97-AF65-F5344CB8AC3E}">
        <p14:creationId xmlns:p14="http://schemas.microsoft.com/office/powerpoint/2010/main" val="755398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7"/>
    </mc:Choice>
    <mc:Fallback xmlns="">
      <p:transition spd="slow" advTm="197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9C3FC4-580E-4A2A-C6D2-F5C299A5CB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3374524C-BB06-E933-5712-25FFB4A1A511}"/>
              </a:ext>
            </a:extLst>
          </p:cNvPr>
          <p:cNvSpPr txBox="1"/>
          <p:nvPr/>
        </p:nvSpPr>
        <p:spPr>
          <a:xfrm>
            <a:off x="1513204" y="421731"/>
            <a:ext cx="9853295" cy="8679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algn="ctr" rtl="1">
              <a:lnSpc>
                <a:spcPct val="90000"/>
              </a:lnSpc>
              <a:spcBef>
                <a:spcPct val="0"/>
              </a:spcBef>
              <a:spcAft>
                <a:spcPts val="1000"/>
              </a:spcAft>
              <a:tabLst>
                <a:tab pos="6400800" algn="r"/>
              </a:tabLst>
            </a:pPr>
            <a:r>
              <a:rPr lang="he-IL" sz="2800" b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שיעור הנשים בגילאים 25-54 אשר ביצעו בדיקות סיקור לסרטן צוואר הרחם בתדירות המומלצת לפי מצב חברתי-כלכלי</a:t>
            </a:r>
            <a:endParaRPr lang="en-US" sz="2800" b="1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 descr="Chart&#10;&#10;Description automatically generated with medium confidence">
            <a:extLst>
              <a:ext uri="{FF2B5EF4-FFF2-40B4-BE49-F238E27FC236}">
                <a16:creationId xmlns:a16="http://schemas.microsoft.com/office/drawing/2014/main" id="{2760867D-0CAF-D9EC-0208-B9CBBA696BF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5680" y="5653429"/>
            <a:ext cx="682488" cy="988359"/>
          </a:xfrm>
          <a:prstGeom prst="rect">
            <a:avLst/>
          </a:prstGeom>
        </p:spPr>
      </p:pic>
      <p:pic>
        <p:nvPicPr>
          <p:cNvPr id="4" name="Content Placeholder 3" descr="Icon&#10;&#10;Description automatically generated">
            <a:extLst>
              <a:ext uri="{FF2B5EF4-FFF2-40B4-BE49-F238E27FC236}">
                <a16:creationId xmlns:a16="http://schemas.microsoft.com/office/drawing/2014/main" id="{212206FC-D4CF-ACEA-EFEC-68D88D33F05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2" y="67609"/>
            <a:ext cx="1021716" cy="1021716"/>
          </a:xfrm>
          <a:prstGeom prst="rect">
            <a:avLst/>
          </a:prstGeom>
        </p:spPr>
      </p:pic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7008FBC4-A73E-749C-D982-5D4071CAEB3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04989452"/>
              </p:ext>
            </p:extLst>
          </p:nvPr>
        </p:nvGraphicFramePr>
        <p:xfrm>
          <a:off x="1513204" y="1654628"/>
          <a:ext cx="9303657" cy="46900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2" name="TextBox 1">
            <a:extLst>
              <a:ext uri="{FF2B5EF4-FFF2-40B4-BE49-F238E27FC236}">
                <a16:creationId xmlns:a16="http://schemas.microsoft.com/office/drawing/2014/main" id="{BAB8FF83-2654-A2BC-FFE4-8A8E020DE6EE}"/>
              </a:ext>
            </a:extLst>
          </p:cNvPr>
          <p:cNvSpPr txBox="1"/>
          <p:nvPr/>
        </p:nvSpPr>
        <p:spPr>
          <a:xfrm>
            <a:off x="2639256" y="5049767"/>
            <a:ext cx="1187309" cy="295511"/>
          </a:xfrm>
          <a:prstGeom prst="rect">
            <a:avLst/>
          </a:prstGeom>
        </p:spPr>
        <p:txBody>
          <a:bodyPr wrap="square" rtlCol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kern="120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RD=37.8%</a:t>
            </a:r>
          </a:p>
          <a:p>
            <a:r>
              <a:rPr lang="en-US" sz="1600" b="1" kern="12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RR = 0.40</a:t>
            </a:r>
            <a:endParaRPr lang="he-IL" sz="1600" b="1" kern="1200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Box 1">
            <a:extLst>
              <a:ext uri="{FF2B5EF4-FFF2-40B4-BE49-F238E27FC236}">
                <a16:creationId xmlns:a16="http://schemas.microsoft.com/office/drawing/2014/main" id="{7D15636D-C955-C00D-5D96-4C884A195F6E}"/>
              </a:ext>
            </a:extLst>
          </p:cNvPr>
          <p:cNvSpPr txBox="1"/>
          <p:nvPr/>
        </p:nvSpPr>
        <p:spPr>
          <a:xfrm>
            <a:off x="9435823" y="5049767"/>
            <a:ext cx="1187309" cy="403556"/>
          </a:xfrm>
          <a:prstGeom prst="rect">
            <a:avLst/>
          </a:prstGeom>
        </p:spPr>
        <p:txBody>
          <a:bodyPr wrap="square" rtlCol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kern="120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RD=36.6%</a:t>
            </a:r>
          </a:p>
          <a:p>
            <a:r>
              <a:rPr lang="en-US" sz="1600" b="1" kern="12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RR = 0.56</a:t>
            </a:r>
            <a:endParaRPr lang="he-IL" sz="1600" b="1" kern="1200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3800FE8-AAC3-2000-E626-E43E2D207B6C}"/>
              </a:ext>
            </a:extLst>
          </p:cNvPr>
          <p:cNvSpPr txBox="1"/>
          <p:nvPr/>
        </p:nvSpPr>
        <p:spPr>
          <a:xfrm>
            <a:off x="8054785" y="5049767"/>
            <a:ext cx="1187309" cy="403556"/>
          </a:xfrm>
          <a:prstGeom prst="rect">
            <a:avLst/>
          </a:prstGeom>
        </p:spPr>
        <p:txBody>
          <a:bodyPr wrap="square" rtlCol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 kern="120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RD=38.8%</a:t>
            </a:r>
          </a:p>
          <a:p>
            <a:pPr algn="ctr"/>
            <a:r>
              <a:rPr lang="en-US" sz="1600" b="1" kern="120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RR = 0.52</a:t>
            </a:r>
            <a:endParaRPr lang="he-IL" sz="1600" b="1" kern="120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2DA3D47-9AB4-6753-8749-833C2EC24B9E}"/>
              </a:ext>
            </a:extLst>
          </p:cNvPr>
          <p:cNvSpPr txBox="1"/>
          <p:nvPr/>
        </p:nvSpPr>
        <p:spPr>
          <a:xfrm>
            <a:off x="10912111" y="3168670"/>
            <a:ext cx="11913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e-IL" sz="16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שיעור ארצי (2024):</a:t>
            </a:r>
          </a:p>
          <a:p>
            <a:pPr algn="ctr"/>
            <a:r>
              <a:rPr lang="en-US" sz="16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66.7</a:t>
            </a:r>
            <a:r>
              <a:rPr lang="he-IL" sz="16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%</a:t>
            </a:r>
            <a:endParaRPr lang="en-IL" sz="1600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4447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4"/>
    </mc:Choice>
    <mc:Fallback xmlns="">
      <p:transition spd="slow" advTm="264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6F6DD5-B4D3-D4E7-C5BD-6C5AF7BD39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7">
            <a:extLst>
              <a:ext uri="{FF2B5EF4-FFF2-40B4-BE49-F238E27FC236}">
                <a16:creationId xmlns:a16="http://schemas.microsoft.com/office/drawing/2014/main" id="{7E752821-6DA6-0264-0E56-D557E3A4DA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8056" y="118980"/>
            <a:ext cx="8975885" cy="1133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algn="ctr" rtl="1">
              <a:spcBef>
                <a:spcPts val="600"/>
              </a:spcBef>
              <a:spcAft>
                <a:spcPts val="800"/>
              </a:spcAft>
              <a:tabLst>
                <a:tab pos="6400800" algn="r"/>
              </a:tabLst>
            </a:pPr>
            <a:r>
              <a:rPr lang="he-IL" sz="2800" b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שיעור הביצוע של סיקור לסרטן צוואר הרחם בנשים בנות 25-54</a:t>
            </a:r>
            <a:endParaRPr lang="en-US" sz="28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algn="ctr" rtl="1">
              <a:spcBef>
                <a:spcPts val="600"/>
              </a:spcBef>
              <a:spcAft>
                <a:spcPts val="800"/>
              </a:spcAft>
              <a:tabLst>
                <a:tab pos="6400800" algn="r"/>
              </a:tabLst>
            </a:pPr>
            <a:r>
              <a:rPr lang="he-IL" sz="2800" b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לפי קבוצת </a:t>
            </a:r>
            <a:r>
              <a:rPr lang="he-IL" sz="28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אוכלוסיה</a:t>
            </a:r>
            <a:r>
              <a:rPr lang="he-IL" sz="2800" b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2800" b="1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Rectangle 8">
            <a:extLst>
              <a:ext uri="{FF2B5EF4-FFF2-40B4-BE49-F238E27FC236}">
                <a16:creationId xmlns:a16="http://schemas.microsoft.com/office/drawing/2014/main" id="{7DA6AC7D-EFC4-2E1A-CC55-9C7BBFC5AF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3464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e-IL"/>
          </a:p>
        </p:txBody>
      </p:sp>
      <p:pic>
        <p:nvPicPr>
          <p:cNvPr id="2" name="Picture 1" descr="Chart&#10;&#10;Description automatically generated with medium confidence">
            <a:extLst>
              <a:ext uri="{FF2B5EF4-FFF2-40B4-BE49-F238E27FC236}">
                <a16:creationId xmlns:a16="http://schemas.microsoft.com/office/drawing/2014/main" id="{06E1FC8C-0557-0B51-0DA8-60B82F24B9D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5680" y="5653429"/>
            <a:ext cx="682488" cy="988359"/>
          </a:xfrm>
          <a:prstGeom prst="rect">
            <a:avLst/>
          </a:prstGeom>
        </p:spPr>
      </p:pic>
      <p:pic>
        <p:nvPicPr>
          <p:cNvPr id="3" name="Content Placeholder 3" descr="Icon&#10;&#10;Description automatically generated">
            <a:extLst>
              <a:ext uri="{FF2B5EF4-FFF2-40B4-BE49-F238E27FC236}">
                <a16:creationId xmlns:a16="http://schemas.microsoft.com/office/drawing/2014/main" id="{221F2B4C-3FC1-D1C8-7D38-39158DAB4F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2" y="67609"/>
            <a:ext cx="1021716" cy="1021716"/>
          </a:xfrm>
          <a:prstGeom prst="rect">
            <a:avLst/>
          </a:prstGeom>
        </p:spPr>
      </p:pic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1E1AF4BC-A6D3-0A84-4D7C-D22BC05CBF6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0055736"/>
              </p:ext>
            </p:extLst>
          </p:nvPr>
        </p:nvGraphicFramePr>
        <p:xfrm>
          <a:off x="425894" y="1480459"/>
          <a:ext cx="10410825" cy="49813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D8784C78-3379-7A55-369F-33CA3C4D52BD}"/>
              </a:ext>
            </a:extLst>
          </p:cNvPr>
          <p:cNvSpPr txBox="1"/>
          <p:nvPr/>
        </p:nvSpPr>
        <p:spPr>
          <a:xfrm>
            <a:off x="10918706" y="1951790"/>
            <a:ext cx="11913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e-IL" sz="16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שיעור ארצי (2024):</a:t>
            </a:r>
          </a:p>
          <a:p>
            <a:pPr algn="ctr"/>
            <a:r>
              <a:rPr lang="en-US" sz="16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66.7</a:t>
            </a:r>
            <a:r>
              <a:rPr lang="he-IL" sz="16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%</a:t>
            </a:r>
            <a:endParaRPr lang="en-IL" sz="1600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1768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7"/>
    </mc:Choice>
    <mc:Fallback xmlns="">
      <p:transition spd="slow" advTm="497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156EAB9-9880-485E-3175-B481955C86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28" y="144546"/>
            <a:ext cx="4641923" cy="65689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C320FCE-4752-5166-8D5B-ABA7B6B52E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4397" y="754899"/>
            <a:ext cx="5705778" cy="59630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Rectangle 7">
            <a:extLst>
              <a:ext uri="{FF2B5EF4-FFF2-40B4-BE49-F238E27FC236}">
                <a16:creationId xmlns:a16="http://schemas.microsoft.com/office/drawing/2014/main" id="{AF00ABFF-1645-42D7-3992-ADE2FA4D5C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62574" y="47013"/>
            <a:ext cx="682942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algn="ctr" rtl="1">
              <a:tabLst>
                <a:tab pos="6400800" algn="r"/>
              </a:tabLst>
            </a:pPr>
            <a:r>
              <a:rPr lang="he-IL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שיעור הביצוע של סיקור לסרטן צוואר הרחם בנשים בנות 25-54 </a:t>
            </a:r>
          </a:p>
          <a:p>
            <a:pPr marL="0" marR="0" algn="ctr" rtl="1">
              <a:tabLst>
                <a:tab pos="6400800" algn="r"/>
              </a:tabLst>
            </a:pPr>
            <a:r>
              <a:rPr lang="he-IL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לפי נפה, 2024</a:t>
            </a:r>
            <a:endParaRPr lang="en-US" sz="20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7722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2"/>
    </mc:Choice>
    <mc:Fallback xmlns="">
      <p:transition spd="slow" advTm="602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6121F4-9824-3526-7618-B29756A303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FA44A8FC-596E-20FE-E901-F2B3336E9899}"/>
              </a:ext>
            </a:extLst>
          </p:cNvPr>
          <p:cNvSpPr txBox="1"/>
          <p:nvPr/>
        </p:nvSpPr>
        <p:spPr>
          <a:xfrm>
            <a:off x="2194560" y="332831"/>
            <a:ext cx="7802880" cy="8693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 rtl="1">
              <a:lnSpc>
                <a:spcPct val="90000"/>
              </a:lnSpc>
              <a:spcBef>
                <a:spcPts val="600"/>
              </a:spcBef>
              <a:spcAft>
                <a:spcPts val="800"/>
              </a:spcAft>
              <a:tabLst>
                <a:tab pos="6400800" algn="r"/>
              </a:tabLst>
            </a:pPr>
            <a:r>
              <a:rPr lang="he-IL" sz="2800" b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שיעור הביצוע של סיקור לסרטן המעי הגס בקרב בני 50-74 לפי מצב חברתי-כלכלי</a:t>
            </a:r>
            <a:endParaRPr lang="en-US" sz="2800" b="1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 descr="Chart&#10;&#10;Description automatically generated with medium confidence">
            <a:extLst>
              <a:ext uri="{FF2B5EF4-FFF2-40B4-BE49-F238E27FC236}">
                <a16:creationId xmlns:a16="http://schemas.microsoft.com/office/drawing/2014/main" id="{3FF212C8-EF3B-65E0-A4FD-55ACAD114C5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5680" y="5653429"/>
            <a:ext cx="682488" cy="988359"/>
          </a:xfrm>
          <a:prstGeom prst="rect">
            <a:avLst/>
          </a:prstGeom>
        </p:spPr>
      </p:pic>
      <p:pic>
        <p:nvPicPr>
          <p:cNvPr id="4" name="Content Placeholder 3" descr="Icon&#10;&#10;Description automatically generated">
            <a:extLst>
              <a:ext uri="{FF2B5EF4-FFF2-40B4-BE49-F238E27FC236}">
                <a16:creationId xmlns:a16="http://schemas.microsoft.com/office/drawing/2014/main" id="{80D0DF33-61AA-3B7B-904A-9A76D8CD306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2" y="67609"/>
            <a:ext cx="1021716" cy="1021716"/>
          </a:xfrm>
          <a:prstGeom prst="rect">
            <a:avLst/>
          </a:prstGeom>
        </p:spPr>
      </p:pic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439FF427-AB2F-631D-26C3-302DF6FC075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52487405"/>
              </p:ext>
            </p:extLst>
          </p:nvPr>
        </p:nvGraphicFramePr>
        <p:xfrm>
          <a:off x="1272402" y="1424418"/>
          <a:ext cx="9416143" cy="47231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7325AF28-9C78-39B5-75C0-4DD6A6685B94}"/>
              </a:ext>
            </a:extLst>
          </p:cNvPr>
          <p:cNvSpPr txBox="1"/>
          <p:nvPr/>
        </p:nvSpPr>
        <p:spPr>
          <a:xfrm>
            <a:off x="10907487" y="1786235"/>
            <a:ext cx="120679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he-IL" sz="16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שיעור ארצי </a:t>
            </a:r>
            <a:r>
              <a:rPr lang="he-IL" sz="160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מתוקנן </a:t>
            </a:r>
            <a:r>
              <a:rPr lang="he-IL" sz="16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(2024):</a:t>
            </a:r>
          </a:p>
          <a:p>
            <a:pPr algn="ctr"/>
            <a:r>
              <a:rPr lang="en-US" sz="16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65.0%</a:t>
            </a:r>
            <a:endParaRPr lang="en-IL" sz="1600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6414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2"/>
    </mc:Choice>
    <mc:Fallback xmlns="">
      <p:transition spd="slow" advTm="632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614462-DEE3-A6D2-4E89-A77B4C4A8A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7">
            <a:extLst>
              <a:ext uri="{FF2B5EF4-FFF2-40B4-BE49-F238E27FC236}">
                <a16:creationId xmlns:a16="http://schemas.microsoft.com/office/drawing/2014/main" id="{DB8230B1-5C1C-E95F-1222-6B3739CF02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4119" y="245654"/>
            <a:ext cx="7903125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rtl="1">
              <a:tabLst>
                <a:tab pos="6400800" algn="r"/>
              </a:tabLst>
            </a:pPr>
            <a:r>
              <a:rPr lang="he-IL" sz="2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שיעור הביצוע של סיקור לסרטן המעי הגס בקרב בני 50-74 </a:t>
            </a:r>
          </a:p>
          <a:p>
            <a:pPr algn="ctr" rtl="1">
              <a:tabLst>
                <a:tab pos="6400800" algn="r"/>
              </a:tabLst>
            </a:pPr>
            <a:r>
              <a:rPr lang="he-IL" sz="2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לפי קבוצת </a:t>
            </a:r>
            <a:r>
              <a:rPr lang="he-IL" sz="28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אוכלוסיה</a:t>
            </a:r>
            <a:endParaRPr lang="en-US" sz="28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Rectangle 8">
            <a:extLst>
              <a:ext uri="{FF2B5EF4-FFF2-40B4-BE49-F238E27FC236}">
                <a16:creationId xmlns:a16="http://schemas.microsoft.com/office/drawing/2014/main" id="{75CE4F41-804B-E6D3-C052-30B7933727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3464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e-IL"/>
          </a:p>
        </p:txBody>
      </p:sp>
      <p:pic>
        <p:nvPicPr>
          <p:cNvPr id="2" name="Picture 1" descr="Chart&#10;&#10;Description automatically generated with medium confidence">
            <a:extLst>
              <a:ext uri="{FF2B5EF4-FFF2-40B4-BE49-F238E27FC236}">
                <a16:creationId xmlns:a16="http://schemas.microsoft.com/office/drawing/2014/main" id="{D78AB775-D6A8-E260-98FA-3D1D003CB26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5680" y="5653429"/>
            <a:ext cx="682488" cy="988359"/>
          </a:xfrm>
          <a:prstGeom prst="rect">
            <a:avLst/>
          </a:prstGeom>
        </p:spPr>
      </p:pic>
      <p:pic>
        <p:nvPicPr>
          <p:cNvPr id="4" name="Content Placeholder 3" descr="Icon&#10;&#10;Description automatically generated">
            <a:extLst>
              <a:ext uri="{FF2B5EF4-FFF2-40B4-BE49-F238E27FC236}">
                <a16:creationId xmlns:a16="http://schemas.microsoft.com/office/drawing/2014/main" id="{55493C77-BEA4-3431-7771-9257DD2F54C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2" y="67609"/>
            <a:ext cx="1021716" cy="1021716"/>
          </a:xfrm>
          <a:prstGeom prst="rect">
            <a:avLst/>
          </a:prstGeom>
        </p:spPr>
      </p:pic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EC0A88D9-9B7E-5CBC-9138-899CEF36941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45163725"/>
              </p:ext>
            </p:extLst>
          </p:nvPr>
        </p:nvGraphicFramePr>
        <p:xfrm>
          <a:off x="849151" y="1489735"/>
          <a:ext cx="9965846" cy="46578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5E3C03AB-58FD-FA2D-8BC0-62C796D5BAAB}"/>
              </a:ext>
            </a:extLst>
          </p:cNvPr>
          <p:cNvSpPr txBox="1"/>
          <p:nvPr/>
        </p:nvSpPr>
        <p:spPr>
          <a:xfrm>
            <a:off x="10900099" y="1617336"/>
            <a:ext cx="120679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he-IL" sz="16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שיעור ארצי </a:t>
            </a:r>
            <a:r>
              <a:rPr lang="he-IL" sz="160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מתוקנן </a:t>
            </a:r>
            <a:r>
              <a:rPr lang="he-IL" sz="16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(2024):</a:t>
            </a:r>
          </a:p>
          <a:p>
            <a:pPr algn="ctr"/>
            <a:r>
              <a:rPr lang="en-US" sz="16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65.0%</a:t>
            </a:r>
            <a:endParaRPr lang="en-IL" sz="1600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8628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3"/>
    </mc:Choice>
    <mc:Fallback xmlns="">
      <p:transition spd="slow" advTm="683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C8592D-9EAC-77EF-9C40-AA3D83F8BF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3C1C745-F3CC-BCA3-758C-719D04DBC619}"/>
              </a:ext>
            </a:extLst>
          </p:cNvPr>
          <p:cNvSpPr txBox="1"/>
          <p:nvPr/>
        </p:nvSpPr>
        <p:spPr>
          <a:xfrm>
            <a:off x="1615555" y="242548"/>
            <a:ext cx="896088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e-IL" sz="2800" b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שיעור הביצוע של קולונוסקופיה לאחר בדיקת דם סמוי חיובית </a:t>
            </a:r>
          </a:p>
          <a:p>
            <a:pPr algn="ctr"/>
            <a:r>
              <a:rPr lang="he-IL" sz="2800" b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לפי מצב חברתי-כלכלי</a:t>
            </a:r>
          </a:p>
        </p:txBody>
      </p:sp>
      <p:pic>
        <p:nvPicPr>
          <p:cNvPr id="2" name="Picture 1" descr="Chart&#10;&#10;Description automatically generated with medium confidence">
            <a:extLst>
              <a:ext uri="{FF2B5EF4-FFF2-40B4-BE49-F238E27FC236}">
                <a16:creationId xmlns:a16="http://schemas.microsoft.com/office/drawing/2014/main" id="{841AFCC2-7635-5B2B-4956-DA6C621772B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5680" y="5653429"/>
            <a:ext cx="682488" cy="988359"/>
          </a:xfrm>
          <a:prstGeom prst="rect">
            <a:avLst/>
          </a:prstGeom>
        </p:spPr>
      </p:pic>
      <p:pic>
        <p:nvPicPr>
          <p:cNvPr id="3" name="Content Placeholder 3" descr="Icon&#10;&#10;Description automatically generated">
            <a:extLst>
              <a:ext uri="{FF2B5EF4-FFF2-40B4-BE49-F238E27FC236}">
                <a16:creationId xmlns:a16="http://schemas.microsoft.com/office/drawing/2014/main" id="{4A7F99AF-3E64-555B-69B0-A932315311D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2" y="51567"/>
            <a:ext cx="1021716" cy="1021716"/>
          </a:xfrm>
          <a:prstGeom prst="rect">
            <a:avLst/>
          </a:prstGeom>
        </p:spPr>
      </p:pic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AC50C9BB-131E-EC49-4D4C-2EE9DEC0941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77068807"/>
              </p:ext>
            </p:extLst>
          </p:nvPr>
        </p:nvGraphicFramePr>
        <p:xfrm>
          <a:off x="1179236" y="1359104"/>
          <a:ext cx="9397204" cy="47885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5B71364E-65FA-D62A-0228-C6B8117FE76B}"/>
              </a:ext>
            </a:extLst>
          </p:cNvPr>
          <p:cNvSpPr txBox="1"/>
          <p:nvPr/>
        </p:nvSpPr>
        <p:spPr>
          <a:xfrm>
            <a:off x="10722281" y="1900535"/>
            <a:ext cx="120679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he-IL" sz="16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שיעור ארצי </a:t>
            </a:r>
            <a:r>
              <a:rPr lang="he-IL" sz="160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מתוקנן </a:t>
            </a:r>
            <a:r>
              <a:rPr lang="he-IL" sz="16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(2024):</a:t>
            </a:r>
          </a:p>
          <a:p>
            <a:pPr algn="ctr"/>
            <a:r>
              <a:rPr lang="en-US" sz="16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65.5%</a:t>
            </a:r>
            <a:endParaRPr lang="en-IL" sz="1600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6155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7"/>
    </mc:Choice>
    <mc:Fallback xmlns="">
      <p:transition spd="slow" advTm="397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C7C45A-F949-DE24-EF4C-9CCED4796E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8">
            <a:extLst>
              <a:ext uri="{FF2B5EF4-FFF2-40B4-BE49-F238E27FC236}">
                <a16:creationId xmlns:a16="http://schemas.microsoft.com/office/drawing/2014/main" id="{DD654D83-F4B9-9086-25FB-1F5EA32805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3464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e-IL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3C493C5-453C-E63D-EEA3-6778401C4896}"/>
              </a:ext>
            </a:extLst>
          </p:cNvPr>
          <p:cNvSpPr txBox="1"/>
          <p:nvPr/>
        </p:nvSpPr>
        <p:spPr>
          <a:xfrm>
            <a:off x="1615555" y="242548"/>
            <a:ext cx="896088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e-IL" sz="2800" b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שיעור הביצוע של קולונוסקופיה לאחר בדיקת דם סמוי חיובית </a:t>
            </a:r>
          </a:p>
          <a:p>
            <a:pPr algn="ctr"/>
            <a:r>
              <a:rPr lang="he-IL" sz="2800" b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לפי קבוצת אוכלוסיה</a:t>
            </a:r>
          </a:p>
        </p:txBody>
      </p:sp>
      <p:pic>
        <p:nvPicPr>
          <p:cNvPr id="4" name="Picture 3" descr="Chart&#10;&#10;Description automatically generated with medium confidence">
            <a:extLst>
              <a:ext uri="{FF2B5EF4-FFF2-40B4-BE49-F238E27FC236}">
                <a16:creationId xmlns:a16="http://schemas.microsoft.com/office/drawing/2014/main" id="{47A7D26A-ACE4-A997-5A37-C17A0D590A0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5680" y="5653429"/>
            <a:ext cx="682488" cy="988359"/>
          </a:xfrm>
          <a:prstGeom prst="rect">
            <a:avLst/>
          </a:prstGeom>
        </p:spPr>
      </p:pic>
      <p:pic>
        <p:nvPicPr>
          <p:cNvPr id="5" name="Content Placeholder 3" descr="Icon&#10;&#10;Description automatically generated">
            <a:extLst>
              <a:ext uri="{FF2B5EF4-FFF2-40B4-BE49-F238E27FC236}">
                <a16:creationId xmlns:a16="http://schemas.microsoft.com/office/drawing/2014/main" id="{EE65571D-A89F-C8B9-8357-DA1D6E7730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2" y="51567"/>
            <a:ext cx="1021716" cy="1021716"/>
          </a:xfrm>
          <a:prstGeom prst="rect">
            <a:avLst/>
          </a:prstGeom>
        </p:spPr>
      </p:pic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54549555-2096-6174-9EA4-A22D4DF5FD9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89044170"/>
              </p:ext>
            </p:extLst>
          </p:nvPr>
        </p:nvGraphicFramePr>
        <p:xfrm>
          <a:off x="903514" y="1502229"/>
          <a:ext cx="9808030" cy="46361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CF5D65AC-D1BD-F5DA-FF64-96D899C6941A}"/>
              </a:ext>
            </a:extLst>
          </p:cNvPr>
          <p:cNvSpPr txBox="1"/>
          <p:nvPr/>
        </p:nvSpPr>
        <p:spPr>
          <a:xfrm>
            <a:off x="10848373" y="1852910"/>
            <a:ext cx="120679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he-IL" sz="16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שיעור ארצי </a:t>
            </a:r>
            <a:r>
              <a:rPr lang="he-IL" sz="160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מתוקנן </a:t>
            </a:r>
            <a:r>
              <a:rPr lang="he-IL" sz="16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(2024):</a:t>
            </a:r>
          </a:p>
          <a:p>
            <a:pPr algn="ctr"/>
            <a:r>
              <a:rPr lang="en-US" sz="16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65.5%</a:t>
            </a:r>
            <a:endParaRPr lang="en-IL" sz="1600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7829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1"/>
    </mc:Choice>
    <mc:Fallback xmlns="">
      <p:transition spd="slow" advTm="491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ADE4FE-7C37-3662-B454-3A89D791E8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EFA4E57-671E-5C86-3731-3F767F16593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8824" r="499"/>
          <a:stretch>
            <a:fillRect/>
          </a:stretch>
        </p:blipFill>
        <p:spPr>
          <a:xfrm>
            <a:off x="6096000" y="872285"/>
            <a:ext cx="5511616" cy="586189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8548F4E-A060-EA3D-B7EA-50EF1D82670B}"/>
              </a:ext>
            </a:extLst>
          </p:cNvPr>
          <p:cNvSpPr txBox="1"/>
          <p:nvPr/>
        </p:nvSpPr>
        <p:spPr>
          <a:xfrm>
            <a:off x="5110716" y="98794"/>
            <a:ext cx="708128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e-IL" sz="2400" b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שיעור הביצוע של קולונוסקופיה לאחר בדיקת דם סמוי חיובית </a:t>
            </a:r>
          </a:p>
          <a:p>
            <a:pPr algn="ctr"/>
            <a:r>
              <a:rPr lang="he-IL" sz="2400" b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לפי נפת מגורים, 2024</a:t>
            </a:r>
          </a:p>
        </p:txBody>
      </p:sp>
      <p:pic>
        <p:nvPicPr>
          <p:cNvPr id="2" name="Content Placeholder 5">
            <a:extLst>
              <a:ext uri="{FF2B5EF4-FFF2-40B4-BE49-F238E27FC236}">
                <a16:creationId xmlns:a16="http://schemas.microsoft.com/office/drawing/2014/main" id="{C9F16483-F3C6-5B89-A1BE-3802277766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151" y="247650"/>
            <a:ext cx="4671208" cy="66103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83861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7"/>
    </mc:Choice>
    <mc:Fallback xmlns="">
      <p:transition spd="slow" advTm="717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05B6D5-632F-0356-0686-1E816BC0EB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he-IL" err="1">
                <a:latin typeface="Gisha" panose="020B0502040204020203" pitchFamily="34" charset="-79"/>
                <a:cs typeface="Gisha" panose="020B0502040204020203" pitchFamily="34" charset="-79"/>
              </a:rPr>
              <a:t>התכנית</a:t>
            </a:r>
            <a:r>
              <a:rPr lang="he-IL">
                <a:latin typeface="Gisha" panose="020B0502040204020203" pitchFamily="34" charset="-79"/>
                <a:cs typeface="Gisha" panose="020B0502040204020203" pitchFamily="34" charset="-79"/>
              </a:rPr>
              <a:t> הלאומית למדידת פערים בבריאות בישראל</a:t>
            </a:r>
            <a:endParaRPr lang="en-IL"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EF208D-6B73-6E9B-5981-F9FC9CFF59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372907D-3E3C-E9D3-7090-1A92D8A6CC8A}"/>
              </a:ext>
            </a:extLst>
          </p:cNvPr>
          <p:cNvSpPr txBox="1">
            <a:spLocks/>
          </p:cNvSpPr>
          <p:nvPr/>
        </p:nvSpPr>
        <p:spPr>
          <a:xfrm>
            <a:off x="4403356" y="6383973"/>
            <a:ext cx="9210285" cy="5602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he-IL" sz="1600" b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פיתוח סט מדדים לאומי לשיקוף פערים בבריאות ובשירותי הבריאות  </a:t>
            </a:r>
            <a:br>
              <a:rPr lang="he-IL" sz="1600" b="1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he-IL" sz="1600" b="1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ד"ר רחלי </a:t>
            </a:r>
            <a:r>
              <a:rPr lang="he-IL" sz="1600" b="1" err="1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ווילף</a:t>
            </a:r>
            <a:r>
              <a:rPr lang="he-IL" sz="1600" b="1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מירון וד"ר מור סבאן, מכון גרטנר</a:t>
            </a:r>
          </a:p>
        </p:txBody>
      </p:sp>
      <p:pic>
        <p:nvPicPr>
          <p:cNvPr id="7" name="Content Placeholder 3">
            <a:extLst>
              <a:ext uri="{FF2B5EF4-FFF2-40B4-BE49-F238E27FC236}">
                <a16:creationId xmlns:a16="http://schemas.microsoft.com/office/drawing/2014/main" id="{56B24554-2F4C-BE15-6167-7BF3D4BFAA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3945" y="1592300"/>
            <a:ext cx="7468055" cy="3673399"/>
          </a:xfrm>
          <a:prstGeom prst="rect">
            <a:avLst/>
          </a:prstGeom>
        </p:spPr>
      </p:pic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543776A9-7321-A71E-C030-FF689B39BC8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3469251"/>
              </p:ext>
            </p:extLst>
          </p:nvPr>
        </p:nvGraphicFramePr>
        <p:xfrm>
          <a:off x="4814383" y="5294240"/>
          <a:ext cx="7272395" cy="1097280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7272395">
                  <a:extLst>
                    <a:ext uri="{9D8B030D-6E8A-4147-A177-3AD203B41FA5}">
                      <a16:colId xmlns:a16="http://schemas.microsoft.com/office/drawing/2014/main" val="368891991"/>
                    </a:ext>
                  </a:extLst>
                </a:gridCol>
              </a:tblGrid>
              <a:tr h="150798">
                <a:tc>
                  <a:txBody>
                    <a:bodyPr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e-IL" sz="18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איכות הטיפול בשבץ מוחי</a:t>
                      </a:r>
                      <a:endParaRPr lang="he-I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8677884"/>
                  </a:ext>
                </a:extLst>
              </a:tr>
              <a:tr h="150798">
                <a:tc>
                  <a:txBody>
                    <a:bodyPr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e-IL" sz="18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גילוי מוקדם של סרטן המעי הגס </a:t>
                      </a:r>
                      <a:endParaRPr lang="he-I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8420441"/>
                  </a:ext>
                </a:extLst>
              </a:tr>
              <a:tr h="150798">
                <a:tc>
                  <a:txBody>
                    <a:bodyPr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e-IL" sz="18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גילוי מוקדם של סרטן צוואר הרחם</a:t>
                      </a:r>
                      <a:endParaRPr lang="he-I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3779078"/>
                  </a:ext>
                </a:extLst>
              </a:tr>
            </a:tbl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id="{24CFC1E9-1206-5E20-13F8-761933271A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934407">
            <a:off x="5677287" y="1433067"/>
            <a:ext cx="3752877" cy="537213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2BFAC8B-A68D-9E1F-6EAB-DCD525725D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679358">
            <a:off x="1161823" y="1296174"/>
            <a:ext cx="3781453" cy="5410240"/>
          </a:xfrm>
          <a:prstGeom prst="rect">
            <a:avLst/>
          </a:prstGeom>
        </p:spPr>
      </p:pic>
      <p:sp>
        <p:nvSpPr>
          <p:cNvPr id="12" name="Arrow: Pentagon 11">
            <a:extLst>
              <a:ext uri="{FF2B5EF4-FFF2-40B4-BE49-F238E27FC236}">
                <a16:creationId xmlns:a16="http://schemas.microsoft.com/office/drawing/2014/main" id="{F0A482B9-0E40-AC1A-C4C7-69F0D0ADC98C}"/>
              </a:ext>
            </a:extLst>
          </p:cNvPr>
          <p:cNvSpPr/>
          <p:nvPr/>
        </p:nvSpPr>
        <p:spPr>
          <a:xfrm>
            <a:off x="225189" y="5506872"/>
            <a:ext cx="1546824" cy="986003"/>
          </a:xfrm>
          <a:prstGeom prst="homePlat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e-IL" b="1"/>
              <a:t>יצא לאור ודווח בשנת 2023</a:t>
            </a:r>
            <a:endParaRPr lang="en-IL" b="1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19593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0"/>
    </mc:Choice>
    <mc:Fallback xmlns="">
      <p:transition spd="slow" advTm="3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D75D393-BC4F-B11B-063C-7FC05C0678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968" y="123825"/>
            <a:ext cx="4671209" cy="66103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EDB9CA1-5842-E8E8-84EA-4F0BB232C15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8824" r="499"/>
          <a:stretch>
            <a:fillRect/>
          </a:stretch>
        </p:blipFill>
        <p:spPr>
          <a:xfrm>
            <a:off x="6096000" y="872285"/>
            <a:ext cx="5511616" cy="586189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2E3E29E-A5B8-8E4A-B988-FE247B1B2822}"/>
              </a:ext>
            </a:extLst>
          </p:cNvPr>
          <p:cNvSpPr txBox="1"/>
          <p:nvPr/>
        </p:nvSpPr>
        <p:spPr>
          <a:xfrm>
            <a:off x="5110716" y="98794"/>
            <a:ext cx="708128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e-IL" sz="2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שיעור הביצוע של קולונוסקופיה לאחר בדיקת דם סמוי חיובית </a:t>
            </a:r>
          </a:p>
          <a:p>
            <a:pPr algn="ctr"/>
            <a:r>
              <a:rPr lang="he-IL" sz="2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לפי נפת מגורים, 2024</a:t>
            </a:r>
          </a:p>
        </p:txBody>
      </p:sp>
    </p:spTree>
    <p:extLst>
      <p:ext uri="{BB962C8B-B14F-4D97-AF65-F5344CB8AC3E}">
        <p14:creationId xmlns:p14="http://schemas.microsoft.com/office/powerpoint/2010/main" val="91864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3"/>
    </mc:Choice>
    <mc:Fallback xmlns="">
      <p:transition spd="slow" advTm="303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F619591-01A5-27BA-EA56-CB2744400D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628" y="774724"/>
            <a:ext cx="10113990" cy="52797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32297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9"/>
    </mc:Choice>
    <mc:Fallback xmlns="">
      <p:transition spd="slow" advTm="139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D4CD3D4-927A-E574-79A0-DBA254275D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482" y="265057"/>
            <a:ext cx="3330784" cy="425003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BADC72C-3F68-FF85-6B50-09917971E2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309" y="365125"/>
            <a:ext cx="10515600" cy="1325563"/>
          </a:xfrm>
        </p:spPr>
        <p:txBody>
          <a:bodyPr>
            <a:normAutofit/>
          </a:bodyPr>
          <a:lstStyle/>
          <a:p>
            <a:pPr algn="r" rtl="1"/>
            <a:r>
              <a:rPr lang="he-IL" sz="3600">
                <a:latin typeface="Gisha" panose="020B0502040204020203" pitchFamily="34" charset="-79"/>
                <a:cs typeface="Gisha" panose="020B0502040204020203" pitchFamily="34" charset="-79"/>
              </a:rPr>
              <a:t>השתתפות </a:t>
            </a:r>
            <a:r>
              <a:rPr lang="he-IL" sz="3600" err="1">
                <a:latin typeface="Gisha" panose="020B0502040204020203" pitchFamily="34" charset="-79"/>
                <a:cs typeface="Gisha" panose="020B0502040204020203" pitchFamily="34" charset="-79"/>
              </a:rPr>
              <a:t>בתכניות</a:t>
            </a:r>
            <a:r>
              <a:rPr lang="he-IL" sz="3600">
                <a:latin typeface="Gisha" panose="020B0502040204020203" pitchFamily="34" charset="-79"/>
                <a:cs typeface="Gisha" panose="020B0502040204020203" pitchFamily="34" charset="-79"/>
              </a:rPr>
              <a:t> לגילוי מוקדם</a:t>
            </a:r>
            <a:br>
              <a:rPr lang="he-IL" sz="3600">
                <a:latin typeface="Gisha" panose="020B0502040204020203" pitchFamily="34" charset="-79"/>
                <a:cs typeface="Gisha" panose="020B0502040204020203" pitchFamily="34" charset="-79"/>
              </a:rPr>
            </a:br>
            <a:r>
              <a:rPr lang="he-IL" sz="3600">
                <a:latin typeface="Gisha" panose="020B0502040204020203" pitchFamily="34" charset="-79"/>
                <a:cs typeface="Gisha" panose="020B0502040204020203" pitchFamily="34" charset="-79"/>
              </a:rPr>
              <a:t> לפי הכנסה והשכלה, ארה"ב</a:t>
            </a:r>
            <a:endParaRPr lang="en-IL" sz="3600"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B7703CA8-D188-1A43-3CFD-A7C43AEF005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3050058"/>
              </p:ext>
            </p:extLst>
          </p:nvPr>
        </p:nvGraphicFramePr>
        <p:xfrm>
          <a:off x="4258103" y="1790756"/>
          <a:ext cx="6516806" cy="4342132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086134">
                  <a:extLst>
                    <a:ext uri="{9D8B030D-6E8A-4147-A177-3AD203B41FA5}">
                      <a16:colId xmlns:a16="http://schemas.microsoft.com/office/drawing/2014/main" val="4222392774"/>
                    </a:ext>
                  </a:extLst>
                </a:gridCol>
                <a:gridCol w="1086134">
                  <a:extLst>
                    <a:ext uri="{9D8B030D-6E8A-4147-A177-3AD203B41FA5}">
                      <a16:colId xmlns:a16="http://schemas.microsoft.com/office/drawing/2014/main" val="2344412441"/>
                    </a:ext>
                  </a:extLst>
                </a:gridCol>
                <a:gridCol w="2172269">
                  <a:extLst>
                    <a:ext uri="{9D8B030D-6E8A-4147-A177-3AD203B41FA5}">
                      <a16:colId xmlns:a16="http://schemas.microsoft.com/office/drawing/2014/main" val="3599961978"/>
                    </a:ext>
                  </a:extLst>
                </a:gridCol>
                <a:gridCol w="2172269">
                  <a:extLst>
                    <a:ext uri="{9D8B030D-6E8A-4147-A177-3AD203B41FA5}">
                      <a16:colId xmlns:a16="http://schemas.microsoft.com/office/drawing/2014/main" val="363697335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800" b="0" u="none" strike="noStrike" err="1">
                          <a:solidFill>
                            <a:srgbClr val="000000"/>
                          </a:solidFill>
                          <a:effectLst/>
                        </a:rPr>
                        <a:t>i</a:t>
                      </a:r>
                      <a:endParaRPr lang="en-IL" sz="1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IL" sz="1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nl-NL" sz="1800" b="0" u="none" strike="noStrike">
                          <a:solidFill>
                            <a:schemeClr val="bg1"/>
                          </a:solidFill>
                          <a:effectLst/>
                        </a:rPr>
                        <a:t>Mammographic screening</a:t>
                      </a:r>
                      <a:endParaRPr lang="nl-NL" sz="1800" b="0" i="0" u="none" strike="noStrike">
                        <a:solidFill>
                          <a:schemeClr val="bg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nl-NL" sz="1800" b="0" u="none" strike="noStrike">
                          <a:solidFill>
                            <a:schemeClr val="bg1"/>
                          </a:solidFill>
                          <a:effectLst/>
                        </a:rPr>
                        <a:t>Colorectal screening</a:t>
                      </a:r>
                      <a:endParaRPr lang="nl-NL" sz="1800" b="0" i="0" u="none" strike="noStrike">
                        <a:solidFill>
                          <a:schemeClr val="bg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2160413373"/>
                  </a:ext>
                </a:extLst>
              </a:tr>
              <a:tr h="370840">
                <a:tc rowSpan="4">
                  <a:txBody>
                    <a:bodyPr/>
                    <a:lstStyle/>
                    <a:p>
                      <a:pPr marL="72000" algn="l" fontAlgn="b">
                        <a:buNone/>
                      </a:pPr>
                      <a:r>
                        <a:rPr lang="nl-NL" sz="1800" b="0" u="none" strike="noStrike">
                          <a:solidFill>
                            <a:srgbClr val="000000"/>
                          </a:solidFill>
                          <a:effectLst/>
                        </a:rPr>
                        <a:t>Income (%PL)</a:t>
                      </a:r>
                      <a:endParaRPr lang="nl-NL" sz="1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nl-NL" sz="1800" b="0" u="none" strike="noStrike">
                          <a:solidFill>
                            <a:srgbClr val="000000"/>
                          </a:solidFill>
                          <a:effectLst/>
                        </a:rPr>
                        <a:t>&lt;100</a:t>
                      </a:r>
                      <a:endParaRPr lang="nl-NL" sz="1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IL" sz="1800" b="0" u="none" strike="noStrike">
                          <a:solidFill>
                            <a:srgbClr val="000000"/>
                          </a:solidFill>
                          <a:effectLst/>
                        </a:rPr>
                        <a:t>63.3%</a:t>
                      </a:r>
                      <a:endParaRPr lang="en-IL" sz="1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IL" sz="1800" b="0" u="none" strike="noStrike">
                          <a:solidFill>
                            <a:srgbClr val="000000"/>
                          </a:solidFill>
                          <a:effectLst/>
                        </a:rPr>
                        <a:t>56.7%</a:t>
                      </a:r>
                      <a:endParaRPr lang="en-IL" sz="1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710887092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nl-NL" sz="1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nl-NL" sz="1800" b="0" u="none" strike="noStrike">
                          <a:solidFill>
                            <a:srgbClr val="000000"/>
                          </a:solidFill>
                          <a:effectLst/>
                        </a:rPr>
                        <a:t>199-199</a:t>
                      </a:r>
                      <a:endParaRPr lang="nl-NL" sz="1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IL" sz="1800" b="0" u="none" strike="noStrike">
                          <a:solidFill>
                            <a:srgbClr val="000000"/>
                          </a:solidFill>
                          <a:effectLst/>
                        </a:rPr>
                        <a:t>68.8%</a:t>
                      </a:r>
                      <a:endParaRPr lang="en-IL" sz="1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IL" sz="1800" b="0" u="none" strike="noStrike">
                          <a:solidFill>
                            <a:srgbClr val="000000"/>
                          </a:solidFill>
                          <a:effectLst/>
                        </a:rPr>
                        <a:t>63.0%</a:t>
                      </a:r>
                      <a:endParaRPr lang="en-IL" sz="1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2283473927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nl-NL" sz="1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nl-NL" sz="1800" b="0" u="none" strike="noStrike">
                          <a:solidFill>
                            <a:srgbClr val="000000"/>
                          </a:solidFill>
                          <a:effectLst/>
                        </a:rPr>
                        <a:t>200-399</a:t>
                      </a:r>
                      <a:endParaRPr lang="nl-NL" sz="1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IL" sz="1800" b="0" u="none" strike="noStrike">
                          <a:solidFill>
                            <a:srgbClr val="000000"/>
                          </a:solidFill>
                          <a:effectLst/>
                        </a:rPr>
                        <a:t>73.9%</a:t>
                      </a:r>
                      <a:endParaRPr lang="en-IL" sz="1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IL" sz="1800" b="0" u="none" strike="noStrike">
                          <a:solidFill>
                            <a:srgbClr val="000000"/>
                          </a:solidFill>
                          <a:effectLst/>
                        </a:rPr>
                        <a:t>68.3%</a:t>
                      </a:r>
                      <a:endParaRPr lang="en-IL" sz="1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1605017845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nl-NL" sz="1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nl-NL" sz="1800" b="0" u="none" strike="noStrike">
                          <a:solidFill>
                            <a:srgbClr val="000000"/>
                          </a:solidFill>
                          <a:effectLst/>
                        </a:rPr>
                        <a:t>&gt;=400</a:t>
                      </a:r>
                      <a:endParaRPr lang="nl-NL" sz="1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IL" sz="1800" b="0" u="none" strike="noStrike">
                          <a:solidFill>
                            <a:srgbClr val="000000"/>
                          </a:solidFill>
                          <a:effectLst/>
                        </a:rPr>
                        <a:t>81.4%</a:t>
                      </a:r>
                      <a:endParaRPr lang="en-IL" sz="1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IL" sz="1800" b="0" u="none" strike="noStrike">
                          <a:solidFill>
                            <a:srgbClr val="000000"/>
                          </a:solidFill>
                          <a:effectLst/>
                        </a:rPr>
                        <a:t>78.4%</a:t>
                      </a:r>
                      <a:endParaRPr lang="en-IL" sz="1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16303285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72000" algn="l" fontAlgn="b">
                        <a:buNone/>
                      </a:pPr>
                      <a:endParaRPr lang="en-IL" sz="1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IL" sz="1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IL" sz="1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IL" sz="1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1235727147"/>
                  </a:ext>
                </a:extLst>
              </a:tr>
              <a:tr h="370840">
                <a:tc rowSpan="3">
                  <a:txBody>
                    <a:bodyPr/>
                    <a:lstStyle/>
                    <a:p>
                      <a:pPr marL="72000" algn="l" fontAlgn="b">
                        <a:buNone/>
                      </a:pPr>
                      <a:r>
                        <a:rPr lang="nl-NL" sz="1800" b="0" u="none" strike="noStrike">
                          <a:solidFill>
                            <a:srgbClr val="000000"/>
                          </a:solidFill>
                          <a:effectLst/>
                        </a:rPr>
                        <a:t>Education</a:t>
                      </a:r>
                      <a:endParaRPr lang="nl-NL" sz="1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nl-NL" sz="1800" b="0" u="none" strike="noStrike">
                          <a:solidFill>
                            <a:srgbClr val="000000"/>
                          </a:solidFill>
                          <a:effectLst/>
                        </a:rPr>
                        <a:t>&lt;high school education</a:t>
                      </a:r>
                      <a:endParaRPr lang="nl-NL" sz="1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IL" sz="1800" b="0" u="none" strike="noStrike">
                          <a:solidFill>
                            <a:srgbClr val="000000"/>
                          </a:solidFill>
                          <a:effectLst/>
                        </a:rPr>
                        <a:t>63.5%</a:t>
                      </a:r>
                      <a:endParaRPr lang="en-IL" sz="1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IL" sz="1800" b="0" u="none" strike="noStrike">
                          <a:solidFill>
                            <a:srgbClr val="000000"/>
                          </a:solidFill>
                          <a:effectLst/>
                        </a:rPr>
                        <a:t>58.5%</a:t>
                      </a:r>
                      <a:endParaRPr lang="en-IL" sz="1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3312546351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nl-NL" sz="1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nl-NL" sz="1800" b="0" u="none" strike="noStrike">
                          <a:solidFill>
                            <a:srgbClr val="000000"/>
                          </a:solidFill>
                          <a:effectLst/>
                        </a:rPr>
                        <a:t>high school</a:t>
                      </a:r>
                      <a:endParaRPr lang="nl-NL" sz="1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IL" sz="1800" b="0" u="none" strike="noStrike">
                          <a:solidFill>
                            <a:srgbClr val="000000"/>
                          </a:solidFill>
                          <a:effectLst/>
                        </a:rPr>
                        <a:t>72.4%</a:t>
                      </a:r>
                      <a:endParaRPr lang="en-IL" sz="1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IL" sz="1800" b="0" u="none" strike="noStrike">
                          <a:solidFill>
                            <a:srgbClr val="000000"/>
                          </a:solidFill>
                          <a:effectLst/>
                        </a:rPr>
                        <a:t>66.9%</a:t>
                      </a:r>
                      <a:endParaRPr lang="en-IL" sz="1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1137272086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nl-NL" sz="1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nl-NL" sz="1800" b="0" u="none" strike="noStrike">
                          <a:solidFill>
                            <a:srgbClr val="000000"/>
                          </a:solidFill>
                          <a:effectLst/>
                        </a:rPr>
                        <a:t>some college</a:t>
                      </a:r>
                      <a:endParaRPr lang="nl-NL" sz="1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IL" sz="1800" b="0" u="none" strike="noStrike">
                          <a:solidFill>
                            <a:srgbClr val="000000"/>
                          </a:solidFill>
                          <a:effectLst/>
                        </a:rPr>
                        <a:t>78.8%</a:t>
                      </a:r>
                      <a:endParaRPr lang="en-IL" sz="1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IL" sz="1800" b="0" u="none" strike="noStrike">
                          <a:solidFill>
                            <a:srgbClr val="000000"/>
                          </a:solidFill>
                          <a:effectLst/>
                        </a:rPr>
                        <a:t>75.7%</a:t>
                      </a:r>
                      <a:endParaRPr lang="en-IL" sz="1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14079436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419184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D508C48-BE72-FBA5-88DD-C8F4198E68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19" y="5334324"/>
            <a:ext cx="3358032" cy="14417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258DD5B-7990-B4FA-B14B-3BA4D15582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6889" y="704805"/>
            <a:ext cx="7353354" cy="6153195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2856E29A-E268-7745-3F3A-178B6C2C3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7911" y="-252414"/>
            <a:ext cx="10515600" cy="1325563"/>
          </a:xfrm>
        </p:spPr>
        <p:txBody>
          <a:bodyPr>
            <a:normAutofit/>
          </a:bodyPr>
          <a:lstStyle/>
          <a:p>
            <a:br>
              <a:rPr lang="he-IL" sz="1800"/>
            </a:br>
            <a:r>
              <a:rPr lang="en-US" sz="1800"/>
              <a:t>Estimated age-</a:t>
            </a:r>
            <a:r>
              <a:rPr lang="en-US" sz="1800" err="1"/>
              <a:t>standardised</a:t>
            </a:r>
            <a:r>
              <a:rPr lang="en-US" sz="1800"/>
              <a:t> cancer mortality rate per 100 000, by education, 2015-2019</a:t>
            </a:r>
            <a:endParaRPr lang="en-IL" sz="1800"/>
          </a:p>
        </p:txBody>
      </p:sp>
    </p:spTree>
    <p:extLst>
      <p:ext uri="{BB962C8B-B14F-4D97-AF65-F5344CB8AC3E}">
        <p14:creationId xmlns:p14="http://schemas.microsoft.com/office/powerpoint/2010/main" val="2345032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4"/>
    </mc:Choice>
    <mc:Fallback xmlns="">
      <p:transition spd="slow" advTm="164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815F4A-6347-9E64-239C-05A309DC55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12F8E1-5F8F-35A7-17D0-422EE47C30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L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2405269-6AE0-1B99-D81E-BB1FDE7006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91" y="-63365"/>
            <a:ext cx="5515716" cy="236820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0712B2F-02DC-F2DD-9B8E-F07C120AF5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1963" y="1690688"/>
            <a:ext cx="6858050" cy="5372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974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6"/>
    </mc:Choice>
    <mc:Fallback xmlns="">
      <p:transition spd="slow" advTm="246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397602-E89E-7B84-8EEC-8BF5B28AA7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D1BA85F4-64CA-219B-1382-42E25C7751E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8607" y="4947242"/>
            <a:ext cx="5166360" cy="18492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B00B2A6-B45B-09DD-64BF-997BC77AE31F}"/>
              </a:ext>
            </a:extLst>
          </p:cNvPr>
          <p:cNvSpPr txBox="1"/>
          <p:nvPr/>
        </p:nvSpPr>
        <p:spPr>
          <a:xfrm>
            <a:off x="4793375" y="1760449"/>
            <a:ext cx="6101254" cy="319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4800" b="1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ילדים</a:t>
            </a: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-228600" algn="r" defTabSz="914400" rtl="1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indent="-228600" algn="r" rtl="1" fontAlgn="base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he-IL" sz="2800" b="1">
                <a:solidFill>
                  <a:srgbClr val="4454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אנמיה בתינוקות</a:t>
            </a:r>
          </a:p>
          <a:p>
            <a:pPr marL="0" marR="0" lvl="0" indent="-228600" algn="r" defTabSz="914400" rtl="1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e-IL" sz="2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מרכיבי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BMI</a:t>
            </a:r>
            <a:endParaRPr kumimoji="0" lang="he-IL" sz="2800" b="0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-228600" algn="r" defTabSz="914400" rtl="1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sz="2800">
                <a:solidFill>
                  <a:srgbClr val="4454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סוכרת ילדים</a:t>
            </a:r>
            <a:endParaRPr kumimoji="0" lang="he-IL" sz="2800" b="0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-228600" algn="r" defTabSz="914400" rtl="1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97E9FDA9-BC3B-8506-48E9-16D576CF35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100" y="1320117"/>
            <a:ext cx="4182294" cy="4182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179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7"/>
    </mc:Choice>
    <mc:Fallback xmlns="">
      <p:transition spd="slow" advTm="547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028C4F-7D97-1F70-A5A4-9A6ED7C732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A4336F-2394-BCD7-FF67-DE724EF3F8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1324" y="149110"/>
            <a:ext cx="10515600" cy="1325563"/>
          </a:xfrm>
        </p:spPr>
        <p:txBody>
          <a:bodyPr>
            <a:normAutofit/>
          </a:bodyPr>
          <a:lstStyle/>
          <a:p>
            <a:pPr lvl="0" algn="ctr" rtl="1"/>
            <a:r>
              <a:rPr lang="he-IL" sz="4000" b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שיעור ההימצאות של אנמיה בקרב תינוקות בני 9-18 חודשים לפי מצב חברתי-כלכלי</a:t>
            </a:r>
            <a:endParaRPr lang="en-US" sz="4000" b="1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854F5302-71CD-357D-314F-D5A9844431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71" y="149110"/>
            <a:ext cx="936172" cy="936172"/>
          </a:xfrm>
          <a:prstGeom prst="rect">
            <a:avLst/>
          </a:prstGeom>
        </p:spPr>
      </p:pic>
      <p:pic>
        <p:nvPicPr>
          <p:cNvPr id="5" name="Picture 4" descr="Chart&#10;&#10;Description automatically generated with medium confidence">
            <a:extLst>
              <a:ext uri="{FF2B5EF4-FFF2-40B4-BE49-F238E27FC236}">
                <a16:creationId xmlns:a16="http://schemas.microsoft.com/office/drawing/2014/main" id="{F396CA6C-F730-054A-358C-2983D6BFD9A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5680" y="5653429"/>
            <a:ext cx="682488" cy="988359"/>
          </a:xfrm>
          <a:prstGeom prst="rect">
            <a:avLst/>
          </a:prstGeom>
        </p:spPr>
      </p:pic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6D0706B3-6319-CBCD-E634-308544E028E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81930624"/>
              </p:ext>
            </p:extLst>
          </p:nvPr>
        </p:nvGraphicFramePr>
        <p:xfrm>
          <a:off x="439966" y="1474673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571C3447-5270-4053-5CC0-E8BCE447170B}"/>
              </a:ext>
            </a:extLst>
          </p:cNvPr>
          <p:cNvGraphicFramePr>
            <a:graphicFrameLocks noGrp="1"/>
          </p:cNvGraphicFramePr>
          <p:nvPr/>
        </p:nvGraphicFramePr>
        <p:xfrm>
          <a:off x="1551999" y="6057013"/>
          <a:ext cx="6966858" cy="707144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1161143">
                  <a:extLst>
                    <a:ext uri="{9D8B030D-6E8A-4147-A177-3AD203B41FA5}">
                      <a16:colId xmlns:a16="http://schemas.microsoft.com/office/drawing/2014/main" val="1788220590"/>
                    </a:ext>
                  </a:extLst>
                </a:gridCol>
                <a:gridCol w="1161143">
                  <a:extLst>
                    <a:ext uri="{9D8B030D-6E8A-4147-A177-3AD203B41FA5}">
                      <a16:colId xmlns:a16="http://schemas.microsoft.com/office/drawing/2014/main" val="119191598"/>
                    </a:ext>
                  </a:extLst>
                </a:gridCol>
                <a:gridCol w="1161143">
                  <a:extLst>
                    <a:ext uri="{9D8B030D-6E8A-4147-A177-3AD203B41FA5}">
                      <a16:colId xmlns:a16="http://schemas.microsoft.com/office/drawing/2014/main" val="2048129313"/>
                    </a:ext>
                  </a:extLst>
                </a:gridCol>
                <a:gridCol w="1161143">
                  <a:extLst>
                    <a:ext uri="{9D8B030D-6E8A-4147-A177-3AD203B41FA5}">
                      <a16:colId xmlns:a16="http://schemas.microsoft.com/office/drawing/2014/main" val="2134153368"/>
                    </a:ext>
                  </a:extLst>
                </a:gridCol>
                <a:gridCol w="1161143">
                  <a:extLst>
                    <a:ext uri="{9D8B030D-6E8A-4147-A177-3AD203B41FA5}">
                      <a16:colId xmlns:a16="http://schemas.microsoft.com/office/drawing/2014/main" val="3160289130"/>
                    </a:ext>
                  </a:extLst>
                </a:gridCol>
                <a:gridCol w="1161143">
                  <a:extLst>
                    <a:ext uri="{9D8B030D-6E8A-4147-A177-3AD203B41FA5}">
                      <a16:colId xmlns:a16="http://schemas.microsoft.com/office/drawing/2014/main" val="2022017226"/>
                    </a:ext>
                  </a:extLst>
                </a:gridCol>
              </a:tblGrid>
              <a:tr h="336304">
                <a:tc>
                  <a:txBody>
                    <a:bodyPr/>
                    <a:lstStyle/>
                    <a:p>
                      <a:pPr algn="ctr" rtl="0"/>
                      <a:r>
                        <a:rPr lang="en-US" sz="160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2024</a:t>
                      </a:r>
                      <a:endParaRPr lang="he-IL" sz="160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160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2023</a:t>
                      </a:r>
                      <a:endParaRPr lang="he-IL" sz="160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160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2021</a:t>
                      </a:r>
                      <a:endParaRPr lang="he-IL" sz="160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160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2019</a:t>
                      </a:r>
                      <a:endParaRPr lang="he-IL" sz="160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160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2017</a:t>
                      </a:r>
                      <a:endParaRPr lang="he-IL" sz="160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160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2015</a:t>
                      </a:r>
                      <a:endParaRPr lang="he-IL" sz="160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754028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0"/>
                      <a:r>
                        <a:rPr lang="he-IL" sz="160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83.8%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he-IL" sz="160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83.1%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he-IL" sz="160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84.3%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he-IL" sz="160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88.5%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he-IL" sz="160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87.9%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160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86.4%</a:t>
                      </a:r>
                      <a:endParaRPr lang="he-IL" sz="160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0018572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D595005C-08F2-B17D-1AD8-EC7C9BC33CDD}"/>
              </a:ext>
            </a:extLst>
          </p:cNvPr>
          <p:cNvSpPr txBox="1"/>
          <p:nvPr/>
        </p:nvSpPr>
        <p:spPr>
          <a:xfrm>
            <a:off x="8518857" y="6057013"/>
            <a:ext cx="2712602" cy="58477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r" rtl="1"/>
            <a:r>
              <a:rPr lang="he-IL" sz="16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שיעור ביצוע בדיקות המוגלובין ,</a:t>
            </a:r>
          </a:p>
          <a:p>
            <a:pPr algn="r" rtl="1"/>
            <a:r>
              <a:rPr lang="he-IL" sz="16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ללא הבדלים לפי מצב חברתי כלכלי</a:t>
            </a:r>
          </a:p>
        </p:txBody>
      </p:sp>
      <p:sp>
        <p:nvSpPr>
          <p:cNvPr id="10" name="TextBox 16">
            <a:extLst>
              <a:ext uri="{FF2B5EF4-FFF2-40B4-BE49-F238E27FC236}">
                <a16:creationId xmlns:a16="http://schemas.microsoft.com/office/drawing/2014/main" id="{86EC4029-1B0F-C399-C522-9E81AC09A6EB}"/>
              </a:ext>
            </a:extLst>
          </p:cNvPr>
          <p:cNvSpPr txBox="1"/>
          <p:nvPr/>
        </p:nvSpPr>
        <p:spPr>
          <a:xfrm>
            <a:off x="9743562" y="4545264"/>
            <a:ext cx="17527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IL"/>
            </a:defPPr>
            <a:lvl1pPr marL="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RD = 2.6%</a:t>
            </a:r>
          </a:p>
          <a:p>
            <a:r>
              <a:rPr lang="en-US" sz="16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RD = 2.8%</a:t>
            </a:r>
            <a:endParaRPr lang="en-IL" sz="1600" b="1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Arrow: Down 11">
            <a:extLst>
              <a:ext uri="{FF2B5EF4-FFF2-40B4-BE49-F238E27FC236}">
                <a16:creationId xmlns:a16="http://schemas.microsoft.com/office/drawing/2014/main" id="{C47A6434-6801-A2FB-F8DC-0E2294EEDCD2}"/>
              </a:ext>
            </a:extLst>
          </p:cNvPr>
          <p:cNvSpPr/>
          <p:nvPr/>
        </p:nvSpPr>
        <p:spPr>
          <a:xfrm>
            <a:off x="5160818" y="6137564"/>
            <a:ext cx="152400" cy="332509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id="{BACB0C83-8128-0F77-3A78-0AFBDB527E6F}"/>
              </a:ext>
            </a:extLst>
          </p:cNvPr>
          <p:cNvSpPr/>
          <p:nvPr/>
        </p:nvSpPr>
        <p:spPr>
          <a:xfrm>
            <a:off x="6256724" y="6137563"/>
            <a:ext cx="152400" cy="332509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D8AE45B-4394-DCE1-78B2-82764316A995}"/>
              </a:ext>
            </a:extLst>
          </p:cNvPr>
          <p:cNvSpPr txBox="1"/>
          <p:nvPr/>
        </p:nvSpPr>
        <p:spPr>
          <a:xfrm>
            <a:off x="10955566" y="1624973"/>
            <a:ext cx="11602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he-IL" sz="16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שיעור ארצי (2024): 9.1%</a:t>
            </a:r>
            <a:endParaRPr lang="en-IL" sz="1600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2805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371"/>
    </mc:Choice>
    <mc:Fallback xmlns="">
      <p:transition spd="slow" advTm="16371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B295FC-6E67-83F4-FF5B-B82AC963D6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B3816B-7167-C999-A663-F0450DD642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4143" y="55311"/>
            <a:ext cx="10515600" cy="1123770"/>
          </a:xfrm>
        </p:spPr>
        <p:txBody>
          <a:bodyPr>
            <a:normAutofit fontScale="90000"/>
          </a:bodyPr>
          <a:lstStyle/>
          <a:p>
            <a:pPr lvl="0" algn="ctr" rtl="1"/>
            <a:r>
              <a:rPr lang="he-IL" sz="4000" b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שיעור הביצוע של בדיקת המוגלובין ושיעור האנמיה בתינוקות בני 9-18 חודשים לפי קבוצת אוכלוסיה</a:t>
            </a:r>
            <a:endParaRPr lang="en-US" sz="4000" b="1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41A8C304-87DE-FFDE-29FA-290A17D8F4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71" y="149110"/>
            <a:ext cx="936172" cy="936172"/>
          </a:xfrm>
          <a:prstGeom prst="rect">
            <a:avLst/>
          </a:prstGeom>
        </p:spPr>
      </p:pic>
      <p:pic>
        <p:nvPicPr>
          <p:cNvPr id="5" name="Picture 4" descr="Chart&#10;&#10;Description automatically generated with medium confidence">
            <a:extLst>
              <a:ext uri="{FF2B5EF4-FFF2-40B4-BE49-F238E27FC236}">
                <a16:creationId xmlns:a16="http://schemas.microsoft.com/office/drawing/2014/main" id="{6A8FCDAC-CC48-8767-6678-52C9CF0C274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5680" y="5653429"/>
            <a:ext cx="682488" cy="988359"/>
          </a:xfrm>
          <a:prstGeom prst="rect">
            <a:avLst/>
          </a:prstGeom>
        </p:spPr>
      </p:pic>
      <p:graphicFrame>
        <p:nvGraphicFramePr>
          <p:cNvPr id="16" name="Content Placeholder 15">
            <a:extLst>
              <a:ext uri="{FF2B5EF4-FFF2-40B4-BE49-F238E27FC236}">
                <a16:creationId xmlns:a16="http://schemas.microsoft.com/office/drawing/2014/main" id="{A95BFAD6-D7D9-B751-B0BF-96E4FFB8C51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72331825"/>
              </p:ext>
            </p:extLst>
          </p:nvPr>
        </p:nvGraphicFramePr>
        <p:xfrm>
          <a:off x="923925" y="1272880"/>
          <a:ext cx="9382125" cy="53689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18D0C164-C561-1ADF-E170-E6081D26BCE2}"/>
              </a:ext>
            </a:extLst>
          </p:cNvPr>
          <p:cNvSpPr txBox="1"/>
          <p:nvPr/>
        </p:nvSpPr>
        <p:spPr>
          <a:xfrm>
            <a:off x="1971675" y="4623093"/>
            <a:ext cx="157162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600" b="1">
                <a:solidFill>
                  <a:srgbClr val="0075A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RD = 5.3%</a:t>
            </a:r>
          </a:p>
          <a:p>
            <a:r>
              <a:rPr lang="en-US" sz="1600" b="1">
                <a:solidFill>
                  <a:srgbClr val="38702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RR = 0.0%</a:t>
            </a:r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id="{08232D4D-A634-CDAC-5801-6364A6C9D212}"/>
              </a:ext>
            </a:extLst>
          </p:cNvPr>
          <p:cNvSpPr txBox="1"/>
          <p:nvPr/>
        </p:nvSpPr>
        <p:spPr>
          <a:xfrm>
            <a:off x="10652690" y="3017828"/>
            <a:ext cx="1402220" cy="1276350"/>
          </a:xfrm>
          <a:prstGeom prst="rect">
            <a:avLst/>
          </a:prstGeom>
        </p:spPr>
        <p:txBody>
          <a:bodyPr wrap="none" rtlCol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he-IL" sz="1800" b="1" kern="1200">
                <a:solidFill>
                  <a:srgbClr val="38702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ערבי </a:t>
            </a:r>
          </a:p>
          <a:p>
            <a:pPr algn="r" rtl="1"/>
            <a:r>
              <a:rPr lang="he-IL" sz="1800" b="1" kern="120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חרדי</a:t>
            </a:r>
          </a:p>
          <a:p>
            <a:pPr algn="r" rtl="1"/>
            <a:r>
              <a:rPr lang="he-IL" sz="1800" b="1" kern="1200">
                <a:solidFill>
                  <a:srgbClr val="78206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כללי</a:t>
            </a:r>
          </a:p>
          <a:p>
            <a:pPr algn="r" rtl="1"/>
            <a:r>
              <a:rPr lang="he-IL" sz="1800" b="1" kern="12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ביצוע בדיקה - - - -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CA98F2D-AF0C-47F0-8E7B-18204DE8C838}"/>
              </a:ext>
            </a:extLst>
          </p:cNvPr>
          <p:cNvSpPr txBox="1"/>
          <p:nvPr/>
        </p:nvSpPr>
        <p:spPr>
          <a:xfrm>
            <a:off x="10677529" y="1414873"/>
            <a:ext cx="12963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he-IL" sz="16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שיעור ארצי (2024): 83.8%</a:t>
            </a:r>
            <a:endParaRPr lang="en-IL" sz="1600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10476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8AF294-0D2A-2D3E-DD39-DA6F84ED22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70972D-273E-1F62-E184-E841DCFF37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1324" y="198522"/>
            <a:ext cx="10515600" cy="1325563"/>
          </a:xfrm>
        </p:spPr>
        <p:txBody>
          <a:bodyPr>
            <a:normAutofit/>
          </a:bodyPr>
          <a:lstStyle/>
          <a:p>
            <a:pPr lvl="0" algn="ctr" rtl="1"/>
            <a:r>
              <a:rPr lang="he-IL" sz="3600" b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שיעורי אנמיה בתרחישי קצה של ביצוע בדיקות המוגלובין לפי קבוצת </a:t>
            </a:r>
            <a:r>
              <a:rPr lang="he-IL" sz="3600" b="1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אוכלוסיה</a:t>
            </a:r>
            <a:endParaRPr lang="en-US" sz="3600" b="1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5BF1059A-DB5D-50BB-AA3A-70160B8313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71" y="149110"/>
            <a:ext cx="936172" cy="936172"/>
          </a:xfrm>
          <a:prstGeom prst="rect">
            <a:avLst/>
          </a:prstGeom>
        </p:spPr>
      </p:pic>
      <p:pic>
        <p:nvPicPr>
          <p:cNvPr id="5" name="Picture 4" descr="Chart&#10;&#10;Description automatically generated with medium confidence">
            <a:extLst>
              <a:ext uri="{FF2B5EF4-FFF2-40B4-BE49-F238E27FC236}">
                <a16:creationId xmlns:a16="http://schemas.microsoft.com/office/drawing/2014/main" id="{542BEE71-F9D4-950F-7979-346258675DE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5680" y="5653429"/>
            <a:ext cx="682488" cy="988359"/>
          </a:xfrm>
          <a:prstGeom prst="rect">
            <a:avLst/>
          </a:prstGeom>
        </p:spPr>
      </p:pic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17F1D55D-9725-446B-AA6C-62BA6054D3A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89103102"/>
              </p:ext>
            </p:extLst>
          </p:nvPr>
        </p:nvGraphicFramePr>
        <p:xfrm>
          <a:off x="283163" y="1772388"/>
          <a:ext cx="5563825" cy="46093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24527E8E-F589-4125-B308-9034EBFDE6B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12360045"/>
              </p:ext>
            </p:extLst>
          </p:nvPr>
        </p:nvGraphicFramePr>
        <p:xfrm>
          <a:off x="5921824" y="1772388"/>
          <a:ext cx="5138057" cy="46093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63327493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8553B2C4-1F82-1043-8B24-51C723BE1E8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73539411"/>
              </p:ext>
            </p:extLst>
          </p:nvPr>
        </p:nvGraphicFramePr>
        <p:xfrm>
          <a:off x="326572" y="1690688"/>
          <a:ext cx="11168742" cy="44597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Title 1">
            <a:extLst>
              <a:ext uri="{FF2B5EF4-FFF2-40B4-BE49-F238E27FC236}">
                <a16:creationId xmlns:a16="http://schemas.microsoft.com/office/drawing/2014/main" id="{9A007EE0-0297-E769-C2DC-1A7927E9A7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algn="ctr" rtl="1"/>
            <a:r>
              <a:rPr lang="he-IL" b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שיעור ההימצאות אנמיה בקרב תינוקות בני 18-9 חודשים לפי נפת מגורים, 2024</a:t>
            </a:r>
            <a:endParaRPr lang="he-IL"/>
          </a:p>
        </p:txBody>
      </p:sp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8E9BC203-FDD5-D1C6-493E-5FF7E60C3A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71" y="149110"/>
            <a:ext cx="936172" cy="936172"/>
          </a:xfrm>
          <a:prstGeom prst="rect">
            <a:avLst/>
          </a:prstGeom>
        </p:spPr>
      </p:pic>
      <p:pic>
        <p:nvPicPr>
          <p:cNvPr id="11" name="Picture 10" descr="Chart&#10;&#10;Description automatically generated with medium confidence">
            <a:extLst>
              <a:ext uri="{FF2B5EF4-FFF2-40B4-BE49-F238E27FC236}">
                <a16:creationId xmlns:a16="http://schemas.microsoft.com/office/drawing/2014/main" id="{D8909886-E93C-60A4-F9C7-3FD8FD5599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8534" y="5932714"/>
            <a:ext cx="489634" cy="70907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033B8A6-8A5C-A8B1-4D64-A32D2EF88074}"/>
              </a:ext>
            </a:extLst>
          </p:cNvPr>
          <p:cNvSpPr txBox="1"/>
          <p:nvPr/>
        </p:nvSpPr>
        <p:spPr>
          <a:xfrm>
            <a:off x="4217762" y="6308209"/>
            <a:ext cx="37564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he-IL" sz="16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שיעור ארצי (2024): 9.1%</a:t>
            </a:r>
            <a:endParaRPr lang="en-IL" sz="16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06730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C4DF1F-B558-82E6-4D8F-64636578BD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BD013C-1BDA-2ED1-AB99-929B110151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L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6E2C19D-45C0-8789-C48A-6CBF59B3DF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952965">
            <a:off x="966414" y="311529"/>
            <a:ext cx="4991136" cy="66580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B6469C5-D047-419E-C56C-E2DC46621D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9916" y="365125"/>
            <a:ext cx="5191163" cy="66961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B1D889C-DA90-9F0F-B28C-9F7E4F45FC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397569">
            <a:off x="4875065" y="822243"/>
            <a:ext cx="4953036" cy="667707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1B164DC-0016-2405-2BB9-04BC1DE417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80359">
            <a:off x="7098862" y="1856284"/>
            <a:ext cx="5334039" cy="654372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23299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1"/>
    </mc:Choice>
    <mc:Fallback xmlns="">
      <p:transition spd="slow" advTm="6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C61766-C949-C28F-46CC-3947BACC68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53399" y="5408195"/>
            <a:ext cx="3887183" cy="2342679"/>
          </a:xfrm>
        </p:spPr>
        <p:txBody>
          <a:bodyPr>
            <a:normAutofit/>
          </a:bodyPr>
          <a:lstStyle/>
          <a:p>
            <a:pPr algn="r"/>
            <a:r>
              <a:rPr lang="en-US" sz="1200"/>
              <a:t>2022</a:t>
            </a:r>
            <a:endParaRPr lang="en-IL" sz="12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D25641-1A89-86F5-3D5D-C36F2E9912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L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C49E1A9-311C-6EF0-F049-E2EB8DCCB0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24346"/>
            <a:ext cx="5921907" cy="218247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3CAA836-6D17-E4FF-94CF-BD82E7644F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2031395"/>
            <a:ext cx="10399177" cy="475391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98DBAF8-EF9A-CFFD-48CE-D87363A7B73A}"/>
              </a:ext>
            </a:extLst>
          </p:cNvPr>
          <p:cNvSpPr/>
          <p:nvPr/>
        </p:nvSpPr>
        <p:spPr>
          <a:xfrm>
            <a:off x="3167954" y="5574890"/>
            <a:ext cx="2023478" cy="1158764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258261537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65E23077-C92F-942E-3200-BCA4518E6ED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8607" y="4947242"/>
            <a:ext cx="5166360" cy="18492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DA7CD9E-3319-0BB5-4E37-62A1270A9B2D}"/>
              </a:ext>
            </a:extLst>
          </p:cNvPr>
          <p:cNvSpPr txBox="1"/>
          <p:nvPr/>
        </p:nvSpPr>
        <p:spPr>
          <a:xfrm>
            <a:off x="4793375" y="1760449"/>
            <a:ext cx="6101254" cy="30808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48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ילדים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-228600" algn="r" defTabSz="914400" rtl="1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-228600" algn="r" defTabSz="914400" rtl="1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e-IL" sz="2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אנמיה בתינוקות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indent="-228600" algn="r" rtl="1" fontAlgn="base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he-IL" sz="2800" b="1">
                <a:solidFill>
                  <a:srgbClr val="4454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מרכיבי </a:t>
            </a:r>
            <a:r>
              <a:rPr lang="en-US" sz="2800" b="1">
                <a:solidFill>
                  <a:srgbClr val="4454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BMI</a:t>
            </a:r>
            <a:endParaRPr lang="he-IL" sz="2800" b="1">
              <a:solidFill>
                <a:srgbClr val="44546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-228600" algn="r" defTabSz="914400" rtl="1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sz="2800" dirty="0">
                <a:solidFill>
                  <a:srgbClr val="4454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סוכרת ילדים</a:t>
            </a:r>
            <a:endParaRPr kumimoji="0" lang="he-IL" sz="28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-228600" algn="r" defTabSz="914400" rtl="1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131B1499-BD6C-9BBE-F407-5836C62C4E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100" y="1320117"/>
            <a:ext cx="4182294" cy="4182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10004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0E3FF7-5145-C0D9-9469-E9AA8E571F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C0670D-EA86-BC5B-58FA-98590DA349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5842" y="149110"/>
            <a:ext cx="11023600" cy="1325563"/>
          </a:xfrm>
        </p:spPr>
        <p:txBody>
          <a:bodyPr>
            <a:normAutofit/>
          </a:bodyPr>
          <a:lstStyle/>
          <a:p>
            <a:pPr algn="ctr" rtl="1"/>
            <a:r>
              <a:rPr lang="he-IL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שיעור רזון והשמנת יתר בקרב ילדים בני 7</a:t>
            </a:r>
            <a:r>
              <a:rPr lang="en-US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he-IL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he-IL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לפי מצב חברתי - כלכלי</a:t>
            </a:r>
            <a:endParaRPr lang="he-IL" dirty="0"/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7CA4A0BA-F352-36D0-3EAF-5BDE29E7885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72478676"/>
              </p:ext>
            </p:extLst>
          </p:nvPr>
        </p:nvGraphicFramePr>
        <p:xfrm>
          <a:off x="6268722" y="2023005"/>
          <a:ext cx="561072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F277991D-EBF6-A0ED-2E3F-44CC6B3626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71" y="149110"/>
            <a:ext cx="936172" cy="936172"/>
          </a:xfrm>
          <a:prstGeom prst="rect">
            <a:avLst/>
          </a:prstGeom>
        </p:spPr>
      </p:pic>
      <p:graphicFrame>
        <p:nvGraphicFramePr>
          <p:cNvPr id="3" name="Content Placeholder 8">
            <a:extLst>
              <a:ext uri="{FF2B5EF4-FFF2-40B4-BE49-F238E27FC236}">
                <a16:creationId xmlns:a16="http://schemas.microsoft.com/office/drawing/2014/main" id="{59E0D1EF-9FCE-F106-5673-7CC34A1F867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11430202"/>
              </p:ext>
            </p:extLst>
          </p:nvPr>
        </p:nvGraphicFramePr>
        <p:xfrm>
          <a:off x="97971" y="2023005"/>
          <a:ext cx="5912168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DA3D0BC7-93A6-2E3C-B847-00A521E70814}"/>
              </a:ext>
            </a:extLst>
          </p:cNvPr>
          <p:cNvSpPr txBox="1"/>
          <p:nvPr/>
        </p:nvSpPr>
        <p:spPr>
          <a:xfrm>
            <a:off x="7623141" y="1504002"/>
            <a:ext cx="29018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he-IL" sz="2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המצאות רזון</a:t>
            </a:r>
            <a:endParaRPr lang="he-IL" sz="2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17F669C-7DCB-18F8-F136-E5129BC82C33}"/>
              </a:ext>
            </a:extLst>
          </p:cNvPr>
          <p:cNvSpPr txBox="1"/>
          <p:nvPr/>
        </p:nvSpPr>
        <p:spPr>
          <a:xfrm>
            <a:off x="1850711" y="1504001"/>
            <a:ext cx="29018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he-IL" sz="2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המצאות השמנת יתר </a:t>
            </a:r>
            <a:endParaRPr lang="he-IL" sz="2400" dirty="0"/>
          </a:p>
        </p:txBody>
      </p:sp>
      <p:sp>
        <p:nvSpPr>
          <p:cNvPr id="10" name="TextBox 16">
            <a:extLst>
              <a:ext uri="{FF2B5EF4-FFF2-40B4-BE49-F238E27FC236}">
                <a16:creationId xmlns:a16="http://schemas.microsoft.com/office/drawing/2014/main" id="{A58404F1-D35D-27B0-27F2-9262DEA14629}"/>
              </a:ext>
            </a:extLst>
          </p:cNvPr>
          <p:cNvSpPr txBox="1"/>
          <p:nvPr/>
        </p:nvSpPr>
        <p:spPr>
          <a:xfrm>
            <a:off x="157773" y="5144080"/>
            <a:ext cx="20463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IL"/>
            </a:defPPr>
            <a:lvl1pPr marL="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RD = 0.0%</a:t>
            </a:r>
          </a:p>
          <a:p>
            <a:pPr algn="ctr"/>
            <a:r>
              <a:rPr lang="en-US" sz="1600" b="1" err="1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RD</a:t>
            </a:r>
            <a:r>
              <a:rPr lang="en-US" sz="1200" b="1" err="1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highest</a:t>
            </a:r>
            <a:r>
              <a:rPr lang="en-US" sz="1200" b="1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-low</a:t>
            </a:r>
            <a:r>
              <a:rPr lang="en-US" sz="1600" b="1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2.5%</a:t>
            </a:r>
            <a:endParaRPr lang="en-IL" sz="1600" b="1">
              <a:solidFill>
                <a:schemeClr val="bg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6">
            <a:extLst>
              <a:ext uri="{FF2B5EF4-FFF2-40B4-BE49-F238E27FC236}">
                <a16:creationId xmlns:a16="http://schemas.microsoft.com/office/drawing/2014/main" id="{13023E2F-7F14-D1C3-2B78-D13A49882D09}"/>
              </a:ext>
            </a:extLst>
          </p:cNvPr>
          <p:cNvSpPr txBox="1"/>
          <p:nvPr/>
        </p:nvSpPr>
        <p:spPr>
          <a:xfrm>
            <a:off x="4614902" y="5144080"/>
            <a:ext cx="17527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IL"/>
            </a:defPPr>
            <a:lvl1pPr marL="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RD = 2.2%</a:t>
            </a:r>
          </a:p>
          <a:p>
            <a:pPr algn="ctr"/>
            <a:r>
              <a:rPr lang="en-US" sz="1600" b="1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RD = 2.9%</a:t>
            </a:r>
            <a:endParaRPr lang="en-IL" sz="1600" b="1">
              <a:solidFill>
                <a:schemeClr val="bg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22A1372-4825-D61F-2A3C-67C0A7BCD4E8}"/>
              </a:ext>
            </a:extLst>
          </p:cNvPr>
          <p:cNvSpPr txBox="1"/>
          <p:nvPr/>
        </p:nvSpPr>
        <p:spPr>
          <a:xfrm>
            <a:off x="7152302" y="6431681"/>
            <a:ext cx="38435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he-IL" sz="16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שיעור ארצי (2024): 4.5%</a:t>
            </a:r>
            <a:endParaRPr lang="en-IL" sz="1600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50F81A9-4E15-1A51-0E11-7E5C8D94F04A}"/>
              </a:ext>
            </a:extLst>
          </p:cNvPr>
          <p:cNvSpPr txBox="1"/>
          <p:nvPr/>
        </p:nvSpPr>
        <p:spPr>
          <a:xfrm>
            <a:off x="1132275" y="6429905"/>
            <a:ext cx="38435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he-IL" sz="16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שיעור ארצי (2024): 8.4%</a:t>
            </a:r>
            <a:endParaRPr lang="en-IL" sz="1600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929298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104014-2869-ADE0-94E6-4FE5A65B74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BBCD62-6AAD-4D1E-1FEB-3DDA22E510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4143" y="149110"/>
            <a:ext cx="10949577" cy="1158875"/>
          </a:xfrm>
        </p:spPr>
        <p:txBody>
          <a:bodyPr>
            <a:normAutofit fontScale="90000"/>
          </a:bodyPr>
          <a:lstStyle/>
          <a:p>
            <a:pPr algn="ctr" rtl="1"/>
            <a:r>
              <a:rPr lang="he-IL" b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שיעור הימצאות רזון והשמנת יתר בקרב ילדים בני  7 </a:t>
            </a:r>
            <a:br>
              <a:rPr lang="he-IL" b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he-IL" b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לפי</a:t>
            </a:r>
            <a:r>
              <a:rPr lang="en-US" b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e-IL" b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קבוצת אוכלוסיה</a:t>
            </a:r>
            <a:endParaRPr lang="he-IL"/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89D00228-E432-9FCC-0E25-7879C20F96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71" y="149110"/>
            <a:ext cx="936172" cy="936172"/>
          </a:xfrm>
          <a:prstGeom prst="rect">
            <a:avLst/>
          </a:prstGeom>
        </p:spPr>
      </p:pic>
      <p:graphicFrame>
        <p:nvGraphicFramePr>
          <p:cNvPr id="10" name="Content Placeholder 9">
            <a:extLst>
              <a:ext uri="{FF2B5EF4-FFF2-40B4-BE49-F238E27FC236}">
                <a16:creationId xmlns:a16="http://schemas.microsoft.com/office/drawing/2014/main" id="{01AAF6B6-FD6B-BBB6-F9C2-AABEEEDAAD0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2836227"/>
              </p:ext>
            </p:extLst>
          </p:nvPr>
        </p:nvGraphicFramePr>
        <p:xfrm>
          <a:off x="6175106" y="1769650"/>
          <a:ext cx="5707017" cy="45861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3" name="Content Placeholder 9">
            <a:extLst>
              <a:ext uri="{FF2B5EF4-FFF2-40B4-BE49-F238E27FC236}">
                <a16:creationId xmlns:a16="http://schemas.microsoft.com/office/drawing/2014/main" id="{3AD5AD84-FF1C-55D9-90F6-F90C64CF3DB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5837323"/>
              </p:ext>
            </p:extLst>
          </p:nvPr>
        </p:nvGraphicFramePr>
        <p:xfrm>
          <a:off x="309879" y="1780016"/>
          <a:ext cx="5707017" cy="45861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534F4C53-A729-D7BD-3ACF-1A5D6ED5F75B}"/>
              </a:ext>
            </a:extLst>
          </p:cNvPr>
          <p:cNvSpPr txBox="1"/>
          <p:nvPr/>
        </p:nvSpPr>
        <p:spPr>
          <a:xfrm>
            <a:off x="7577674" y="1307984"/>
            <a:ext cx="29018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he-IL" sz="2400" b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המצאות רזון</a:t>
            </a:r>
            <a:endParaRPr lang="he-IL" sz="24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83CDE71-7B12-F097-D8C0-6FE9CF4D61ED}"/>
              </a:ext>
            </a:extLst>
          </p:cNvPr>
          <p:cNvSpPr txBox="1"/>
          <p:nvPr/>
        </p:nvSpPr>
        <p:spPr>
          <a:xfrm>
            <a:off x="1712447" y="1307985"/>
            <a:ext cx="29018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he-IL" sz="2400" b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המצאות השמנת יתר </a:t>
            </a:r>
            <a:endParaRPr lang="he-IL" sz="24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FBCED3A-678F-8C3B-2A86-B77AFF8B287C}"/>
              </a:ext>
            </a:extLst>
          </p:cNvPr>
          <p:cNvSpPr txBox="1"/>
          <p:nvPr/>
        </p:nvSpPr>
        <p:spPr>
          <a:xfrm>
            <a:off x="7152302" y="6431681"/>
            <a:ext cx="38435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he-IL" sz="16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שיעור ארצי (2024): 4.5%</a:t>
            </a:r>
            <a:endParaRPr lang="en-IL" sz="1600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AAC87A4-673E-97B7-1526-B8DAD4E16C37}"/>
              </a:ext>
            </a:extLst>
          </p:cNvPr>
          <p:cNvSpPr txBox="1"/>
          <p:nvPr/>
        </p:nvSpPr>
        <p:spPr>
          <a:xfrm>
            <a:off x="1132275" y="6429905"/>
            <a:ext cx="38435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he-IL" sz="16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שיעור ארצי (2024): 8.4%</a:t>
            </a:r>
            <a:endParaRPr lang="en-IL" sz="1600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174301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8D5B5814-D46B-43A9-4E95-5373EA8A15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 algn="ctr" rtl="1"/>
            <a:r>
              <a:rPr lang="he-IL" sz="4000" b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שיעור ההימצאות של רזון ב</a:t>
            </a:r>
            <a:r>
              <a:rPr lang="he-IL" sz="4000" b="1">
                <a:solidFill>
                  <a:schemeClr val="tx2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בני ובנות</a:t>
            </a:r>
            <a:r>
              <a:rPr lang="he-IL" sz="5300" b="1">
                <a:solidFill>
                  <a:schemeClr val="tx2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e-IL" sz="4000" b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14-15 </a:t>
            </a:r>
            <a:br>
              <a:rPr lang="he-IL" sz="4000" b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4000" b="1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0ACC6406-6326-3802-4B0D-8BC2649CB3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6612" y="1237817"/>
            <a:ext cx="5157787" cy="535565"/>
          </a:xfrm>
        </p:spPr>
        <p:txBody>
          <a:bodyPr/>
          <a:lstStyle/>
          <a:p>
            <a:pPr algn="ctr"/>
            <a:r>
              <a:rPr lang="he-I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לפי קבוצת </a:t>
            </a:r>
            <a:r>
              <a:rPr lang="he-IL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אוכלוסיה</a:t>
            </a:r>
            <a:endParaRPr lang="en-IL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7" name="Content Placeholder 16">
            <a:extLst>
              <a:ext uri="{FF2B5EF4-FFF2-40B4-BE49-F238E27FC236}">
                <a16:creationId xmlns:a16="http://schemas.microsoft.com/office/drawing/2014/main" id="{13917AB1-A0D8-7346-C81F-3AEDE15D1FA7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702374485"/>
              </p:ext>
            </p:extLst>
          </p:nvPr>
        </p:nvGraphicFramePr>
        <p:xfrm>
          <a:off x="413658" y="1773382"/>
          <a:ext cx="5583918" cy="41451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26AC6E88-9ABE-E095-E7A1-AF7280D4F7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69024" y="1237817"/>
            <a:ext cx="5183188" cy="535565"/>
          </a:xfrm>
        </p:spPr>
        <p:txBody>
          <a:bodyPr/>
          <a:lstStyle/>
          <a:p>
            <a:pPr algn="ctr"/>
            <a:r>
              <a:rPr lang="he-I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לפי מצב חברתי כלכלי</a:t>
            </a:r>
            <a:endParaRPr lang="en-IL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8" name="Content Placeholder 8">
            <a:extLst>
              <a:ext uri="{FF2B5EF4-FFF2-40B4-BE49-F238E27FC236}">
                <a16:creationId xmlns:a16="http://schemas.microsoft.com/office/drawing/2014/main" id="{F9C1BA0D-38D2-53D8-FA6E-51F4273AF1F9}"/>
              </a:ext>
            </a:extLst>
          </p:cNvPr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3168473849"/>
              </p:ext>
            </p:extLst>
          </p:nvPr>
        </p:nvGraphicFramePr>
        <p:xfrm>
          <a:off x="6169024" y="1773382"/>
          <a:ext cx="5354636" cy="41451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TextBox 16">
            <a:extLst>
              <a:ext uri="{FF2B5EF4-FFF2-40B4-BE49-F238E27FC236}">
                <a16:creationId xmlns:a16="http://schemas.microsoft.com/office/drawing/2014/main" id="{1FB3925C-467A-CE39-077B-03B4ECF6AB2C}"/>
              </a:ext>
            </a:extLst>
          </p:cNvPr>
          <p:cNvSpPr txBox="1"/>
          <p:nvPr/>
        </p:nvSpPr>
        <p:spPr>
          <a:xfrm>
            <a:off x="6642944" y="4517952"/>
            <a:ext cx="20506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IL"/>
            </a:defPPr>
            <a:lvl1pPr marL="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RD = 0.0%</a:t>
            </a:r>
          </a:p>
          <a:p>
            <a:pPr algn="ctr"/>
            <a:r>
              <a:rPr lang="en-US" sz="1600" b="1" err="1">
                <a:solidFill>
                  <a:schemeClr val="tx2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RD</a:t>
            </a:r>
            <a:r>
              <a:rPr lang="en-US" sz="1200" b="1" err="1">
                <a:solidFill>
                  <a:schemeClr val="tx2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highest</a:t>
            </a:r>
            <a:r>
              <a:rPr lang="en-US" sz="1200" b="1">
                <a:solidFill>
                  <a:schemeClr val="tx2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-low</a:t>
            </a:r>
            <a:r>
              <a:rPr lang="en-US" sz="1600" b="1">
                <a:solidFill>
                  <a:schemeClr val="tx2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0.5%</a:t>
            </a:r>
            <a:endParaRPr lang="en-IL" sz="1600" b="1">
              <a:solidFill>
                <a:schemeClr val="tx2">
                  <a:lumMod val="50000"/>
                  <a:lumOff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16">
            <a:extLst>
              <a:ext uri="{FF2B5EF4-FFF2-40B4-BE49-F238E27FC236}">
                <a16:creationId xmlns:a16="http://schemas.microsoft.com/office/drawing/2014/main" id="{72E44D2C-F4DF-00A7-29F0-B4DD431841B4}"/>
              </a:ext>
            </a:extLst>
          </p:cNvPr>
          <p:cNvSpPr txBox="1"/>
          <p:nvPr/>
        </p:nvSpPr>
        <p:spPr>
          <a:xfrm>
            <a:off x="9681797" y="4508484"/>
            <a:ext cx="17527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IL"/>
            </a:defPPr>
            <a:lvl1pPr marL="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600" b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RD = 0.5%</a:t>
            </a:r>
          </a:p>
          <a:p>
            <a:pPr algn="r"/>
            <a:r>
              <a:rPr lang="en-US" sz="1600" b="1">
                <a:solidFill>
                  <a:schemeClr val="tx2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RD = 0.9%</a:t>
            </a:r>
            <a:endParaRPr lang="en-IL" sz="1600" b="1">
              <a:solidFill>
                <a:schemeClr val="tx2">
                  <a:lumMod val="50000"/>
                  <a:lumOff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Picture 13" descr="Chart&#10;&#10;Description automatically generated with medium confidence">
            <a:extLst>
              <a:ext uri="{FF2B5EF4-FFF2-40B4-BE49-F238E27FC236}">
                <a16:creationId xmlns:a16="http://schemas.microsoft.com/office/drawing/2014/main" id="{F57A78D0-12F4-3AFD-2D62-DCBD72C4B1B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5680" y="5653429"/>
            <a:ext cx="682488" cy="988359"/>
          </a:xfrm>
          <a:prstGeom prst="rect">
            <a:avLst/>
          </a:prstGeom>
        </p:spPr>
      </p:pic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8A670A30-1DB6-3E68-AE62-5B7E15359D6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71" y="149110"/>
            <a:ext cx="936172" cy="93617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B6527A7-F94E-92C7-3F1A-9797DC72F1ED}"/>
              </a:ext>
            </a:extLst>
          </p:cNvPr>
          <p:cNvSpPr txBox="1"/>
          <p:nvPr/>
        </p:nvSpPr>
        <p:spPr>
          <a:xfrm>
            <a:off x="4072619" y="6147608"/>
            <a:ext cx="38435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he-IL" sz="16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שיעור ארצי (2024): 3.5%</a:t>
            </a:r>
            <a:endParaRPr lang="en-IL" sz="1600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897740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F2282F-2F0B-6C57-7DD1-A65E8C0CE7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93A2B3-98B0-E31B-FBEC-C4CB96E4F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4770" y="149111"/>
            <a:ext cx="10515600" cy="1214850"/>
          </a:xfrm>
        </p:spPr>
        <p:txBody>
          <a:bodyPr>
            <a:normAutofit/>
          </a:bodyPr>
          <a:lstStyle/>
          <a:p>
            <a:pPr lvl="0" algn="ctr" rtl="1"/>
            <a:r>
              <a:rPr lang="he-IL" sz="4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שיעור </a:t>
            </a:r>
            <a:r>
              <a:rPr lang="he-IL" sz="4000" b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ההימצאות של </a:t>
            </a:r>
            <a:r>
              <a:rPr lang="he-IL" sz="4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השמנת יתר </a:t>
            </a:r>
            <a:r>
              <a:rPr lang="he-IL" sz="4000" b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בבני ובנות</a:t>
            </a:r>
            <a:r>
              <a:rPr lang="he-IL" sz="4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14-15 לפי מצב חברתי-כלכלי</a:t>
            </a:r>
            <a:endParaRPr lang="en-US" sz="40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82A0D878-4BCE-265A-783F-8670459B5D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71" y="149110"/>
            <a:ext cx="936172" cy="936172"/>
          </a:xfrm>
          <a:prstGeom prst="rect">
            <a:avLst/>
          </a:prstGeom>
        </p:spPr>
      </p:pic>
      <p:graphicFrame>
        <p:nvGraphicFramePr>
          <p:cNvPr id="10" name="Content Placeholder 9">
            <a:extLst>
              <a:ext uri="{FF2B5EF4-FFF2-40B4-BE49-F238E27FC236}">
                <a16:creationId xmlns:a16="http://schemas.microsoft.com/office/drawing/2014/main" id="{83B28D35-2304-DED9-3AA3-6E73C187480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30133863"/>
              </p:ext>
            </p:extLst>
          </p:nvPr>
        </p:nvGraphicFramePr>
        <p:xfrm>
          <a:off x="6096000" y="1825625"/>
          <a:ext cx="5905498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0C0DC07A-6FCB-4A00-D576-2DD3D28458B0}"/>
              </a:ext>
            </a:extLst>
          </p:cNvPr>
          <p:cNvSpPr txBox="1"/>
          <p:nvPr/>
        </p:nvSpPr>
        <p:spPr>
          <a:xfrm>
            <a:off x="5480957" y="6311900"/>
            <a:ext cx="6400800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RR</a:t>
            </a:r>
            <a:r>
              <a:rPr lang="he-IL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=</a:t>
            </a:r>
            <a:r>
              <a:rPr lang="he-IL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חושב בין השיעור הגבוה ביותר לבין השיעור הנמוך ביותר</a:t>
            </a:r>
            <a:endParaRPr lang="en-IL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r" rtl="1"/>
            <a:endParaRPr lang="he-IL" sz="1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9FA1F2F-E90E-BE5B-38F3-A13CD625CB9B}"/>
              </a:ext>
            </a:extLst>
          </p:cNvPr>
          <p:cNvSpPr txBox="1"/>
          <p:nvPr/>
        </p:nvSpPr>
        <p:spPr>
          <a:xfrm>
            <a:off x="8446674" y="1363960"/>
            <a:ext cx="708848" cy="46166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sz="2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בנים</a:t>
            </a:r>
            <a:endParaRPr lang="he-IL" sz="2400" dirty="0"/>
          </a:p>
        </p:txBody>
      </p:sp>
      <p:graphicFrame>
        <p:nvGraphicFramePr>
          <p:cNvPr id="7" name="Content Placeholder 8">
            <a:extLst>
              <a:ext uri="{FF2B5EF4-FFF2-40B4-BE49-F238E27FC236}">
                <a16:creationId xmlns:a16="http://schemas.microsoft.com/office/drawing/2014/main" id="{A3400281-BC23-6DAF-9EF1-EE53D4CAE0F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40057804"/>
              </p:ext>
            </p:extLst>
          </p:nvPr>
        </p:nvGraphicFramePr>
        <p:xfrm>
          <a:off x="190502" y="1805162"/>
          <a:ext cx="5619748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B0F4E440-0ED8-9F0D-69DA-DC4625EBBD4C}"/>
              </a:ext>
            </a:extLst>
          </p:cNvPr>
          <p:cNvSpPr txBox="1"/>
          <p:nvPr/>
        </p:nvSpPr>
        <p:spPr>
          <a:xfrm>
            <a:off x="2541176" y="1363960"/>
            <a:ext cx="720069" cy="46166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sz="2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בנות</a:t>
            </a:r>
            <a:endParaRPr lang="he-IL" sz="2400" dirty="0"/>
          </a:p>
        </p:txBody>
      </p:sp>
      <p:sp>
        <p:nvSpPr>
          <p:cNvPr id="5" name="TextBox 16">
            <a:extLst>
              <a:ext uri="{FF2B5EF4-FFF2-40B4-BE49-F238E27FC236}">
                <a16:creationId xmlns:a16="http://schemas.microsoft.com/office/drawing/2014/main" id="{BC450100-0AE5-FE8F-72B7-192466FE4A55}"/>
              </a:ext>
            </a:extLst>
          </p:cNvPr>
          <p:cNvSpPr txBox="1"/>
          <p:nvPr/>
        </p:nvSpPr>
        <p:spPr>
          <a:xfrm>
            <a:off x="10622903" y="4933717"/>
            <a:ext cx="17527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IL"/>
            </a:defPPr>
            <a:lvl1pPr marL="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RD = 7.6%</a:t>
            </a:r>
          </a:p>
          <a:p>
            <a:pPr algn="ctr"/>
            <a:r>
              <a:rPr lang="en-US" sz="1600" b="1">
                <a:solidFill>
                  <a:schemeClr val="tx2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RD = 8.9%</a:t>
            </a:r>
            <a:endParaRPr lang="en-IL" sz="1600" b="1">
              <a:solidFill>
                <a:schemeClr val="tx2">
                  <a:lumMod val="50000"/>
                  <a:lumOff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7D89BB6-F0C9-93E3-BA6E-6CFE246C695F}"/>
              </a:ext>
            </a:extLst>
          </p:cNvPr>
          <p:cNvSpPr txBox="1"/>
          <p:nvPr/>
        </p:nvSpPr>
        <p:spPr>
          <a:xfrm>
            <a:off x="4050395" y="6363801"/>
            <a:ext cx="38435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he-IL" sz="16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שיעור ארצי (2024): 12.9%</a:t>
            </a:r>
            <a:endParaRPr lang="en-IL" sz="1600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588757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46E606-FE74-887B-90F2-2460523CA2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AD2989-7F56-005A-0C9B-F25A6F1395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6195" y="241300"/>
            <a:ext cx="10515600" cy="1325563"/>
          </a:xfrm>
        </p:spPr>
        <p:txBody>
          <a:bodyPr>
            <a:normAutofit/>
          </a:bodyPr>
          <a:lstStyle/>
          <a:p>
            <a:pPr lvl="0" algn="ctr" rtl="1"/>
            <a:r>
              <a:rPr lang="he-IL" sz="4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שיעור הימצאות השמנת יתר בקרב בני 14-15 </a:t>
            </a:r>
            <a:br>
              <a:rPr lang="he-IL" sz="4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he-IL" sz="4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לפי קבוצת אוכלוסיה</a:t>
            </a:r>
            <a:endParaRPr lang="en-US" sz="40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34E33D60-A43D-0EA0-B7FB-C1BAA24DA5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71" y="149110"/>
            <a:ext cx="936172" cy="936172"/>
          </a:xfrm>
          <a:prstGeom prst="rect">
            <a:avLst/>
          </a:prstGeom>
        </p:spPr>
      </p:pic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50D34BB0-970E-2FC5-2E89-AC67F3EA4DD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32692064"/>
              </p:ext>
            </p:extLst>
          </p:nvPr>
        </p:nvGraphicFramePr>
        <p:xfrm>
          <a:off x="6324602" y="1976171"/>
          <a:ext cx="5686425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7" name="Group 6">
            <a:extLst>
              <a:ext uri="{FF2B5EF4-FFF2-40B4-BE49-F238E27FC236}">
                <a16:creationId xmlns:a16="http://schemas.microsoft.com/office/drawing/2014/main" id="{E65A794D-3912-8D02-819E-061177F55279}"/>
              </a:ext>
            </a:extLst>
          </p:cNvPr>
          <p:cNvGrpSpPr/>
          <p:nvPr/>
        </p:nvGrpSpPr>
        <p:grpSpPr>
          <a:xfrm>
            <a:off x="6924673" y="4977271"/>
            <a:ext cx="5014559" cy="523221"/>
            <a:chOff x="1981198" y="4811484"/>
            <a:chExt cx="9620646" cy="523221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F11D2604-EEEB-9B62-03F6-D79B9823427D}"/>
                </a:ext>
              </a:extLst>
            </p:cNvPr>
            <p:cNvSpPr txBox="1"/>
            <p:nvPr/>
          </p:nvSpPr>
          <p:spPr>
            <a:xfrm>
              <a:off x="1981198" y="4811484"/>
              <a:ext cx="1863962" cy="52322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en-US" sz="1400" b="1">
                  <a:solidFill>
                    <a:srgbClr val="387025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RD = 4.7%</a:t>
              </a:r>
            </a:p>
            <a:p>
              <a:r>
                <a:rPr lang="en-US" sz="1400" b="1">
                  <a:solidFill>
                    <a:srgbClr val="0075A2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RR = 0.7%</a:t>
              </a:r>
              <a:endParaRPr lang="he-IL" sz="1400" b="1">
                <a:solidFill>
                  <a:srgbClr val="0075A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EA3155F-CCDC-793C-1EF7-4E557E8A630C}"/>
                </a:ext>
              </a:extLst>
            </p:cNvPr>
            <p:cNvSpPr txBox="1"/>
            <p:nvPr/>
          </p:nvSpPr>
          <p:spPr>
            <a:xfrm>
              <a:off x="9737884" y="4811485"/>
              <a:ext cx="1863960" cy="52322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en-US" sz="1400" b="1">
                  <a:solidFill>
                    <a:srgbClr val="387025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RD = 7.3%</a:t>
              </a:r>
            </a:p>
            <a:p>
              <a:r>
                <a:rPr lang="en-US" sz="1400" b="1">
                  <a:solidFill>
                    <a:srgbClr val="0075A2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RR = -0.2%</a:t>
              </a:r>
              <a:endParaRPr lang="he-IL" sz="1400" b="1">
                <a:solidFill>
                  <a:srgbClr val="0075A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aphicFrame>
        <p:nvGraphicFramePr>
          <p:cNvPr id="8" name="Content Placeholder 15">
            <a:extLst>
              <a:ext uri="{FF2B5EF4-FFF2-40B4-BE49-F238E27FC236}">
                <a16:creationId xmlns:a16="http://schemas.microsoft.com/office/drawing/2014/main" id="{2C7B4598-51B1-34D1-1D93-8699EB0FAB4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04535976"/>
              </p:ext>
            </p:extLst>
          </p:nvPr>
        </p:nvGraphicFramePr>
        <p:xfrm>
          <a:off x="180973" y="1976171"/>
          <a:ext cx="5810252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E9AC58D3-D5B5-1C5E-B654-317D0B94117D}"/>
              </a:ext>
            </a:extLst>
          </p:cNvPr>
          <p:cNvSpPr txBox="1"/>
          <p:nvPr/>
        </p:nvSpPr>
        <p:spPr>
          <a:xfrm>
            <a:off x="8560974" y="1514506"/>
            <a:ext cx="708848" cy="46166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sz="2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בנים</a:t>
            </a:r>
            <a:endParaRPr lang="he-IL" sz="2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EA6D5BF-13D3-2FEC-2AF4-6EEF601A008B}"/>
              </a:ext>
            </a:extLst>
          </p:cNvPr>
          <p:cNvSpPr txBox="1"/>
          <p:nvPr/>
        </p:nvSpPr>
        <p:spPr>
          <a:xfrm>
            <a:off x="2655476" y="1514507"/>
            <a:ext cx="720069" cy="46166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sz="2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בנות</a:t>
            </a:r>
            <a:endParaRPr lang="he-IL" sz="2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0FF11B-0FA3-81A3-48C2-F06C8BBDFC18}"/>
              </a:ext>
            </a:extLst>
          </p:cNvPr>
          <p:cNvSpPr txBox="1"/>
          <p:nvPr/>
        </p:nvSpPr>
        <p:spPr>
          <a:xfrm>
            <a:off x="4174220" y="6432034"/>
            <a:ext cx="38435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he-IL" sz="16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שיעור ארצי (2024): 12.9%</a:t>
            </a:r>
            <a:endParaRPr lang="en-IL" sz="1600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297629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1ACC9D-CA47-E20C-1A9D-33E7752215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46BD6D-754E-6D18-DD59-D29E3D8359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e-IL" sz="4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השמנת יתר בבני 14-15 לשנת 2024 </a:t>
            </a:r>
            <a:br>
              <a:rPr lang="he-IL" sz="4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he-IL" sz="4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לפי קבוצת </a:t>
            </a:r>
            <a:r>
              <a:rPr lang="he-IL" sz="40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אוכלוסיה</a:t>
            </a:r>
            <a:r>
              <a:rPr lang="he-IL" sz="4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ונפה</a:t>
            </a:r>
          </a:p>
        </p:txBody>
      </p:sp>
      <p:pic>
        <p:nvPicPr>
          <p:cNvPr id="5" name="Picture 4" descr="Chart&#10;&#10;Description automatically generated with medium confidence">
            <a:extLst>
              <a:ext uri="{FF2B5EF4-FFF2-40B4-BE49-F238E27FC236}">
                <a16:creationId xmlns:a16="http://schemas.microsoft.com/office/drawing/2014/main" id="{3EAAC39B-B6B0-D156-D68B-9F5333AF04F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3800" y="5694151"/>
            <a:ext cx="654368" cy="947637"/>
          </a:xfrm>
          <a:prstGeom prst="rect">
            <a:avLst/>
          </a:prstGeom>
        </p:spPr>
      </p:pic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9950F043-84A5-C893-E9EE-B0B7E5B906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71" y="149110"/>
            <a:ext cx="936172" cy="936172"/>
          </a:xfrm>
          <a:prstGeom prst="rect">
            <a:avLst/>
          </a:prstGeom>
        </p:spPr>
      </p:pic>
      <p:graphicFrame>
        <p:nvGraphicFramePr>
          <p:cNvPr id="10" name="Content Placeholder 9">
            <a:extLst>
              <a:ext uri="{FF2B5EF4-FFF2-40B4-BE49-F238E27FC236}">
                <a16:creationId xmlns:a16="http://schemas.microsoft.com/office/drawing/2014/main" id="{B9C7E693-3C9F-54E0-18DF-75E45D35CCD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90320611"/>
              </p:ext>
            </p:extLst>
          </p:nvPr>
        </p:nvGraphicFramePr>
        <p:xfrm>
          <a:off x="838200" y="1814739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AB090FAC-1390-DC1D-3555-755334D46F0C}"/>
              </a:ext>
            </a:extLst>
          </p:cNvPr>
          <p:cNvSpPr txBox="1"/>
          <p:nvPr/>
        </p:nvSpPr>
        <p:spPr>
          <a:xfrm>
            <a:off x="4174220" y="6311900"/>
            <a:ext cx="38435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he-IL" sz="160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שיעור ארצי (2024): 12.9%</a:t>
            </a:r>
            <a:endParaRPr lang="en-IL" sz="160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9580585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91B44A7-3876-6800-687E-47A3755C4A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6634" y="2747552"/>
            <a:ext cx="4448536" cy="301034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6BAF3B6-A6DD-AF80-E5E9-E94D177E14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7554" y="161471"/>
            <a:ext cx="2724170" cy="662944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B334A30-F3B6-BBE6-8607-27731CE0F255}"/>
              </a:ext>
            </a:extLst>
          </p:cNvPr>
          <p:cNvSpPr txBox="1"/>
          <p:nvPr/>
        </p:nvSpPr>
        <p:spPr>
          <a:xfrm>
            <a:off x="1934623" y="271371"/>
            <a:ext cx="6170279" cy="954107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/>
            <a:r>
              <a:rPr lang="he-IL" sz="28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מדדי גדילה: תת משקל </a:t>
            </a:r>
          </a:p>
          <a:p>
            <a:pPr algn="ctr"/>
            <a:r>
              <a:rPr lang="he-IL" sz="28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נתוני משרד הבריאות, שירותי בריאות התלמיד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98FE24E-6126-38B6-6EFB-D9B7919C0E12}"/>
              </a:ext>
            </a:extLst>
          </p:cNvPr>
          <p:cNvSpPr txBox="1"/>
          <p:nvPr/>
        </p:nvSpPr>
        <p:spPr>
          <a:xfrm>
            <a:off x="8186656" y="379092"/>
            <a:ext cx="787395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כיתה ז'</a:t>
            </a:r>
          </a:p>
        </p:txBody>
      </p:sp>
    </p:spTree>
    <p:extLst>
      <p:ext uri="{BB962C8B-B14F-4D97-AF65-F5344CB8AC3E}">
        <p14:creationId xmlns:p14="http://schemas.microsoft.com/office/powerpoint/2010/main" val="121393930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506D64A-737E-1D34-F800-9A466FE073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65515" y="452180"/>
            <a:ext cx="3181564" cy="63119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DA6F7B3-F2B9-7062-988A-823DD6D0D1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6675" y="452180"/>
            <a:ext cx="3314914" cy="63415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525EB34-EDBF-7F30-0037-6D91CC9B8E40}"/>
              </a:ext>
            </a:extLst>
          </p:cNvPr>
          <p:cNvSpPr txBox="1"/>
          <p:nvPr/>
        </p:nvSpPr>
        <p:spPr>
          <a:xfrm>
            <a:off x="8091331" y="729179"/>
            <a:ext cx="843501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כיתה א'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DABB655-45B8-5F48-2944-ED56ACFF7136}"/>
              </a:ext>
            </a:extLst>
          </p:cNvPr>
          <p:cNvSpPr txBox="1"/>
          <p:nvPr/>
        </p:nvSpPr>
        <p:spPr>
          <a:xfrm>
            <a:off x="4827679" y="729179"/>
            <a:ext cx="787395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כיתה ז'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ED050F3-315C-DD3D-64FF-C7A3377430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3283" y="4516781"/>
            <a:ext cx="2534248" cy="208616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D7B8445-4FE4-226A-75DC-BF0CCC5D9446}"/>
              </a:ext>
            </a:extLst>
          </p:cNvPr>
          <p:cNvSpPr txBox="1"/>
          <p:nvPr/>
        </p:nvSpPr>
        <p:spPr>
          <a:xfrm>
            <a:off x="2700407" y="-6555"/>
            <a:ext cx="7394973" cy="52322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sz="28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מדדי גדילה: השמנה ועודף משקל נתוני משרד הבריאות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B5BF55-E8B0-C14D-4D5B-45B012B6CE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90520" y="1013834"/>
            <a:ext cx="4918200" cy="3117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8666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208D28-C554-36D1-EFB0-8F6A00F652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Diagram 1">
            <a:extLst>
              <a:ext uri="{FF2B5EF4-FFF2-40B4-BE49-F238E27FC236}">
                <a16:creationId xmlns:a16="http://schemas.microsoft.com/office/drawing/2014/main" id="{70CF2E9B-35C7-91A5-F36F-5E95CF7E859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79591494"/>
              </p:ext>
            </p:extLst>
          </p:nvPr>
        </p:nvGraphicFramePr>
        <p:xfrm>
          <a:off x="-19664" y="637919"/>
          <a:ext cx="12121468" cy="60866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3E1B8D6A-EB73-5132-6A37-D958B4CBC87D}"/>
              </a:ext>
            </a:extLst>
          </p:cNvPr>
          <p:cNvSpPr/>
          <p:nvPr/>
        </p:nvSpPr>
        <p:spPr>
          <a:xfrm>
            <a:off x="52899" y="52794"/>
            <a:ext cx="12068569" cy="6752412"/>
          </a:xfrm>
          <a:prstGeom prst="rect">
            <a:avLst/>
          </a:prstGeom>
          <a:noFill/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he-IL"/>
          </a:p>
        </p:txBody>
      </p:sp>
      <p:sp>
        <p:nvSpPr>
          <p:cNvPr id="6147" name="Rectangle 1">
            <a:extLst>
              <a:ext uri="{FF2B5EF4-FFF2-40B4-BE49-F238E27FC236}">
                <a16:creationId xmlns:a16="http://schemas.microsoft.com/office/drawing/2014/main" id="{E3AEE9AA-3951-5930-FFBF-23FB6FE2DB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5275" y="180975"/>
            <a:ext cx="94297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endParaRPr lang="he-IL" altLang="en-US" sz="3600" b="1"/>
          </a:p>
        </p:txBody>
      </p:sp>
      <p:sp>
        <p:nvSpPr>
          <p:cNvPr id="6148" name="Rectangle 4">
            <a:extLst>
              <a:ext uri="{FF2B5EF4-FFF2-40B4-BE49-F238E27FC236}">
                <a16:creationId xmlns:a16="http://schemas.microsoft.com/office/drawing/2014/main" id="{0E9CE817-76D2-0312-C3D8-3932D51CC7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04637" y="-20092"/>
            <a:ext cx="598272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he-IL" altLang="en-US" sz="3600" b="1">
                <a:solidFill>
                  <a:schemeClr val="tx2"/>
                </a:solidFill>
                <a:cs typeface="Calibri" panose="020F0502020204030204" pitchFamily="34" charset="0"/>
              </a:rPr>
              <a:t>מדדי איכות לרפואת הקהילה 2024</a:t>
            </a:r>
          </a:p>
        </p:txBody>
      </p:sp>
      <p:pic>
        <p:nvPicPr>
          <p:cNvPr id="7" name="Picture 6" descr="Chart&#10;&#10;Description automatically generated with medium confidence">
            <a:extLst>
              <a:ext uri="{FF2B5EF4-FFF2-40B4-BE49-F238E27FC236}">
                <a16:creationId xmlns:a16="http://schemas.microsoft.com/office/drawing/2014/main" id="{42964737-C41D-CA39-6144-E9263BA63FF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2686" y="5510378"/>
            <a:ext cx="838420" cy="1214175"/>
          </a:xfrm>
          <a:prstGeom prst="rect">
            <a:avLst/>
          </a:prstGeom>
        </p:spPr>
      </p:pic>
      <p:sp>
        <p:nvSpPr>
          <p:cNvPr id="2" name="מלבן: פינות מעוגלות 2">
            <a:extLst>
              <a:ext uri="{FF2B5EF4-FFF2-40B4-BE49-F238E27FC236}">
                <a16:creationId xmlns:a16="http://schemas.microsoft.com/office/drawing/2014/main" id="{0BBD3569-BDCE-DA8F-2550-D59FB21045BF}"/>
              </a:ext>
            </a:extLst>
          </p:cNvPr>
          <p:cNvSpPr/>
          <p:nvPr/>
        </p:nvSpPr>
        <p:spPr>
          <a:xfrm>
            <a:off x="10052462" y="6369049"/>
            <a:ext cx="715962" cy="307975"/>
          </a:xfrm>
          <a:prstGeom prst="roundRect">
            <a:avLst/>
          </a:prstGeom>
          <a:solidFill>
            <a:srgbClr val="F5B9B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TextBox 6">
            <a:extLst>
              <a:ext uri="{FF2B5EF4-FFF2-40B4-BE49-F238E27FC236}">
                <a16:creationId xmlns:a16="http://schemas.microsoft.com/office/drawing/2014/main" id="{E3871C93-A651-0509-FA1E-6D5BCD05A1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74600" y="6343244"/>
            <a:ext cx="28575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rtl="1"/>
            <a:r>
              <a:rPr lang="he-IL" altLang="en-US" sz="1400">
                <a:cs typeface="Calibri" panose="020F0502020204030204" pitchFamily="34" charset="0"/>
              </a:rPr>
              <a:t>מדדים חדשים לשנת 2024 – לא לפרסום</a:t>
            </a:r>
            <a:endParaRPr lang="en-US" altLang="en-US" sz="1400">
              <a:cs typeface="Calibri" panose="020F050202020403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CF904A7-706C-8623-60F3-6DA86EDC1CD6}"/>
              </a:ext>
            </a:extLst>
          </p:cNvPr>
          <p:cNvSpPr/>
          <p:nvPr/>
        </p:nvSpPr>
        <p:spPr>
          <a:xfrm>
            <a:off x="9680841" y="1280160"/>
            <a:ext cx="1008790" cy="2516587"/>
          </a:xfrm>
          <a:prstGeom prst="rect">
            <a:avLst/>
          </a:prstGeom>
          <a:noFill/>
          <a:ln w="60325">
            <a:solidFill>
              <a:srgbClr val="0070C0"/>
            </a:soli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3367D66-28A0-A423-F7B7-55714E75CC85}"/>
              </a:ext>
            </a:extLst>
          </p:cNvPr>
          <p:cNvSpPr/>
          <p:nvPr/>
        </p:nvSpPr>
        <p:spPr>
          <a:xfrm>
            <a:off x="7259878" y="1083183"/>
            <a:ext cx="1008790" cy="2148840"/>
          </a:xfrm>
          <a:prstGeom prst="rect">
            <a:avLst/>
          </a:prstGeom>
          <a:noFill/>
          <a:ln w="60325">
            <a:solidFill>
              <a:srgbClr val="0070C0"/>
            </a:soli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9A2C28D-A0E6-A002-6139-77131A45FCE2}"/>
              </a:ext>
            </a:extLst>
          </p:cNvPr>
          <p:cNvSpPr/>
          <p:nvPr/>
        </p:nvSpPr>
        <p:spPr>
          <a:xfrm>
            <a:off x="3651101" y="1181547"/>
            <a:ext cx="1008790" cy="1965844"/>
          </a:xfrm>
          <a:prstGeom prst="rect">
            <a:avLst/>
          </a:prstGeom>
          <a:noFill/>
          <a:ln w="60325">
            <a:solidFill>
              <a:srgbClr val="0070C0"/>
            </a:soli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45A53B9-D461-2A8A-D533-7FA340878D88}"/>
              </a:ext>
            </a:extLst>
          </p:cNvPr>
          <p:cNvSpPr/>
          <p:nvPr/>
        </p:nvSpPr>
        <p:spPr>
          <a:xfrm>
            <a:off x="3664481" y="3681235"/>
            <a:ext cx="1008790" cy="1911182"/>
          </a:xfrm>
          <a:prstGeom prst="rect">
            <a:avLst/>
          </a:prstGeom>
          <a:noFill/>
          <a:ln w="60325">
            <a:solidFill>
              <a:srgbClr val="0070C0"/>
            </a:soli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39631650"/>
      </p:ext>
    </p:extLst>
  </p:cSld>
  <p:clrMapOvr>
    <a:masterClrMapping/>
  </p:clrMapOvr>
  <p:transition spd="slow" advTm="28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10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9C31BF5-C1EC-C43C-EB76-675367448512}"/>
              </a:ext>
            </a:extLst>
          </p:cNvPr>
          <p:cNvSpPr txBox="1"/>
          <p:nvPr/>
        </p:nvSpPr>
        <p:spPr>
          <a:xfrm>
            <a:off x="6324600" y="5619650"/>
            <a:ext cx="5733535" cy="138499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endParaRPr lang="he-IL" sz="1400" u="sng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r" rtl="1"/>
            <a:r>
              <a:rPr lang="he-IL" sz="1400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עודף משקל והשמנת יתר בבני 14-15 </a:t>
            </a:r>
            <a:r>
              <a:rPr lang="he-IL" sz="1400" u="sng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התכנית</a:t>
            </a:r>
            <a:r>
              <a:rPr lang="he-IL" sz="1400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הלאומית:</a:t>
            </a:r>
          </a:p>
          <a:p>
            <a:pPr algn="r" rtl="1"/>
            <a:endParaRPr lang="he-IL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r" rtl="1"/>
            <a:r>
              <a:rPr lang="he-IL" sz="14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מצב חברתי כלכלי 1-3 33%</a:t>
            </a:r>
          </a:p>
          <a:p>
            <a:pPr algn="r" rtl="1"/>
            <a:r>
              <a:rPr lang="he-IL" sz="14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מצב חברתי כלכלי 8-10 26%</a:t>
            </a:r>
          </a:p>
          <a:p>
            <a:pPr algn="r" rtl="1"/>
            <a:endParaRPr lang="he-IL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2733D95F-07D9-4FBD-9589-A675BD2932F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19231170"/>
              </p:ext>
            </p:extLst>
          </p:nvPr>
        </p:nvGraphicFramePr>
        <p:xfrm>
          <a:off x="533401" y="1104900"/>
          <a:ext cx="10668000" cy="45147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219D7503-D268-7B02-882B-1A1B502E436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2643684"/>
              </p:ext>
            </p:extLst>
          </p:nvPr>
        </p:nvGraphicFramePr>
        <p:xfrm>
          <a:off x="657225" y="352425"/>
          <a:ext cx="10363200" cy="6096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363200">
                  <a:extLst>
                    <a:ext uri="{9D8B030D-6E8A-4147-A177-3AD203B41FA5}">
                      <a16:colId xmlns:a16="http://schemas.microsoft.com/office/drawing/2014/main" val="1931257613"/>
                    </a:ext>
                  </a:extLst>
                </a:gridCol>
              </a:tblGrid>
              <a:tr h="276225"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2000" b="1" u="none" strike="noStrike" dirty="0">
                          <a:effectLst/>
                        </a:rPr>
                        <a:t>Figure 4.24. Overweight and obesity rate among adolescents by family affluence </a:t>
                      </a:r>
                      <a:endParaRPr lang="he-IL" sz="2000" b="1" u="none" strike="noStrike" dirty="0">
                        <a:effectLst/>
                      </a:endParaRPr>
                    </a:p>
                    <a:p>
                      <a:pPr algn="l" fontAlgn="t">
                        <a:buNone/>
                      </a:pPr>
                      <a:r>
                        <a:rPr lang="en-US" sz="2000" b="1" u="none" strike="noStrike" dirty="0">
                          <a:effectLst/>
                        </a:rPr>
                        <a:t>(self-reported), 2022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86410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7314429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F64F275B-50A0-7B6C-21AF-ABEA6B31C8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686" y="1928529"/>
            <a:ext cx="6387091" cy="43282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FF6A9E0F-B9C2-B917-6C93-FDAA3A3F6EE0}"/>
              </a:ext>
            </a:extLst>
          </p:cNvPr>
          <p:cNvSpPr txBox="1"/>
          <p:nvPr/>
        </p:nvSpPr>
        <p:spPr>
          <a:xfrm>
            <a:off x="7350038" y="6432376"/>
            <a:ext cx="609777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en-US" sz="1200" b="0" i="0" dirty="0" err="1">
                <a:solidFill>
                  <a:srgbClr val="1B1B1B"/>
                </a:solidFill>
                <a:effectLst/>
                <a:latin typeface="Source Sans Pro Web"/>
              </a:rPr>
              <a:t>Cureus</a:t>
            </a:r>
            <a:r>
              <a:rPr lang="en-US" sz="1200" b="0" i="0" dirty="0">
                <a:solidFill>
                  <a:srgbClr val="1B1B1B"/>
                </a:solidFill>
                <a:effectLst/>
                <a:latin typeface="Source Sans Pro Web"/>
              </a:rPr>
              <a:t>. 2024 Jun 6;16(6):e61825. </a:t>
            </a:r>
            <a:r>
              <a:rPr lang="en-US" sz="1200" b="0" i="0" dirty="0" err="1">
                <a:solidFill>
                  <a:srgbClr val="1B1B1B"/>
                </a:solidFill>
                <a:effectLst/>
                <a:latin typeface="Source Sans Pro Web"/>
              </a:rPr>
              <a:t>doi</a:t>
            </a:r>
            <a:r>
              <a:rPr lang="en-US" sz="1200" b="0" i="0" dirty="0">
                <a:solidFill>
                  <a:srgbClr val="1B1B1B"/>
                </a:solidFill>
                <a:effectLst/>
                <a:latin typeface="Source Sans Pro Web"/>
              </a:rPr>
              <a:t>: </a:t>
            </a:r>
            <a:r>
              <a:rPr lang="en-US" sz="1200" b="0" i="0" u="sng" dirty="0">
                <a:solidFill>
                  <a:srgbClr val="005EA2"/>
                </a:solidFill>
                <a:effectLst/>
                <a:latin typeface="Source Sans Pro Web"/>
                <a:hlinkClick r:id="rId3"/>
              </a:rPr>
              <a:t>10.7759/cureus.61825</a:t>
            </a:r>
            <a:endParaRPr lang="he-IL" sz="120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64A3CE1C-A901-75BA-8859-16D0802B10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8659" y="1928529"/>
            <a:ext cx="5406655" cy="43282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223BCE4-E8B3-D2AB-4DDF-1F7B6D7CA0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7685" y="93613"/>
            <a:ext cx="6358374" cy="10097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6EC00D90-4796-0D44-DD2D-481C3E8E7420}"/>
              </a:ext>
            </a:extLst>
          </p:cNvPr>
          <p:cNvSpPr txBox="1"/>
          <p:nvPr/>
        </p:nvSpPr>
        <p:spPr>
          <a:xfrm>
            <a:off x="96686" y="1437059"/>
            <a:ext cx="8039380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b="1" dirty="0">
                <a:solidFill>
                  <a:schemeClr val="tx2"/>
                </a:solidFill>
              </a:rPr>
              <a:t>Ages 2-19, National Center for Health Statistics (NCHS) database 2000-2018</a:t>
            </a:r>
            <a:endParaRPr lang="he-IL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855121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06BCA3AC-1ED3-69F7-BD8C-51991943F27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29337"/>
          <a:stretch>
            <a:fillRect/>
          </a:stretch>
        </p:blipFill>
        <p:spPr>
          <a:xfrm>
            <a:off x="609168" y="232369"/>
            <a:ext cx="6192114" cy="11241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296DD25-B487-7910-68B5-75C2F589C8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176" y="1590896"/>
            <a:ext cx="10125074" cy="513397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128B671-760E-44BC-E7CD-993E91A357D6}"/>
              </a:ext>
            </a:extLst>
          </p:cNvPr>
          <p:cNvSpPr txBox="1"/>
          <p:nvPr/>
        </p:nvSpPr>
        <p:spPr>
          <a:xfrm>
            <a:off x="9658350" y="133129"/>
            <a:ext cx="2209800" cy="12234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1050" b="1" dirty="0">
                <a:effectLst/>
              </a:rPr>
              <a:t>Published November 30, 2017</a:t>
            </a:r>
          </a:p>
          <a:p>
            <a:pPr>
              <a:buNone/>
            </a:pPr>
            <a:r>
              <a:rPr lang="en-US" sz="1050" b="1" dirty="0">
                <a:effectLst/>
              </a:rPr>
              <a:t>N Engl J Med 2017;377:2145-2153</a:t>
            </a:r>
          </a:p>
          <a:p>
            <a:pPr>
              <a:buNone/>
            </a:pPr>
            <a:r>
              <a:rPr lang="en-US" sz="1050" b="1" dirty="0">
                <a:effectLst/>
              </a:rPr>
              <a:t>DOI: 10.1056/NEJMoa1703860</a:t>
            </a:r>
          </a:p>
          <a:p>
            <a:pPr>
              <a:buNone/>
            </a:pPr>
            <a:r>
              <a:rPr lang="en-US" sz="1050" b="1" u="sng" dirty="0">
                <a:solidFill>
                  <a:srgbClr val="1A1A1A"/>
                </a:solidFill>
                <a:effectLst/>
                <a:hlinkClick r:id="rId4"/>
              </a:rPr>
              <a:t>VOL. 377 NO. 22</a:t>
            </a:r>
            <a:endParaRPr lang="en-US" sz="1050" b="1" dirty="0">
              <a:effectLst/>
            </a:endParaRPr>
          </a:p>
          <a:p>
            <a:pPr>
              <a:buNone/>
            </a:pPr>
            <a:r>
              <a:rPr lang="en-US" sz="1050" b="1" u="sng" dirty="0">
                <a:solidFill>
                  <a:srgbClr val="1A1A1A"/>
                </a:solidFill>
                <a:effectLst/>
                <a:hlinkClick r:id="rId5"/>
              </a:rPr>
              <a:t>Copyright © 2017</a:t>
            </a:r>
            <a:endParaRPr lang="en-US" sz="1050" b="1" dirty="0">
              <a:effectLst/>
            </a:endParaRPr>
          </a:p>
          <a:p>
            <a:pPr>
              <a:buNone/>
            </a:pPr>
            <a:br>
              <a:rPr lang="en-US" sz="1050" dirty="0"/>
            </a:br>
            <a:endParaRPr lang="he-IL" sz="1050" dirty="0"/>
          </a:p>
        </p:txBody>
      </p:sp>
    </p:spTree>
    <p:extLst>
      <p:ext uri="{BB962C8B-B14F-4D97-AF65-F5344CB8AC3E}">
        <p14:creationId xmlns:p14="http://schemas.microsoft.com/office/powerpoint/2010/main" val="288150603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0C648294-10E5-0954-4487-425A0F2668E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79703890"/>
              </p:ext>
            </p:extLst>
          </p:nvPr>
        </p:nvGraphicFramePr>
        <p:xfrm>
          <a:off x="95250" y="1645864"/>
          <a:ext cx="6000750" cy="46501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Content Placeholder 7">
            <a:extLst>
              <a:ext uri="{FF2B5EF4-FFF2-40B4-BE49-F238E27FC236}">
                <a16:creationId xmlns:a16="http://schemas.microsoft.com/office/drawing/2014/main" id="{C4088ECA-E3AD-713F-F30A-65D9AA0EEAD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92893765"/>
              </p:ext>
            </p:extLst>
          </p:nvPr>
        </p:nvGraphicFramePr>
        <p:xfrm>
          <a:off x="6227620" y="1645865"/>
          <a:ext cx="5869130" cy="46501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F5411847-711C-4C3E-6CF8-4284AFA762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0626" y="257547"/>
            <a:ext cx="10623094" cy="1206500"/>
          </a:xfrm>
        </p:spPr>
        <p:txBody>
          <a:bodyPr>
            <a:normAutofit/>
          </a:bodyPr>
          <a:lstStyle/>
          <a:p>
            <a:pPr lvl="0" algn="ctr" rtl="1"/>
            <a:r>
              <a:rPr lang="he-IL" sz="4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שיעור ההימצאות השמנת יתר בגילאים שונים</a:t>
            </a:r>
            <a:br>
              <a:rPr lang="he-IL" sz="4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he-IL" sz="4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לפי מין וקבוצת אוכלוסייה</a:t>
            </a:r>
            <a:endParaRPr lang="en-US" sz="40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986824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D75A5B51-0925-4835-8511-A0DD17EAA9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785F26-242A-FE38-2D79-6D8C8F9B0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365125"/>
            <a:ext cx="5295015" cy="2063808"/>
          </a:xfrm>
        </p:spPr>
        <p:txBody>
          <a:bodyPr anchor="b">
            <a:normAutofit/>
          </a:bodyPr>
          <a:lstStyle/>
          <a:p>
            <a:pPr algn="ctr" rtl="1"/>
            <a:r>
              <a:rPr lang="he-IL" sz="5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סוכרת בילדים</a:t>
            </a:r>
          </a:p>
        </p:txBody>
      </p:sp>
      <p:sp>
        <p:nvSpPr>
          <p:cNvPr id="19" name="Sketch line">
            <a:extLst>
              <a:ext uri="{FF2B5EF4-FFF2-40B4-BE49-F238E27FC236}">
                <a16:creationId xmlns:a16="http://schemas.microsoft.com/office/drawing/2014/main" id="{5CDFD20D-8E4F-4E3A-AF87-93F23E0D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2650181"/>
            <a:ext cx="4343400" cy="18288"/>
          </a:xfrm>
          <a:custGeom>
            <a:avLst/>
            <a:gdLst>
              <a:gd name="csX0" fmla="*/ 0 w 4343400"/>
              <a:gd name="csY0" fmla="*/ 0 h 18288"/>
              <a:gd name="csX1" fmla="*/ 577052 w 4343400"/>
              <a:gd name="csY1" fmla="*/ 0 h 18288"/>
              <a:gd name="csX2" fmla="*/ 1067235 w 4343400"/>
              <a:gd name="csY2" fmla="*/ 0 h 18288"/>
              <a:gd name="csX3" fmla="*/ 1600853 w 4343400"/>
              <a:gd name="csY3" fmla="*/ 0 h 18288"/>
              <a:gd name="csX4" fmla="*/ 2264773 w 4343400"/>
              <a:gd name="csY4" fmla="*/ 0 h 18288"/>
              <a:gd name="csX5" fmla="*/ 2841825 w 4343400"/>
              <a:gd name="csY5" fmla="*/ 0 h 18288"/>
              <a:gd name="csX6" fmla="*/ 3375442 w 4343400"/>
              <a:gd name="csY6" fmla="*/ 0 h 18288"/>
              <a:gd name="csX7" fmla="*/ 4343400 w 4343400"/>
              <a:gd name="csY7" fmla="*/ 0 h 18288"/>
              <a:gd name="csX8" fmla="*/ 4343400 w 4343400"/>
              <a:gd name="csY8" fmla="*/ 18288 h 18288"/>
              <a:gd name="csX9" fmla="*/ 3722914 w 4343400"/>
              <a:gd name="csY9" fmla="*/ 18288 h 18288"/>
              <a:gd name="csX10" fmla="*/ 3189297 w 4343400"/>
              <a:gd name="csY10" fmla="*/ 18288 h 18288"/>
              <a:gd name="csX11" fmla="*/ 2481943 w 4343400"/>
              <a:gd name="csY11" fmla="*/ 18288 h 18288"/>
              <a:gd name="csX12" fmla="*/ 1904891 w 4343400"/>
              <a:gd name="csY12" fmla="*/ 18288 h 18288"/>
              <a:gd name="csX13" fmla="*/ 1414707 w 4343400"/>
              <a:gd name="csY13" fmla="*/ 18288 h 18288"/>
              <a:gd name="csX14" fmla="*/ 750788 w 4343400"/>
              <a:gd name="csY14" fmla="*/ 18288 h 18288"/>
              <a:gd name="csX15" fmla="*/ 0 w 4343400"/>
              <a:gd name="csY15" fmla="*/ 18288 h 18288"/>
              <a:gd name="csX16" fmla="*/ 0 w 4343400"/>
              <a:gd name="csY16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</a:cxnLst>
            <a:rect l="l" t="t" r="r" b="b"/>
            <a:pathLst>
              <a:path w="4343400" h="18288" fill="none" extrusionOk="0">
                <a:moveTo>
                  <a:pt x="0" y="0"/>
                </a:moveTo>
                <a:cubicBezTo>
                  <a:pt x="233209" y="-19550"/>
                  <a:pt x="330816" y="19068"/>
                  <a:pt x="577052" y="0"/>
                </a:cubicBezTo>
                <a:cubicBezTo>
                  <a:pt x="823288" y="-19068"/>
                  <a:pt x="875077" y="10360"/>
                  <a:pt x="1067235" y="0"/>
                </a:cubicBezTo>
                <a:cubicBezTo>
                  <a:pt x="1259393" y="-10360"/>
                  <a:pt x="1410699" y="2939"/>
                  <a:pt x="1600853" y="0"/>
                </a:cubicBezTo>
                <a:cubicBezTo>
                  <a:pt x="1791007" y="-2939"/>
                  <a:pt x="2101644" y="-26225"/>
                  <a:pt x="2264773" y="0"/>
                </a:cubicBezTo>
                <a:cubicBezTo>
                  <a:pt x="2427902" y="26225"/>
                  <a:pt x="2690426" y="-27726"/>
                  <a:pt x="2841825" y="0"/>
                </a:cubicBezTo>
                <a:cubicBezTo>
                  <a:pt x="2993224" y="27726"/>
                  <a:pt x="3172320" y="-18569"/>
                  <a:pt x="3375442" y="0"/>
                </a:cubicBezTo>
                <a:cubicBezTo>
                  <a:pt x="3578564" y="18569"/>
                  <a:pt x="4003119" y="21909"/>
                  <a:pt x="4343400" y="0"/>
                </a:cubicBezTo>
                <a:cubicBezTo>
                  <a:pt x="4343798" y="7429"/>
                  <a:pt x="4343380" y="10822"/>
                  <a:pt x="4343400" y="18288"/>
                </a:cubicBezTo>
                <a:cubicBezTo>
                  <a:pt x="4109047" y="14709"/>
                  <a:pt x="3996986" y="7919"/>
                  <a:pt x="3722914" y="18288"/>
                </a:cubicBezTo>
                <a:cubicBezTo>
                  <a:pt x="3448842" y="28657"/>
                  <a:pt x="3340973" y="29252"/>
                  <a:pt x="3189297" y="18288"/>
                </a:cubicBezTo>
                <a:cubicBezTo>
                  <a:pt x="3037621" y="7324"/>
                  <a:pt x="2636891" y="-9539"/>
                  <a:pt x="2481943" y="18288"/>
                </a:cubicBezTo>
                <a:cubicBezTo>
                  <a:pt x="2326995" y="46115"/>
                  <a:pt x="2131632" y="740"/>
                  <a:pt x="1904891" y="18288"/>
                </a:cubicBezTo>
                <a:cubicBezTo>
                  <a:pt x="1678150" y="35836"/>
                  <a:pt x="1575362" y="-3381"/>
                  <a:pt x="1414707" y="18288"/>
                </a:cubicBezTo>
                <a:cubicBezTo>
                  <a:pt x="1254052" y="39957"/>
                  <a:pt x="1051093" y="-335"/>
                  <a:pt x="750788" y="18288"/>
                </a:cubicBezTo>
                <a:cubicBezTo>
                  <a:pt x="450483" y="36911"/>
                  <a:pt x="293781" y="22900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343400" h="18288" stroke="0" extrusionOk="0">
                <a:moveTo>
                  <a:pt x="0" y="0"/>
                </a:moveTo>
                <a:cubicBezTo>
                  <a:pt x="212719" y="-28531"/>
                  <a:pt x="340561" y="-1164"/>
                  <a:pt x="577052" y="0"/>
                </a:cubicBezTo>
                <a:cubicBezTo>
                  <a:pt x="813543" y="1164"/>
                  <a:pt x="866967" y="-9376"/>
                  <a:pt x="1067235" y="0"/>
                </a:cubicBezTo>
                <a:cubicBezTo>
                  <a:pt x="1267503" y="9376"/>
                  <a:pt x="1485778" y="-20470"/>
                  <a:pt x="1774589" y="0"/>
                </a:cubicBezTo>
                <a:cubicBezTo>
                  <a:pt x="2063400" y="20470"/>
                  <a:pt x="2090152" y="-14502"/>
                  <a:pt x="2351641" y="0"/>
                </a:cubicBezTo>
                <a:cubicBezTo>
                  <a:pt x="2613130" y="14502"/>
                  <a:pt x="2802864" y="19125"/>
                  <a:pt x="2928693" y="0"/>
                </a:cubicBezTo>
                <a:cubicBezTo>
                  <a:pt x="3054522" y="-19125"/>
                  <a:pt x="3482611" y="-2038"/>
                  <a:pt x="3636046" y="0"/>
                </a:cubicBezTo>
                <a:cubicBezTo>
                  <a:pt x="3789481" y="2038"/>
                  <a:pt x="4012363" y="973"/>
                  <a:pt x="4343400" y="0"/>
                </a:cubicBezTo>
                <a:cubicBezTo>
                  <a:pt x="4342514" y="5429"/>
                  <a:pt x="4344221" y="14046"/>
                  <a:pt x="4343400" y="18288"/>
                </a:cubicBezTo>
                <a:cubicBezTo>
                  <a:pt x="4078870" y="-6138"/>
                  <a:pt x="4015967" y="29658"/>
                  <a:pt x="3809782" y="18288"/>
                </a:cubicBezTo>
                <a:cubicBezTo>
                  <a:pt x="3603597" y="6918"/>
                  <a:pt x="3495552" y="24439"/>
                  <a:pt x="3189297" y="18288"/>
                </a:cubicBezTo>
                <a:cubicBezTo>
                  <a:pt x="2883042" y="12137"/>
                  <a:pt x="2850610" y="32583"/>
                  <a:pt x="2568811" y="18288"/>
                </a:cubicBezTo>
                <a:cubicBezTo>
                  <a:pt x="2287012" y="3993"/>
                  <a:pt x="2279820" y="23580"/>
                  <a:pt x="1991759" y="18288"/>
                </a:cubicBezTo>
                <a:cubicBezTo>
                  <a:pt x="1703698" y="12996"/>
                  <a:pt x="1616455" y="23157"/>
                  <a:pt x="1284405" y="18288"/>
                </a:cubicBezTo>
                <a:cubicBezTo>
                  <a:pt x="952355" y="13419"/>
                  <a:pt x="783530" y="16053"/>
                  <a:pt x="577052" y="18288"/>
                </a:cubicBezTo>
                <a:cubicBezTo>
                  <a:pt x="370574" y="20523"/>
                  <a:pt x="173929" y="5195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B273DDE-F200-BE1C-02BF-F3244C522F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6127" y="3272637"/>
            <a:ext cx="5431536" cy="2241955"/>
          </a:xfrm>
        </p:spPr>
        <p:txBody>
          <a:bodyPr>
            <a:normAutofit/>
          </a:bodyPr>
          <a:lstStyle/>
          <a:p>
            <a:pPr algn="r" rtl="1"/>
            <a:r>
              <a:rPr lang="he-IL" sz="24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שיעור ההימצאות הסוכרת</a:t>
            </a:r>
          </a:p>
          <a:p>
            <a:pPr algn="r" rtl="1"/>
            <a:r>
              <a:rPr lang="he-IL" sz="24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שיעור המבקרים במרפאת סוכרת ילדים</a:t>
            </a:r>
          </a:p>
          <a:p>
            <a:pPr algn="r" rtl="1"/>
            <a:r>
              <a:rPr lang="he-IL" sz="24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שיעור בעלי רמת</a:t>
            </a:r>
            <a:r>
              <a:rPr lang="en-US" sz="24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HbA1c </a:t>
            </a:r>
            <a:r>
              <a:rPr lang="he-IL" sz="24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גבוהה מ-9%</a:t>
            </a:r>
            <a:endParaRPr lang="en-US" sz="2400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E34C2B6F-FA95-0D02-7246-36AD557553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275" y="1308003"/>
            <a:ext cx="3499398" cy="3499398"/>
          </a:xfrm>
          <a:prstGeom prst="rect">
            <a:avLst/>
          </a:prstGeom>
        </p:spPr>
      </p:pic>
      <p:pic>
        <p:nvPicPr>
          <p:cNvPr id="4" name="Content Placeholder 3" descr="Logo, icon&#10;&#10;Description automatically generated">
            <a:extLst>
              <a:ext uri="{FF2B5EF4-FFF2-40B4-BE49-F238E27FC236}">
                <a16:creationId xmlns:a16="http://schemas.microsoft.com/office/drawing/2014/main" id="{2AB83A97-31C6-EBDA-B866-1E747A0D8C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4037" y="3429000"/>
            <a:ext cx="1720960" cy="1720960"/>
          </a:xfrm>
          <a:prstGeom prst="rect">
            <a:avLst/>
          </a:prstGeom>
        </p:spPr>
      </p:pic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87D166BF-F57E-F6C0-EF15-10FA0D72B43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8560" y="4542483"/>
            <a:ext cx="5431536" cy="1944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79122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8B4E25-A951-029B-8728-4C5984986E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62C9B6-1A10-ABD6-218F-6B0F917B1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4970" y="365125"/>
            <a:ext cx="10205399" cy="1325563"/>
          </a:xfrm>
        </p:spPr>
        <p:txBody>
          <a:bodyPr>
            <a:normAutofit/>
          </a:bodyPr>
          <a:lstStyle/>
          <a:p>
            <a:pPr lvl="0" algn="ctr" rtl="1"/>
            <a:r>
              <a:rPr lang="he-IL" sz="4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שיעור ההימצאות של סוכרת בקרב בני 2-17 </a:t>
            </a:r>
            <a:br>
              <a:rPr lang="he-IL" sz="4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he-IL" sz="4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לפי מצב חברתי-כלכלי</a:t>
            </a:r>
            <a:endParaRPr lang="en-US" sz="40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9AE25C51-E3CB-7DEE-5339-19F6C0D66C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71" y="149110"/>
            <a:ext cx="936172" cy="936172"/>
          </a:xfrm>
          <a:prstGeom prst="rect">
            <a:avLst/>
          </a:prstGeom>
        </p:spPr>
      </p:pic>
      <p:pic>
        <p:nvPicPr>
          <p:cNvPr id="5" name="Picture 4" descr="Chart&#10;&#10;Description automatically generated with medium confidence">
            <a:extLst>
              <a:ext uri="{FF2B5EF4-FFF2-40B4-BE49-F238E27FC236}">
                <a16:creationId xmlns:a16="http://schemas.microsoft.com/office/drawing/2014/main" id="{4D9F48DF-3391-7350-934D-7E64AE2E4B0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5680" y="5653429"/>
            <a:ext cx="682488" cy="988359"/>
          </a:xfrm>
          <a:prstGeom prst="rect">
            <a:avLst/>
          </a:prstGeom>
        </p:spPr>
      </p:pic>
      <p:pic>
        <p:nvPicPr>
          <p:cNvPr id="3" name="Content Placeholder 3" descr="Logo, icon&#10;&#10;Description automatically generated">
            <a:extLst>
              <a:ext uri="{FF2B5EF4-FFF2-40B4-BE49-F238E27FC236}">
                <a16:creationId xmlns:a16="http://schemas.microsoft.com/office/drawing/2014/main" id="{D9C1CACC-74F7-0985-2D3B-278C1EFD62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41" y="740397"/>
            <a:ext cx="620403" cy="620403"/>
          </a:xfrm>
          <a:prstGeom prst="rect">
            <a:avLst/>
          </a:prstGeom>
        </p:spPr>
      </p:pic>
      <p:graphicFrame>
        <p:nvGraphicFramePr>
          <p:cNvPr id="11" name="Content Placeholder 10">
            <a:extLst>
              <a:ext uri="{FF2B5EF4-FFF2-40B4-BE49-F238E27FC236}">
                <a16:creationId xmlns:a16="http://schemas.microsoft.com/office/drawing/2014/main" id="{EBA5ACBF-7D86-A7A5-3994-53BB48C258D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78753337"/>
              </p:ext>
            </p:extLst>
          </p:nvPr>
        </p:nvGraphicFramePr>
        <p:xfrm>
          <a:off x="723941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E6F57F1C-6713-ABE9-5A82-669D72C19233}"/>
              </a:ext>
            </a:extLst>
          </p:cNvPr>
          <p:cNvSpPr txBox="1"/>
          <p:nvPr/>
        </p:nvSpPr>
        <p:spPr>
          <a:xfrm>
            <a:off x="4261306" y="6323598"/>
            <a:ext cx="38435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he-IL" sz="160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שיעור ארצי מתוקנן (2024): 13 ל-10,000 ילדים</a:t>
            </a:r>
            <a:endParaRPr lang="en-IL" sz="160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792648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8B7B41-8F29-7E17-189F-4B033AD52B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C7DB38-D8C9-D426-F334-5BFFA86B08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4970" y="365125"/>
            <a:ext cx="10205399" cy="1325563"/>
          </a:xfrm>
        </p:spPr>
        <p:txBody>
          <a:bodyPr>
            <a:normAutofit/>
          </a:bodyPr>
          <a:lstStyle/>
          <a:p>
            <a:pPr lvl="0" algn="ctr" rtl="1"/>
            <a:r>
              <a:rPr lang="he-IL" sz="4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שיעור ההימצאות של סוכרת בקרב בני 2-17 </a:t>
            </a:r>
            <a:br>
              <a:rPr lang="he-IL" sz="4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he-IL" sz="4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לפי קבוצת </a:t>
            </a:r>
            <a:r>
              <a:rPr lang="he-IL" sz="40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אוכלוסיה</a:t>
            </a:r>
            <a:endParaRPr lang="en-US" sz="40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3B6683FF-84C0-7CEA-9402-431F1C4CF3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71" y="149110"/>
            <a:ext cx="936172" cy="936172"/>
          </a:xfrm>
          <a:prstGeom prst="rect">
            <a:avLst/>
          </a:prstGeom>
        </p:spPr>
      </p:pic>
      <p:pic>
        <p:nvPicPr>
          <p:cNvPr id="5" name="Picture 4" descr="Chart&#10;&#10;Description automatically generated with medium confidence">
            <a:extLst>
              <a:ext uri="{FF2B5EF4-FFF2-40B4-BE49-F238E27FC236}">
                <a16:creationId xmlns:a16="http://schemas.microsoft.com/office/drawing/2014/main" id="{EE9B7671-9A5F-F8EB-D18F-311AC4A11D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5680" y="5653429"/>
            <a:ext cx="682488" cy="988359"/>
          </a:xfrm>
          <a:prstGeom prst="rect">
            <a:avLst/>
          </a:prstGeom>
        </p:spPr>
      </p:pic>
      <p:pic>
        <p:nvPicPr>
          <p:cNvPr id="3" name="Content Placeholder 3" descr="Logo, icon&#10;&#10;Description automatically generated">
            <a:extLst>
              <a:ext uri="{FF2B5EF4-FFF2-40B4-BE49-F238E27FC236}">
                <a16:creationId xmlns:a16="http://schemas.microsoft.com/office/drawing/2014/main" id="{BF8242A5-4F2D-4734-C78D-EF83C5D2F9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41" y="775080"/>
            <a:ext cx="620403" cy="620403"/>
          </a:xfrm>
          <a:prstGeom prst="rect">
            <a:avLst/>
          </a:prstGeom>
        </p:spPr>
      </p:pic>
      <p:graphicFrame>
        <p:nvGraphicFramePr>
          <p:cNvPr id="10" name="Content Placeholder 9">
            <a:extLst>
              <a:ext uri="{FF2B5EF4-FFF2-40B4-BE49-F238E27FC236}">
                <a16:creationId xmlns:a16="http://schemas.microsoft.com/office/drawing/2014/main" id="{DEA4198D-7422-6611-8BB7-2A026D6CC54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63093370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54BF26B4-CFF5-9FA3-395C-BA74DE3E2E14}"/>
              </a:ext>
            </a:extLst>
          </p:cNvPr>
          <p:cNvSpPr txBox="1"/>
          <p:nvPr/>
        </p:nvSpPr>
        <p:spPr>
          <a:xfrm>
            <a:off x="4174220" y="6311900"/>
            <a:ext cx="38435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he-IL" sz="16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שיעור ארצי מתוקנן ל-10,000 ילדים (2024): 13</a:t>
            </a:r>
            <a:endParaRPr lang="en-IL" sz="1600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452217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81170B-84A4-614E-745A-A770BF3093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2525" y="165799"/>
            <a:ext cx="10515600" cy="1325563"/>
          </a:xfrm>
        </p:spPr>
        <p:txBody>
          <a:bodyPr/>
          <a:lstStyle/>
          <a:p>
            <a:r>
              <a:rPr lang="he-IL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היארעות סוכרת סוג 1 לפי קבוצת אוכלוסייה</a:t>
            </a:r>
            <a:endParaRPr lang="en-IL" b="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EC50B1FC-96BC-120D-E6A6-DD76FA74F0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0" y="1491363"/>
            <a:ext cx="5994979" cy="37388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27B9FAB-E135-DCF3-409B-C26AC491FF82}"/>
              </a:ext>
            </a:extLst>
          </p:cNvPr>
          <p:cNvSpPr txBox="1"/>
          <p:nvPr/>
        </p:nvSpPr>
        <p:spPr>
          <a:xfrm>
            <a:off x="2722729" y="5554639"/>
            <a:ext cx="90416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he-IL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המרכז הלאומי לבקרת מחלות: ממצאי הרישום לסוכרת בגילאי 0-17 לשנת 2022</a:t>
            </a:r>
            <a:endParaRPr lang="en-IL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86FBFA3-D9BD-860C-6EAE-F3234BE705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95" y="1491362"/>
            <a:ext cx="5865330" cy="37388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94900239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EED6EC-B550-F154-4900-E08ED8B8BF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F224C2-B643-9363-EF0A-16BEBA763D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4970" y="365125"/>
            <a:ext cx="10205399" cy="1325563"/>
          </a:xfrm>
        </p:spPr>
        <p:txBody>
          <a:bodyPr>
            <a:normAutofit/>
          </a:bodyPr>
          <a:lstStyle/>
          <a:p>
            <a:pPr lvl="0" algn="ctr" rtl="1"/>
            <a:r>
              <a:rPr lang="he-IL" sz="4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שיעור ההימצאות של סוכרת בקרב בני 2-17 </a:t>
            </a:r>
            <a:br>
              <a:rPr lang="he-IL" sz="4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he-IL" sz="4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לפי נפה</a:t>
            </a:r>
            <a:endParaRPr lang="en-US" sz="40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5E54EBD8-E593-37FD-70D4-FFF4B39286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71" y="149110"/>
            <a:ext cx="936172" cy="936172"/>
          </a:xfrm>
          <a:prstGeom prst="rect">
            <a:avLst/>
          </a:prstGeom>
        </p:spPr>
      </p:pic>
      <p:pic>
        <p:nvPicPr>
          <p:cNvPr id="5" name="Picture 4" descr="Chart&#10;&#10;Description automatically generated with medium confidence">
            <a:extLst>
              <a:ext uri="{FF2B5EF4-FFF2-40B4-BE49-F238E27FC236}">
                <a16:creationId xmlns:a16="http://schemas.microsoft.com/office/drawing/2014/main" id="{62F928C1-641A-B8E9-8BAF-E31CF24B8BD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5680" y="5653429"/>
            <a:ext cx="682488" cy="988359"/>
          </a:xfrm>
          <a:prstGeom prst="rect">
            <a:avLst/>
          </a:prstGeom>
        </p:spPr>
      </p:pic>
      <p:pic>
        <p:nvPicPr>
          <p:cNvPr id="3" name="Content Placeholder 3" descr="Logo, icon&#10;&#10;Description automatically generated">
            <a:extLst>
              <a:ext uri="{FF2B5EF4-FFF2-40B4-BE49-F238E27FC236}">
                <a16:creationId xmlns:a16="http://schemas.microsoft.com/office/drawing/2014/main" id="{55A03C1F-0333-23D2-2729-8B3B7FF1D0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568" y="827552"/>
            <a:ext cx="620403" cy="62040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77892B6-7455-8F73-07C0-B3A487496AD5}"/>
              </a:ext>
            </a:extLst>
          </p:cNvPr>
          <p:cNvSpPr txBox="1"/>
          <p:nvPr/>
        </p:nvSpPr>
        <p:spPr>
          <a:xfrm>
            <a:off x="4174220" y="6311900"/>
            <a:ext cx="38435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he-IL" sz="16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שיעור ארצי מתוקנן ל-10,000 ילדים (2024): 13</a:t>
            </a:r>
            <a:endParaRPr lang="en-IL" sz="1600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12" name="Content Placeholder 11">
            <a:extLst>
              <a:ext uri="{FF2B5EF4-FFF2-40B4-BE49-F238E27FC236}">
                <a16:creationId xmlns:a16="http://schemas.microsoft.com/office/drawing/2014/main" id="{7C7E65D0-5DAF-807D-F976-3DE857F4E5B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78667316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265CA258-814C-ADD4-F83A-ED3AFFC129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24116" y="1690688"/>
            <a:ext cx="5949269" cy="4062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067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BE8634-4E40-23A3-0236-D81428A7F4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31C113-4CC7-1782-0F76-CD50435913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4971" y="295275"/>
            <a:ext cx="10205399" cy="936172"/>
          </a:xfrm>
        </p:spPr>
        <p:txBody>
          <a:bodyPr>
            <a:noAutofit/>
          </a:bodyPr>
          <a:lstStyle/>
          <a:p>
            <a:pPr lvl="0" algn="ctr" rtl="1"/>
            <a:r>
              <a:rPr lang="he-IL" sz="32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שיעור המבקרים במרפאת סוכרת ילדים בקרב חולי סוכרת בני 17-2 </a:t>
            </a:r>
            <a:br>
              <a:rPr lang="he-IL" sz="32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he-IL" sz="32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לפי מצב חברתי-כלכלי</a:t>
            </a:r>
            <a:endParaRPr lang="en-US" sz="32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DC43441F-749E-704B-0EF5-3A812E0E47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71" y="149110"/>
            <a:ext cx="936172" cy="936172"/>
          </a:xfrm>
          <a:prstGeom prst="rect">
            <a:avLst/>
          </a:prstGeom>
        </p:spPr>
      </p:pic>
      <p:pic>
        <p:nvPicPr>
          <p:cNvPr id="3" name="Content Placeholder 3" descr="Logo, icon&#10;&#10;Description automatically generated">
            <a:extLst>
              <a:ext uri="{FF2B5EF4-FFF2-40B4-BE49-F238E27FC236}">
                <a16:creationId xmlns:a16="http://schemas.microsoft.com/office/drawing/2014/main" id="{282EDC0F-51D1-3206-0129-8796DEC02F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568" y="827552"/>
            <a:ext cx="620403" cy="620403"/>
          </a:xfrm>
          <a:prstGeom prst="rect">
            <a:avLst/>
          </a:prstGeom>
        </p:spPr>
      </p:pic>
      <p:graphicFrame>
        <p:nvGraphicFramePr>
          <p:cNvPr id="16" name="Content Placeholder 15">
            <a:extLst>
              <a:ext uri="{FF2B5EF4-FFF2-40B4-BE49-F238E27FC236}">
                <a16:creationId xmlns:a16="http://schemas.microsoft.com/office/drawing/2014/main" id="{F18FE559-BAD5-C9BC-40D6-94211BCAA06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05911871"/>
              </p:ext>
            </p:extLst>
          </p:nvPr>
        </p:nvGraphicFramePr>
        <p:xfrm>
          <a:off x="925286" y="1524724"/>
          <a:ext cx="10341428" cy="48978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41B4DC40-27A7-B222-DCFD-76A694275107}"/>
              </a:ext>
            </a:extLst>
          </p:cNvPr>
          <p:cNvSpPr txBox="1"/>
          <p:nvPr/>
        </p:nvSpPr>
        <p:spPr>
          <a:xfrm>
            <a:off x="4174220" y="6422571"/>
            <a:ext cx="38435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he-IL" sz="160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שיעור ארצי מתוקנן (2024): 84.4%</a:t>
            </a:r>
            <a:endParaRPr lang="en-IL" sz="160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23476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">
            <a:extLst>
              <a:ext uri="{FF2B5EF4-FFF2-40B4-BE49-F238E27FC236}">
                <a16:creationId xmlns:a16="http://schemas.microsoft.com/office/drawing/2014/main" id="{FAB72190-0CBB-40BE-97E4-29EB093A68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05050" y="221447"/>
            <a:ext cx="756285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rtl="1">
              <a:lnSpc>
                <a:spcPct val="100000"/>
              </a:lnSpc>
              <a:spcBef>
                <a:spcPct val="0"/>
              </a:spcBef>
              <a:buNone/>
              <a:defRPr/>
            </a:pPr>
            <a:r>
              <a:rPr lang="he-IL" altLang="en-US" sz="3200" b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Calibri" panose="020F0502020204030204" pitchFamily="34" charset="0"/>
              </a:rPr>
              <a:t>מצב חברתי כלכלי</a:t>
            </a:r>
            <a:br>
              <a:rPr lang="he-IL" altLang="en-US" sz="3200" b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he-IL" altLang="en-US" sz="3200" b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Calibri" panose="020F0502020204030204" pitchFamily="34" charset="0"/>
              </a:rPr>
              <a:t>התפלגות וחלוקה לקבוצות על בסיס ציון פוינטס</a:t>
            </a:r>
          </a:p>
        </p:txBody>
      </p:sp>
      <p:sp>
        <p:nvSpPr>
          <p:cNvPr id="8195" name="Rectangle 5">
            <a:extLst>
              <a:ext uri="{FF2B5EF4-FFF2-40B4-BE49-F238E27FC236}">
                <a16:creationId xmlns:a16="http://schemas.microsoft.com/office/drawing/2014/main" id="{E8E4B9E7-DC51-4E76-8935-61EA8B7E83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9106" y="6400799"/>
            <a:ext cx="74771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rtl="1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he-IL" altLang="en-US" sz="1800">
                <a:solidFill>
                  <a:schemeClr val="tx2"/>
                </a:solidFill>
                <a:cs typeface="Calibri" panose="020F0502020204030204" pitchFamily="34" charset="0"/>
              </a:rPr>
              <a:t>ציון מצב חברתי כלכלי מנמוך (1) לגבוה (10) וחסרים (99)</a:t>
            </a:r>
          </a:p>
        </p:txBody>
      </p:sp>
      <p:sp>
        <p:nvSpPr>
          <p:cNvPr id="8204" name="TextBox 1">
            <a:extLst>
              <a:ext uri="{FF2B5EF4-FFF2-40B4-BE49-F238E27FC236}">
                <a16:creationId xmlns:a16="http://schemas.microsoft.com/office/drawing/2014/main" id="{B5E0EA07-E44B-40BF-A657-8FE693719F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93876" y="1338125"/>
            <a:ext cx="2063366" cy="1092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rtl="1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he-IL" altLang="en-US" sz="1800" b="1" dirty="0">
                <a:solidFill>
                  <a:schemeClr val="tx2"/>
                </a:solidFill>
                <a:cs typeface="Calibri" panose="020F0502020204030204" pitchFamily="34" charset="0"/>
              </a:rPr>
              <a:t>סה"כ אוכלוסיה בשנת 2024:</a:t>
            </a:r>
          </a:p>
          <a:p>
            <a:pPr algn="r" rtl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he-IL" sz="18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9,199,646</a:t>
            </a:r>
            <a:endParaRPr lang="he-IL" altLang="en-US" sz="1800" b="1" dirty="0">
              <a:solidFill>
                <a:schemeClr val="tx2"/>
              </a:solidFill>
              <a:cs typeface="Calibri" panose="020F0502020204030204" pitchFamily="34" charset="0"/>
            </a:endParaRPr>
          </a:p>
        </p:txBody>
      </p:sp>
      <p:pic>
        <p:nvPicPr>
          <p:cNvPr id="2" name="Picture 1" descr="Chart&#10;&#10;Description automatically generated with medium confidence">
            <a:extLst>
              <a:ext uri="{FF2B5EF4-FFF2-40B4-BE49-F238E27FC236}">
                <a16:creationId xmlns:a16="http://schemas.microsoft.com/office/drawing/2014/main" id="{3E33D7A1-140C-F7AB-C0C9-E602223B606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5680" y="5653429"/>
            <a:ext cx="682488" cy="988359"/>
          </a:xfrm>
          <a:prstGeom prst="rect">
            <a:avLst/>
          </a:prstGeom>
        </p:spPr>
      </p:pic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3822E9F8-F737-F43C-7E0C-78F5874EDFE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20846726"/>
              </p:ext>
            </p:extLst>
          </p:nvPr>
        </p:nvGraphicFramePr>
        <p:xfrm>
          <a:off x="884466" y="1774371"/>
          <a:ext cx="9837964" cy="41704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3"/>
    </mc:Choice>
    <mc:Fallback xmlns="">
      <p:transition spd="slow" advTm="223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63DCA5-FBAC-A453-2435-769BE294E8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2F8C7C-CF3A-A6DF-2860-F7BE470C0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4971" y="295275"/>
            <a:ext cx="10205399" cy="936172"/>
          </a:xfrm>
        </p:spPr>
        <p:txBody>
          <a:bodyPr>
            <a:noAutofit/>
          </a:bodyPr>
          <a:lstStyle/>
          <a:p>
            <a:pPr lvl="0" algn="ctr" rtl="1"/>
            <a:r>
              <a:rPr lang="he-IL" sz="3200" b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שיעור בעלי רמת </a:t>
            </a:r>
            <a:r>
              <a:rPr lang="en-US" sz="3200" b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HbA1c </a:t>
            </a:r>
            <a:r>
              <a:rPr lang="he-IL" sz="3200" b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גבוהה מ-9% בקרב חולי סוכרת בני 17-2 </a:t>
            </a:r>
            <a:br>
              <a:rPr lang="he-IL" sz="3200" b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he-IL" sz="3200" b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לפי מצב חברתי-כלכלי</a:t>
            </a:r>
            <a:endParaRPr lang="en-US" sz="3200" b="1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7F3668B6-2BCE-18DE-4640-CE3200C619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71" y="149110"/>
            <a:ext cx="936172" cy="936172"/>
          </a:xfrm>
          <a:prstGeom prst="rect">
            <a:avLst/>
          </a:prstGeom>
        </p:spPr>
      </p:pic>
      <p:pic>
        <p:nvPicPr>
          <p:cNvPr id="3" name="Content Placeholder 3" descr="Logo, icon&#10;&#10;Description automatically generated">
            <a:extLst>
              <a:ext uri="{FF2B5EF4-FFF2-40B4-BE49-F238E27FC236}">
                <a16:creationId xmlns:a16="http://schemas.microsoft.com/office/drawing/2014/main" id="{6D6A0013-7D6F-9242-577E-94E06753CF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41" y="706371"/>
            <a:ext cx="620403" cy="620403"/>
          </a:xfrm>
          <a:prstGeom prst="rect">
            <a:avLst/>
          </a:prstGeom>
        </p:spPr>
      </p:pic>
      <p:graphicFrame>
        <p:nvGraphicFramePr>
          <p:cNvPr id="16" name="Content Placeholder 15">
            <a:extLst>
              <a:ext uri="{FF2B5EF4-FFF2-40B4-BE49-F238E27FC236}">
                <a16:creationId xmlns:a16="http://schemas.microsoft.com/office/drawing/2014/main" id="{0649FE76-BCFA-A368-20B0-85E005DAAAC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12334672"/>
              </p:ext>
            </p:extLst>
          </p:nvPr>
        </p:nvGraphicFramePr>
        <p:xfrm>
          <a:off x="1034142" y="1568267"/>
          <a:ext cx="10776858" cy="48543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5" name="TextBox 16">
            <a:extLst>
              <a:ext uri="{FF2B5EF4-FFF2-40B4-BE49-F238E27FC236}">
                <a16:creationId xmlns:a16="http://schemas.microsoft.com/office/drawing/2014/main" id="{0D21E9AC-AD3E-F986-DAEA-33CB1A3DB362}"/>
              </a:ext>
            </a:extLst>
          </p:cNvPr>
          <p:cNvSpPr txBox="1"/>
          <p:nvPr/>
        </p:nvSpPr>
        <p:spPr>
          <a:xfrm>
            <a:off x="10609379" y="3887123"/>
            <a:ext cx="10969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IL"/>
            </a:defPPr>
            <a:lvl1pPr marL="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>
                <a:solidFill>
                  <a:srgbClr val="EE563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RD=21.2%</a:t>
            </a:r>
          </a:p>
        </p:txBody>
      </p:sp>
      <p:sp>
        <p:nvSpPr>
          <p:cNvPr id="6" name="TextBox 16">
            <a:extLst>
              <a:ext uri="{FF2B5EF4-FFF2-40B4-BE49-F238E27FC236}">
                <a16:creationId xmlns:a16="http://schemas.microsoft.com/office/drawing/2014/main" id="{8ED3A9EB-DAC1-DFA0-3DCB-561CD798E9F3}"/>
              </a:ext>
            </a:extLst>
          </p:cNvPr>
          <p:cNvSpPr txBox="1"/>
          <p:nvPr/>
        </p:nvSpPr>
        <p:spPr>
          <a:xfrm>
            <a:off x="10714042" y="5120456"/>
            <a:ext cx="10969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IL"/>
            </a:defPPr>
            <a:lvl1pPr marL="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>
                <a:solidFill>
                  <a:schemeClr val="tx2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RD=4.3%</a:t>
            </a:r>
          </a:p>
        </p:txBody>
      </p:sp>
      <p:sp>
        <p:nvSpPr>
          <p:cNvPr id="7" name="TextBox 16">
            <a:extLst>
              <a:ext uri="{FF2B5EF4-FFF2-40B4-BE49-F238E27FC236}">
                <a16:creationId xmlns:a16="http://schemas.microsoft.com/office/drawing/2014/main" id="{15468F35-1008-26C7-2F6A-17B2BF4D7EF7}"/>
              </a:ext>
            </a:extLst>
          </p:cNvPr>
          <p:cNvSpPr txBox="1"/>
          <p:nvPr/>
        </p:nvSpPr>
        <p:spPr>
          <a:xfrm>
            <a:off x="2111592" y="4056400"/>
            <a:ext cx="10969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IL"/>
            </a:defPPr>
            <a:lvl1pPr marL="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>
                <a:solidFill>
                  <a:schemeClr val="tx2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RD=5.4%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FCBC5C2-0357-436B-FED4-F461E1DC08ED}"/>
              </a:ext>
            </a:extLst>
          </p:cNvPr>
          <p:cNvSpPr txBox="1"/>
          <p:nvPr/>
        </p:nvSpPr>
        <p:spPr>
          <a:xfrm>
            <a:off x="4174220" y="6483189"/>
            <a:ext cx="38435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he-IL" sz="160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שיעור ארצי מתוקנן (2024): 17.5%</a:t>
            </a:r>
            <a:endParaRPr lang="en-IL" sz="160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495901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BA7A29-3A03-900F-C619-3784620325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9FDA6F-26F9-9BBC-282D-BC3DFDFBB4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4971" y="295275"/>
            <a:ext cx="10205399" cy="936172"/>
          </a:xfrm>
        </p:spPr>
        <p:txBody>
          <a:bodyPr>
            <a:noAutofit/>
          </a:bodyPr>
          <a:lstStyle/>
          <a:p>
            <a:pPr lvl="0" algn="ctr" rtl="1"/>
            <a:r>
              <a:rPr lang="he-IL" sz="32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שיעור המבקרים במרפאת סוכרת ילדים ושיעור בעלי רמת </a:t>
            </a:r>
            <a:r>
              <a:rPr lang="en-US" sz="32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HbA1c </a:t>
            </a:r>
            <a:r>
              <a:rPr lang="he-IL" sz="32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גבוהה מ-9% בקרב חולי סוכרת בני 17-2 </a:t>
            </a:r>
            <a:br>
              <a:rPr lang="he-IL" sz="32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he-IL" sz="32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לפי מצב חברתי-כלכלי</a:t>
            </a:r>
            <a:endParaRPr lang="en-US" sz="32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357F7A25-15B8-D683-F251-40C60560DE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71" y="149110"/>
            <a:ext cx="936172" cy="936172"/>
          </a:xfrm>
          <a:prstGeom prst="rect">
            <a:avLst/>
          </a:prstGeom>
        </p:spPr>
      </p:pic>
      <p:pic>
        <p:nvPicPr>
          <p:cNvPr id="3" name="Content Placeholder 3" descr="Logo, icon&#10;&#10;Description automatically generated">
            <a:extLst>
              <a:ext uri="{FF2B5EF4-FFF2-40B4-BE49-F238E27FC236}">
                <a16:creationId xmlns:a16="http://schemas.microsoft.com/office/drawing/2014/main" id="{92B2C64D-D400-73BE-BE9E-7AC2624628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568" y="827552"/>
            <a:ext cx="620403" cy="620403"/>
          </a:xfrm>
          <a:prstGeom prst="rect">
            <a:avLst/>
          </a:prstGeom>
        </p:spPr>
      </p:pic>
      <p:graphicFrame>
        <p:nvGraphicFramePr>
          <p:cNvPr id="16" name="Content Placeholder 15">
            <a:extLst>
              <a:ext uri="{FF2B5EF4-FFF2-40B4-BE49-F238E27FC236}">
                <a16:creationId xmlns:a16="http://schemas.microsoft.com/office/drawing/2014/main" id="{233469E4-5794-C6CB-D9DB-1D293BE87C4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16824352"/>
              </p:ext>
            </p:extLst>
          </p:nvPr>
        </p:nvGraphicFramePr>
        <p:xfrm>
          <a:off x="1034143" y="1568267"/>
          <a:ext cx="10646227" cy="48107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59865799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9A7353-2AA3-2B69-A597-7B47C4C4D6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FE0DAE-7162-AE47-1044-2440F3E500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22500"/>
            <a:ext cx="11189155" cy="1325563"/>
          </a:xfrm>
        </p:spPr>
        <p:txBody>
          <a:bodyPr>
            <a:normAutofit/>
          </a:bodyPr>
          <a:lstStyle/>
          <a:p>
            <a:pPr lvl="0" algn="ctr" rtl="1"/>
            <a:r>
              <a:rPr lang="he-IL" sz="32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שיעור המבקרים במרפאת סוכרת ילדים בקרב חולי סוכרת בני 17-2 </a:t>
            </a:r>
            <a:br>
              <a:rPr lang="he-IL" sz="32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he-IL" sz="32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לפי קבוצת </a:t>
            </a:r>
            <a:r>
              <a:rPr lang="he-IL" sz="32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אוכלוסיה</a:t>
            </a:r>
            <a:endParaRPr lang="en-US" sz="32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99A8B3C0-3257-EE12-E364-514883B3F8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71" y="149110"/>
            <a:ext cx="936172" cy="936172"/>
          </a:xfrm>
          <a:prstGeom prst="rect">
            <a:avLst/>
          </a:prstGeom>
        </p:spPr>
      </p:pic>
      <p:pic>
        <p:nvPicPr>
          <p:cNvPr id="5" name="Picture 4" descr="Chart&#10;&#10;Description automatically generated with medium confidence">
            <a:extLst>
              <a:ext uri="{FF2B5EF4-FFF2-40B4-BE49-F238E27FC236}">
                <a16:creationId xmlns:a16="http://schemas.microsoft.com/office/drawing/2014/main" id="{02C35F0D-9F56-0C32-969B-586EAA5957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5680" y="5653429"/>
            <a:ext cx="682488" cy="988359"/>
          </a:xfrm>
          <a:prstGeom prst="rect">
            <a:avLst/>
          </a:prstGeom>
        </p:spPr>
      </p:pic>
      <p:pic>
        <p:nvPicPr>
          <p:cNvPr id="3" name="Content Placeholder 3" descr="Logo, icon&#10;&#10;Description automatically generated">
            <a:extLst>
              <a:ext uri="{FF2B5EF4-FFF2-40B4-BE49-F238E27FC236}">
                <a16:creationId xmlns:a16="http://schemas.microsoft.com/office/drawing/2014/main" id="{AC15FDA6-D9CA-C34B-A250-DEA215D24C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740" y="835050"/>
            <a:ext cx="620403" cy="620403"/>
          </a:xfrm>
          <a:prstGeom prst="rect">
            <a:avLst/>
          </a:prstGeom>
        </p:spPr>
      </p:pic>
      <p:graphicFrame>
        <p:nvGraphicFramePr>
          <p:cNvPr id="10" name="Content Placeholder 9">
            <a:extLst>
              <a:ext uri="{FF2B5EF4-FFF2-40B4-BE49-F238E27FC236}">
                <a16:creationId xmlns:a16="http://schemas.microsoft.com/office/drawing/2014/main" id="{7E1FF3AF-6E75-BF48-14C8-D5BC0B75446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22576601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9B341045-29A6-468F-1F45-B4BA2692F43C}"/>
              </a:ext>
            </a:extLst>
          </p:cNvPr>
          <p:cNvSpPr txBox="1"/>
          <p:nvPr/>
        </p:nvSpPr>
        <p:spPr>
          <a:xfrm>
            <a:off x="4174220" y="6385356"/>
            <a:ext cx="38435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he-IL" sz="160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שיעור ארצי מתוקנן (2024): 84.4%</a:t>
            </a:r>
            <a:endParaRPr lang="en-IL" sz="160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360037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847D68-3800-D111-6AA2-B986CFE30C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175583-64A1-7069-5D5B-2A6E8923B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7821" y="422500"/>
            <a:ext cx="10205399" cy="1325563"/>
          </a:xfrm>
        </p:spPr>
        <p:txBody>
          <a:bodyPr>
            <a:normAutofit/>
          </a:bodyPr>
          <a:lstStyle/>
          <a:p>
            <a:pPr lvl="0" algn="ctr" rtl="1"/>
            <a:r>
              <a:rPr lang="he-IL" sz="32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שיעור בעלי רמת </a:t>
            </a:r>
            <a:r>
              <a:rPr lang="en-US" sz="32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HbA1c </a:t>
            </a:r>
            <a:r>
              <a:rPr lang="he-IL" sz="32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גבוהה מ-9% בחולי סוכרת בני 2-17 </a:t>
            </a:r>
            <a:br>
              <a:rPr lang="he-IL" sz="32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he-IL" sz="32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לפי  קבוצת </a:t>
            </a:r>
            <a:r>
              <a:rPr lang="he-IL" sz="32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אוכלוסיה</a:t>
            </a:r>
            <a:endParaRPr lang="en-US" sz="32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5783E798-8C95-49DA-46FA-0BB86D0A8F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71" y="149110"/>
            <a:ext cx="936172" cy="936172"/>
          </a:xfrm>
          <a:prstGeom prst="rect">
            <a:avLst/>
          </a:prstGeom>
        </p:spPr>
      </p:pic>
      <p:pic>
        <p:nvPicPr>
          <p:cNvPr id="5" name="Picture 4" descr="Chart&#10;&#10;Description automatically generated with medium confidence">
            <a:extLst>
              <a:ext uri="{FF2B5EF4-FFF2-40B4-BE49-F238E27FC236}">
                <a16:creationId xmlns:a16="http://schemas.microsoft.com/office/drawing/2014/main" id="{8595ADC1-E2FF-04FF-59A4-437588B9EE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5680" y="5653429"/>
            <a:ext cx="682488" cy="988359"/>
          </a:xfrm>
          <a:prstGeom prst="rect">
            <a:avLst/>
          </a:prstGeom>
        </p:spPr>
      </p:pic>
      <p:pic>
        <p:nvPicPr>
          <p:cNvPr id="3" name="Content Placeholder 3" descr="Logo, icon&#10;&#10;Description automatically generated">
            <a:extLst>
              <a:ext uri="{FF2B5EF4-FFF2-40B4-BE49-F238E27FC236}">
                <a16:creationId xmlns:a16="http://schemas.microsoft.com/office/drawing/2014/main" id="{47D39CA7-581A-8D3A-7662-0ABF2A78AA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568" y="827552"/>
            <a:ext cx="620403" cy="620403"/>
          </a:xfrm>
          <a:prstGeom prst="rect">
            <a:avLst/>
          </a:prstGeom>
        </p:spPr>
      </p:pic>
      <p:graphicFrame>
        <p:nvGraphicFramePr>
          <p:cNvPr id="10" name="Content Placeholder 9">
            <a:extLst>
              <a:ext uri="{FF2B5EF4-FFF2-40B4-BE49-F238E27FC236}">
                <a16:creationId xmlns:a16="http://schemas.microsoft.com/office/drawing/2014/main" id="{B7855C5C-CCF3-34B7-29CF-AFA1F657351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94690808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00EF437F-2A7C-0108-843F-BF07A244BD6E}"/>
              </a:ext>
            </a:extLst>
          </p:cNvPr>
          <p:cNvSpPr txBox="1"/>
          <p:nvPr/>
        </p:nvSpPr>
        <p:spPr>
          <a:xfrm>
            <a:off x="4174220" y="6385356"/>
            <a:ext cx="38435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he-IL" sz="160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שיעור ארצי מתוקנן (2024): 17.5%</a:t>
            </a:r>
            <a:endParaRPr lang="en-IL" sz="160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278280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D0E5A7-B06A-DAA8-0B49-7563961B26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24E67B-131F-8213-64FE-CFDF06655E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4970" y="365125"/>
            <a:ext cx="10205399" cy="1325563"/>
          </a:xfrm>
        </p:spPr>
        <p:txBody>
          <a:bodyPr>
            <a:normAutofit/>
          </a:bodyPr>
          <a:lstStyle/>
          <a:p>
            <a:pPr lvl="0" algn="ctr" rtl="1"/>
            <a:r>
              <a:rPr lang="he-IL" sz="40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שיעור בעלי רמת </a:t>
            </a:r>
            <a:r>
              <a:rPr lang="en-US" sz="40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HbA1c </a:t>
            </a:r>
            <a:r>
              <a:rPr lang="he-IL" sz="40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גבוהה מ-9% בחולי סוכרת בני 17-2</a:t>
            </a:r>
            <a:endParaRPr lang="en-US" sz="40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1A43113B-3B05-1899-F2F3-D4293E25CB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71" y="149110"/>
            <a:ext cx="936172" cy="936172"/>
          </a:xfrm>
          <a:prstGeom prst="rect">
            <a:avLst/>
          </a:prstGeom>
        </p:spPr>
      </p:pic>
      <p:pic>
        <p:nvPicPr>
          <p:cNvPr id="5" name="Picture 4" descr="Chart&#10;&#10;Description automatically generated with medium confidence">
            <a:extLst>
              <a:ext uri="{FF2B5EF4-FFF2-40B4-BE49-F238E27FC236}">
                <a16:creationId xmlns:a16="http://schemas.microsoft.com/office/drawing/2014/main" id="{EC260659-0C88-BCF9-D617-CBFAD2E212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5680" y="5653429"/>
            <a:ext cx="682488" cy="988359"/>
          </a:xfrm>
          <a:prstGeom prst="rect">
            <a:avLst/>
          </a:prstGeom>
        </p:spPr>
      </p:pic>
      <p:pic>
        <p:nvPicPr>
          <p:cNvPr id="3" name="Content Placeholder 3" descr="Logo, icon&#10;&#10;Description automatically generated">
            <a:extLst>
              <a:ext uri="{FF2B5EF4-FFF2-40B4-BE49-F238E27FC236}">
                <a16:creationId xmlns:a16="http://schemas.microsoft.com/office/drawing/2014/main" id="{8395A6E7-3A66-387E-4C90-F1ADC6DBBB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568" y="827552"/>
            <a:ext cx="620403" cy="620403"/>
          </a:xfrm>
          <a:prstGeom prst="rect">
            <a:avLst/>
          </a:prstGeom>
        </p:spPr>
      </p:pic>
      <p:graphicFrame>
        <p:nvGraphicFramePr>
          <p:cNvPr id="11" name="Content Placeholder 10">
            <a:extLst>
              <a:ext uri="{FF2B5EF4-FFF2-40B4-BE49-F238E27FC236}">
                <a16:creationId xmlns:a16="http://schemas.microsoft.com/office/drawing/2014/main" id="{F9591356-A2D3-588B-DEDD-8E148D27B6E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12082450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1367114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04224E-0AA4-725C-C1F3-0309BC9039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L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061A044-A5F7-BFE7-D40D-BFF8AEC7F4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3359"/>
            <a:ext cx="6036551" cy="177151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B9CB01C-BDD1-FBB5-C2D4-6FD6C8B041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7003" y="872462"/>
            <a:ext cx="8266235" cy="598553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4EAC15A-C20F-AB71-A74C-58D338013FDA}"/>
              </a:ext>
            </a:extLst>
          </p:cNvPr>
          <p:cNvSpPr txBox="1"/>
          <p:nvPr/>
        </p:nvSpPr>
        <p:spPr>
          <a:xfrm rot="10800000" flipV="1">
            <a:off x="177421" y="1027906"/>
            <a:ext cx="63359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2025</a:t>
            </a:r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250336114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8909051-1159-8AF0-D007-174FE6FEBA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59794" y="1504335"/>
            <a:ext cx="4609430" cy="2930200"/>
          </a:xfrm>
        </p:spPr>
        <p:txBody>
          <a:bodyPr>
            <a:normAutofit/>
          </a:bodyPr>
          <a:lstStyle/>
          <a:p>
            <a:pPr marL="0" indent="0" algn="r" rtl="1">
              <a:buNone/>
            </a:pPr>
            <a:r>
              <a:rPr lang="he-IL" sz="36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סוכרת</a:t>
            </a:r>
          </a:p>
          <a:p>
            <a:pPr marL="511175" algn="r" rtl="1"/>
            <a:r>
              <a:rPr lang="he-IL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המצאות</a:t>
            </a:r>
          </a:p>
          <a:p>
            <a:pPr marL="511175" algn="r" rtl="1"/>
            <a:r>
              <a:rPr lang="he-IL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איזון וחוסר איזון</a:t>
            </a:r>
          </a:p>
          <a:p>
            <a:pPr marL="511175" algn="r" rtl="1"/>
            <a:r>
              <a:rPr lang="he-IL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חולי סוכרת עם פגיעה כלייתית</a:t>
            </a:r>
            <a:endParaRPr lang="he-IL" sz="3200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rtl="1"/>
            <a:endParaRPr lang="he-IL" sz="3200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r" rtl="1">
              <a:buNone/>
            </a:pPr>
            <a:endParaRPr lang="he-IL" sz="3200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 descr="Logo, icon&#10;&#10;Description automatically generated">
            <a:extLst>
              <a:ext uri="{FF2B5EF4-FFF2-40B4-BE49-F238E27FC236}">
                <a16:creationId xmlns:a16="http://schemas.microsoft.com/office/drawing/2014/main" id="{716C23D6-2104-7670-6C87-51276A2D41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761" y="1237246"/>
            <a:ext cx="4013393" cy="4013393"/>
          </a:xfrm>
          <a:prstGeom prst="rect">
            <a:avLst/>
          </a:prstGeom>
        </p:spPr>
      </p:pic>
      <p:pic>
        <p:nvPicPr>
          <p:cNvPr id="2" name="Picture 1" descr="Text&#10;&#10;Description automatically generated">
            <a:extLst>
              <a:ext uri="{FF2B5EF4-FFF2-40B4-BE49-F238E27FC236}">
                <a16:creationId xmlns:a16="http://schemas.microsoft.com/office/drawing/2014/main" id="{D43F4025-C401-4786-5FC7-AF646328DAA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8195" y="4651814"/>
            <a:ext cx="5431536" cy="1944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75724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423798-3287-649B-2AFB-D39E778826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0F2F08-C1A0-F487-542E-A00DB106F5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5898" y="343761"/>
            <a:ext cx="9662652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 rtl="1"/>
            <a:r>
              <a:rPr lang="he-IL" sz="4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שיעור ההימצאות של סוכרת בקרב בני 18 ומעלה לפי מצב חברתי-כלכלי</a:t>
            </a:r>
          </a:p>
        </p:txBody>
      </p:sp>
      <p:pic>
        <p:nvPicPr>
          <p:cNvPr id="7" name="Content Placeholder 3" descr="Logo, icon&#10;&#10;Description automatically generated">
            <a:extLst>
              <a:ext uri="{FF2B5EF4-FFF2-40B4-BE49-F238E27FC236}">
                <a16:creationId xmlns:a16="http://schemas.microsoft.com/office/drawing/2014/main" id="{6002113A-5F7F-1F1C-2FC4-15C2357EDB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75" y="91734"/>
            <a:ext cx="936172" cy="936172"/>
          </a:xfrm>
          <a:prstGeom prst="rect">
            <a:avLst/>
          </a:prstGeom>
        </p:spPr>
      </p:pic>
      <p:pic>
        <p:nvPicPr>
          <p:cNvPr id="8" name="Picture 7" descr="Chart&#10;&#10;Description automatically generated with medium confidence">
            <a:extLst>
              <a:ext uri="{FF2B5EF4-FFF2-40B4-BE49-F238E27FC236}">
                <a16:creationId xmlns:a16="http://schemas.microsoft.com/office/drawing/2014/main" id="{A5FC1390-AA42-B173-FBFC-7D7FBF42415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5680" y="5653429"/>
            <a:ext cx="682488" cy="988359"/>
          </a:xfrm>
          <a:prstGeom prst="rect">
            <a:avLst/>
          </a:prstGeom>
        </p:spPr>
      </p:pic>
      <p:graphicFrame>
        <p:nvGraphicFramePr>
          <p:cNvPr id="10" name="Content Placeholder 9">
            <a:extLst>
              <a:ext uri="{FF2B5EF4-FFF2-40B4-BE49-F238E27FC236}">
                <a16:creationId xmlns:a16="http://schemas.microsoft.com/office/drawing/2014/main" id="{4933D349-C20A-1210-2F6F-3A19E2A80F95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B92E99C3-72EC-CD25-2B34-AAE1F8CAC381}"/>
              </a:ext>
            </a:extLst>
          </p:cNvPr>
          <p:cNvSpPr txBox="1"/>
          <p:nvPr/>
        </p:nvSpPr>
        <p:spPr>
          <a:xfrm>
            <a:off x="1913180" y="5019327"/>
            <a:ext cx="1677681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en-US"/>
            </a:defPPr>
            <a:lvl1pPr marL="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RR = 2.2</a:t>
            </a:r>
            <a:endParaRPr lang="he-IL" sz="1600" b="1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2">
            <a:extLst>
              <a:ext uri="{FF2B5EF4-FFF2-40B4-BE49-F238E27FC236}">
                <a16:creationId xmlns:a16="http://schemas.microsoft.com/office/drawing/2014/main" id="{AAA5E1BE-DD93-76C5-ABB7-A3F75BA0056B}"/>
              </a:ext>
            </a:extLst>
          </p:cNvPr>
          <p:cNvSpPr txBox="1"/>
          <p:nvPr/>
        </p:nvSpPr>
        <p:spPr>
          <a:xfrm>
            <a:off x="10312382" y="5019327"/>
            <a:ext cx="1248246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en-US"/>
            </a:defPPr>
            <a:lvl1pPr marL="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RR = 2.2</a:t>
            </a:r>
            <a:endParaRPr lang="he-IL" sz="1600" b="1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F93EFC4-BF48-7745-280B-E9E8DB9ECB9F}"/>
              </a:ext>
            </a:extLst>
          </p:cNvPr>
          <p:cNvSpPr txBox="1"/>
          <p:nvPr/>
        </p:nvSpPr>
        <p:spPr>
          <a:xfrm>
            <a:off x="4174220" y="6323598"/>
            <a:ext cx="38435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he-IL" sz="160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שיעור ארצי מתוקנן (2024): 10.5%</a:t>
            </a:r>
            <a:endParaRPr lang="en-IL" sz="160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914625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74D295-9F57-74AA-9367-BD649FD026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75A35D-977F-9B86-A6F2-2684B8680C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1148" y="365125"/>
            <a:ext cx="9662652" cy="1325563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 rtl="1"/>
            <a:r>
              <a:rPr lang="he-IL" sz="4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שיעור ההימצאות של סוכרת בקרב בני/</a:t>
            </a:r>
            <a:r>
              <a:rPr lang="he-IL" sz="40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ות</a:t>
            </a:r>
            <a:r>
              <a:rPr lang="he-IL" sz="4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18 ומעלה </a:t>
            </a:r>
            <a:br>
              <a:rPr lang="he-IL" sz="4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he-IL" sz="4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לפי קבוצת אוכלוסייה</a:t>
            </a:r>
            <a:br>
              <a:rPr lang="en-US" sz="4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he-IL" sz="40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4AAE0EBE-7B35-8999-03D5-2C1BF0FD8B5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91539941"/>
              </p:ext>
            </p:extLst>
          </p:nvPr>
        </p:nvGraphicFramePr>
        <p:xfrm>
          <a:off x="838200" y="1513114"/>
          <a:ext cx="10515600" cy="46638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7" name="Content Placeholder 3" descr="Logo, icon&#10;&#10;Description automatically generated">
            <a:extLst>
              <a:ext uri="{FF2B5EF4-FFF2-40B4-BE49-F238E27FC236}">
                <a16:creationId xmlns:a16="http://schemas.microsoft.com/office/drawing/2014/main" id="{6B21D7D7-BAA0-9C0F-7FF7-D093537B98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75" y="91734"/>
            <a:ext cx="936172" cy="936172"/>
          </a:xfrm>
          <a:prstGeom prst="rect">
            <a:avLst/>
          </a:prstGeom>
        </p:spPr>
      </p:pic>
      <p:pic>
        <p:nvPicPr>
          <p:cNvPr id="8" name="Picture 7" descr="Chart&#10;&#10;Description automatically generated with medium confidence">
            <a:extLst>
              <a:ext uri="{FF2B5EF4-FFF2-40B4-BE49-F238E27FC236}">
                <a16:creationId xmlns:a16="http://schemas.microsoft.com/office/drawing/2014/main" id="{662BD4F3-25DD-5C00-D8CF-C89B765B0C3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5680" y="5653429"/>
            <a:ext cx="682488" cy="98835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4F8ECF7-BE5A-1B83-06F4-A602D06CB412}"/>
              </a:ext>
            </a:extLst>
          </p:cNvPr>
          <p:cNvSpPr txBox="1"/>
          <p:nvPr/>
        </p:nvSpPr>
        <p:spPr>
          <a:xfrm>
            <a:off x="4174220" y="6323598"/>
            <a:ext cx="38435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he-IL" sz="160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שיעור ארצי מתוקנן (2024): 10.5%</a:t>
            </a:r>
            <a:endParaRPr lang="en-IL" sz="160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429916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46F80A-71BF-D1CB-71EB-10274EF92E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454CCF-3500-7B00-E43F-E1C6D94F4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1325" y="353427"/>
            <a:ext cx="10515599" cy="1325563"/>
          </a:xfrm>
        </p:spPr>
        <p:txBody>
          <a:bodyPr>
            <a:normAutofit/>
          </a:bodyPr>
          <a:lstStyle/>
          <a:p>
            <a:pPr lvl="0" algn="ctr" rtl="1"/>
            <a:r>
              <a:rPr lang="he-IL" sz="32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שיעור בעלי רמת </a:t>
            </a:r>
            <a:r>
              <a:rPr lang="en-US" sz="32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HbA1c </a:t>
            </a:r>
            <a:r>
              <a:rPr lang="he-IL" sz="32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גבוהה מ-9% בחולי סוכרת בני 18 ומעלה לפי מין</a:t>
            </a:r>
            <a:endParaRPr lang="en-US" sz="32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 descr="Chart&#10;&#10;Description automatically generated with medium confidence">
            <a:extLst>
              <a:ext uri="{FF2B5EF4-FFF2-40B4-BE49-F238E27FC236}">
                <a16:creationId xmlns:a16="http://schemas.microsoft.com/office/drawing/2014/main" id="{4CDB1802-16C4-8F08-6DD6-6BEEE223C8D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5680" y="5653429"/>
            <a:ext cx="682488" cy="988359"/>
          </a:xfrm>
          <a:prstGeom prst="rect">
            <a:avLst/>
          </a:prstGeom>
        </p:spPr>
      </p:pic>
      <p:pic>
        <p:nvPicPr>
          <p:cNvPr id="3" name="Content Placeholder 3" descr="Logo, icon&#10;&#10;Description automatically generated">
            <a:extLst>
              <a:ext uri="{FF2B5EF4-FFF2-40B4-BE49-F238E27FC236}">
                <a16:creationId xmlns:a16="http://schemas.microsoft.com/office/drawing/2014/main" id="{E64446C0-FAD7-8D00-0842-2999C52F63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75" y="91734"/>
            <a:ext cx="936172" cy="936172"/>
          </a:xfrm>
          <a:prstGeom prst="rect">
            <a:avLst/>
          </a:prstGeom>
        </p:spPr>
      </p:pic>
      <p:graphicFrame>
        <p:nvGraphicFramePr>
          <p:cNvPr id="10" name="Content Placeholder 9">
            <a:extLst>
              <a:ext uri="{FF2B5EF4-FFF2-40B4-BE49-F238E27FC236}">
                <a16:creationId xmlns:a16="http://schemas.microsoft.com/office/drawing/2014/main" id="{29D1091B-0FFC-8BF9-BB0A-45B48F39A25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51568419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652465D5-EB20-F3B3-670F-BC67257A6015}"/>
              </a:ext>
            </a:extLst>
          </p:cNvPr>
          <p:cNvSpPr txBox="1"/>
          <p:nvPr/>
        </p:nvSpPr>
        <p:spPr>
          <a:xfrm>
            <a:off x="4174220" y="6323598"/>
            <a:ext cx="38435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he-IL" sz="160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שיעור ארצי מתוקנן (2024): 7.3%</a:t>
            </a:r>
            <a:endParaRPr lang="en-IL" sz="160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38886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1CC4E9-9377-43BC-2737-482000394A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">
            <a:extLst>
              <a:ext uri="{FF2B5EF4-FFF2-40B4-BE49-F238E27FC236}">
                <a16:creationId xmlns:a16="http://schemas.microsoft.com/office/drawing/2014/main" id="{1F304BCD-17AC-5717-29DC-DC987F5AB5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05049" y="219756"/>
            <a:ext cx="756285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rtl="1">
              <a:lnSpc>
                <a:spcPct val="100000"/>
              </a:lnSpc>
              <a:spcBef>
                <a:spcPct val="0"/>
              </a:spcBef>
              <a:buNone/>
              <a:defRPr/>
            </a:pPr>
            <a:r>
              <a:rPr lang="he-IL" altLang="en-US" sz="36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Calibri" panose="020F0502020204030204" pitchFamily="34" charset="0"/>
              </a:rPr>
              <a:t>קבוצות אוכלוסיה לפי מצב חברתי כלכלי וגיל</a:t>
            </a:r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C0DACEB7-93A1-BB92-DA04-BB005C779BF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52938846"/>
              </p:ext>
            </p:extLst>
          </p:nvPr>
        </p:nvGraphicFramePr>
        <p:xfrm>
          <a:off x="257175" y="1044008"/>
          <a:ext cx="5631995" cy="53785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6626FCD5-982F-3661-B676-CE82D3F5043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93598396"/>
              </p:ext>
            </p:extLst>
          </p:nvPr>
        </p:nvGraphicFramePr>
        <p:xfrm>
          <a:off x="6096000" y="1044008"/>
          <a:ext cx="5704111" cy="53785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738452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2"/>
    </mc:Choice>
    <mc:Fallback xmlns="">
      <p:transition spd="slow" advTm="282"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C1E015-5081-FBB3-E804-EC93CD7B30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0E5543-B30D-68A8-798B-0D37BB5D37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3950" y="291807"/>
            <a:ext cx="10073453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 rtl="1"/>
            <a:r>
              <a:rPr lang="he-IL" sz="32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שיעור בעלי רמת </a:t>
            </a:r>
            <a:r>
              <a:rPr lang="en-US" sz="32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HbA1c </a:t>
            </a:r>
            <a:r>
              <a:rPr lang="he-IL" sz="32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גבוהה מ-9% בחולי סוכרת בני 18 ומעלה לפי מצב חברתי-כלכלי</a:t>
            </a:r>
          </a:p>
        </p:txBody>
      </p:sp>
      <p:pic>
        <p:nvPicPr>
          <p:cNvPr id="7" name="Content Placeholder 3" descr="Logo, icon&#10;&#10;Description automatically generated">
            <a:extLst>
              <a:ext uri="{FF2B5EF4-FFF2-40B4-BE49-F238E27FC236}">
                <a16:creationId xmlns:a16="http://schemas.microsoft.com/office/drawing/2014/main" id="{C56832CF-771A-B8BD-9589-9E70269273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75" y="91734"/>
            <a:ext cx="936172" cy="936172"/>
          </a:xfrm>
          <a:prstGeom prst="rect">
            <a:avLst/>
          </a:prstGeom>
        </p:spPr>
      </p:pic>
      <p:pic>
        <p:nvPicPr>
          <p:cNvPr id="8" name="Picture 7" descr="Chart&#10;&#10;Description automatically generated with medium confidence">
            <a:extLst>
              <a:ext uri="{FF2B5EF4-FFF2-40B4-BE49-F238E27FC236}">
                <a16:creationId xmlns:a16="http://schemas.microsoft.com/office/drawing/2014/main" id="{5F328599-6296-3524-3FF2-2E55FF87BB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5680" y="5653429"/>
            <a:ext cx="682488" cy="988359"/>
          </a:xfrm>
          <a:prstGeom prst="rect">
            <a:avLst/>
          </a:prstGeom>
        </p:spPr>
      </p:pic>
      <p:graphicFrame>
        <p:nvGraphicFramePr>
          <p:cNvPr id="10" name="Content Placeholder 9">
            <a:extLst>
              <a:ext uri="{FF2B5EF4-FFF2-40B4-BE49-F238E27FC236}">
                <a16:creationId xmlns:a16="http://schemas.microsoft.com/office/drawing/2014/main" id="{247927B6-D7A8-F90C-37D2-137A5B3A2D9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65872872"/>
              </p:ext>
            </p:extLst>
          </p:nvPr>
        </p:nvGraphicFramePr>
        <p:xfrm>
          <a:off x="838200" y="1690688"/>
          <a:ext cx="10515600" cy="44862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A113DE15-364A-77F4-1FF8-F5889C3418B7}"/>
              </a:ext>
            </a:extLst>
          </p:cNvPr>
          <p:cNvSpPr txBox="1"/>
          <p:nvPr/>
        </p:nvSpPr>
        <p:spPr>
          <a:xfrm>
            <a:off x="1913180" y="5019327"/>
            <a:ext cx="1677681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en-US"/>
            </a:defPPr>
            <a:lvl1pPr marL="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RD = 11.2%</a:t>
            </a:r>
            <a:endParaRPr lang="he-IL" sz="1600" b="1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2">
            <a:extLst>
              <a:ext uri="{FF2B5EF4-FFF2-40B4-BE49-F238E27FC236}">
                <a16:creationId xmlns:a16="http://schemas.microsoft.com/office/drawing/2014/main" id="{A236EBE0-9B5D-977D-C96C-FD4BF6D6929B}"/>
              </a:ext>
            </a:extLst>
          </p:cNvPr>
          <p:cNvSpPr txBox="1"/>
          <p:nvPr/>
        </p:nvSpPr>
        <p:spPr>
          <a:xfrm>
            <a:off x="10278820" y="5027344"/>
            <a:ext cx="1248246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en-US"/>
            </a:defPPr>
            <a:lvl1pPr marL="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RD = 7.7%</a:t>
            </a:r>
            <a:endParaRPr lang="he-IL" sz="1600" b="1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A3C57D-3D82-F252-7C63-74FF4786A403}"/>
              </a:ext>
            </a:extLst>
          </p:cNvPr>
          <p:cNvSpPr txBox="1"/>
          <p:nvPr/>
        </p:nvSpPr>
        <p:spPr>
          <a:xfrm>
            <a:off x="5527237" y="5026331"/>
            <a:ext cx="1677681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en-US"/>
            </a:defPPr>
            <a:lvl1pPr marL="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RD = 7.5%</a:t>
            </a:r>
            <a:endParaRPr lang="he-IL" sz="1600" b="1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A10979E-E14E-BCD2-E0B8-D1E3DDF40DA3}"/>
              </a:ext>
            </a:extLst>
          </p:cNvPr>
          <p:cNvSpPr txBox="1"/>
          <p:nvPr/>
        </p:nvSpPr>
        <p:spPr>
          <a:xfrm>
            <a:off x="4174220" y="6323598"/>
            <a:ext cx="38435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he-IL" sz="160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שיעור ארצי מתוקנן (2024): 7.3%</a:t>
            </a:r>
            <a:endParaRPr lang="en-IL" sz="160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471126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F15915-960D-D4DF-50DD-97D4E8F150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D92FF0-70EA-868E-B49F-1AD02450FD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0625" y="365125"/>
            <a:ext cx="10163175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 rtl="1"/>
            <a:r>
              <a:rPr lang="he-IL" sz="32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שיעור בעלי רמת </a:t>
            </a:r>
            <a:r>
              <a:rPr lang="en-US" sz="32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HbA1c </a:t>
            </a:r>
            <a:r>
              <a:rPr lang="he-IL" sz="32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גבוהה מ-9% בחולי סוכרת בני/</a:t>
            </a:r>
            <a:r>
              <a:rPr lang="he-IL" sz="32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ות</a:t>
            </a:r>
            <a:r>
              <a:rPr lang="he-IL" sz="32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18 ומעלה לפי קבוצת אוכלוסייה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26C537A9-FC4A-C9ED-7976-24E08B11ED4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34364840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7" name="Content Placeholder 3" descr="Logo, icon&#10;&#10;Description automatically generated">
            <a:extLst>
              <a:ext uri="{FF2B5EF4-FFF2-40B4-BE49-F238E27FC236}">
                <a16:creationId xmlns:a16="http://schemas.microsoft.com/office/drawing/2014/main" id="{12262368-322A-D82B-161C-DA45091A02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75" y="91734"/>
            <a:ext cx="936172" cy="936172"/>
          </a:xfrm>
          <a:prstGeom prst="rect">
            <a:avLst/>
          </a:prstGeom>
        </p:spPr>
      </p:pic>
      <p:pic>
        <p:nvPicPr>
          <p:cNvPr id="8" name="Picture 7" descr="Chart&#10;&#10;Description automatically generated with medium confidence">
            <a:extLst>
              <a:ext uri="{FF2B5EF4-FFF2-40B4-BE49-F238E27FC236}">
                <a16:creationId xmlns:a16="http://schemas.microsoft.com/office/drawing/2014/main" id="{EEFE9366-DDDC-D904-883C-5D1D1068E45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5680" y="5653429"/>
            <a:ext cx="682488" cy="98835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62C2A5D-E12D-3FE9-CB0F-4C9EBD84D92B}"/>
              </a:ext>
            </a:extLst>
          </p:cNvPr>
          <p:cNvSpPr txBox="1"/>
          <p:nvPr/>
        </p:nvSpPr>
        <p:spPr>
          <a:xfrm>
            <a:off x="4174220" y="6323598"/>
            <a:ext cx="38435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he-IL" sz="160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שיעור ארצי מתוקנן (2024): 7.3%</a:t>
            </a:r>
            <a:endParaRPr lang="en-IL" sz="160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651272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D4BD07-EABA-4D7E-DBF2-25AC034D33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0E8924-000E-C89E-8627-1A5A03335C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L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0005B66-262F-CF4D-D7E6-9FCCB0C2B8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3980" y="122664"/>
            <a:ext cx="8944040" cy="6600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83524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43D959D-7DBA-4A65-C26C-F875185403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41362" y="918024"/>
            <a:ext cx="5157787" cy="823912"/>
          </a:xfrm>
        </p:spPr>
        <p:txBody>
          <a:bodyPr/>
          <a:lstStyle/>
          <a:p>
            <a:pPr algn="ctr"/>
            <a:r>
              <a:rPr lang="he-IL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לפי קבוצת אוכלוסייה</a:t>
            </a:r>
            <a:endParaRPr lang="en-IL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93D6D80-6F21-4A1D-2124-8C8573EFB91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67450" y="918024"/>
            <a:ext cx="5183188" cy="823912"/>
          </a:xfrm>
        </p:spPr>
        <p:txBody>
          <a:bodyPr/>
          <a:lstStyle/>
          <a:p>
            <a:pPr algn="ctr"/>
            <a:r>
              <a:rPr lang="he-IL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לפי מצב חברתי-כלכלי</a:t>
            </a:r>
            <a:endParaRPr lang="en-IL" dirty="0"/>
          </a:p>
        </p:txBody>
      </p:sp>
      <p:graphicFrame>
        <p:nvGraphicFramePr>
          <p:cNvPr id="9" name="Content Placeholder 9">
            <a:extLst>
              <a:ext uri="{FF2B5EF4-FFF2-40B4-BE49-F238E27FC236}">
                <a16:creationId xmlns:a16="http://schemas.microsoft.com/office/drawing/2014/main" id="{7F614863-5C4C-AB91-BE19-009D7F0138FB}"/>
              </a:ext>
            </a:extLst>
          </p:cNvPr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2460669939"/>
              </p:ext>
            </p:extLst>
          </p:nvPr>
        </p:nvGraphicFramePr>
        <p:xfrm>
          <a:off x="6267449" y="1741936"/>
          <a:ext cx="5551489" cy="43389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0" name="Content Placeholder 5">
            <a:extLst>
              <a:ext uri="{FF2B5EF4-FFF2-40B4-BE49-F238E27FC236}">
                <a16:creationId xmlns:a16="http://schemas.microsoft.com/office/drawing/2014/main" id="{98AF7AAD-DDC4-2412-153F-CF858B41DB7D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460455465"/>
              </p:ext>
            </p:extLst>
          </p:nvPr>
        </p:nvGraphicFramePr>
        <p:xfrm>
          <a:off x="222251" y="1741936"/>
          <a:ext cx="5702300" cy="43389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Title 1">
            <a:extLst>
              <a:ext uri="{FF2B5EF4-FFF2-40B4-BE49-F238E27FC236}">
                <a16:creationId xmlns:a16="http://schemas.microsoft.com/office/drawing/2014/main" id="{47A8C6B9-75C2-72C5-B5BF-018D17853F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5555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 rtl="1"/>
            <a:r>
              <a:rPr lang="he-IL" sz="4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שיעור חולי סוכרת בני 18-84 עם פגיעה כלייתית</a:t>
            </a:r>
          </a:p>
        </p:txBody>
      </p:sp>
      <p:pic>
        <p:nvPicPr>
          <p:cNvPr id="12" name="Picture 11" descr="Chart&#10;&#10;Description automatically generated with medium confidence">
            <a:extLst>
              <a:ext uri="{FF2B5EF4-FFF2-40B4-BE49-F238E27FC236}">
                <a16:creationId xmlns:a16="http://schemas.microsoft.com/office/drawing/2014/main" id="{59266FBE-D0A9-4121-55B0-EDCFC40F54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5680" y="5653429"/>
            <a:ext cx="682488" cy="98835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09E1F96-44F6-42EC-A3B4-6ABC01F04F93}"/>
              </a:ext>
            </a:extLst>
          </p:cNvPr>
          <p:cNvSpPr txBox="1"/>
          <p:nvPr/>
        </p:nvSpPr>
        <p:spPr>
          <a:xfrm>
            <a:off x="4174220" y="6323598"/>
            <a:ext cx="38435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he-IL" sz="160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שיעור ארצי מתוקנן (2024): 32.4%</a:t>
            </a:r>
            <a:endParaRPr lang="en-IL" sz="160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439372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60936F-D393-B664-229A-FF31685D71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47BA82-BAE8-00CC-B603-C99D659B3D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1148" y="365125"/>
            <a:ext cx="9662652" cy="1325563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 rtl="1"/>
            <a:r>
              <a:rPr lang="he-IL" sz="4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שיעור הטיפול בתרופות ממשפחת </a:t>
            </a:r>
            <a:r>
              <a:rPr lang="en-US" sz="4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SGLT-2 Inhibitors </a:t>
            </a:r>
            <a:r>
              <a:rPr lang="he-IL" sz="4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ו/או </a:t>
            </a:r>
            <a:r>
              <a:rPr lang="en-US" sz="4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GLP-1 Receptor Agonists </a:t>
            </a:r>
            <a:r>
              <a:rPr lang="he-IL" sz="4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בחולי סוכרת בני 18-84 עם פגיעה כלייתית לפי מצב חברתי-כלכלי</a:t>
            </a:r>
          </a:p>
        </p:txBody>
      </p:sp>
      <p:pic>
        <p:nvPicPr>
          <p:cNvPr id="7" name="Content Placeholder 3" descr="Logo, icon&#10;&#10;Description automatically generated">
            <a:extLst>
              <a:ext uri="{FF2B5EF4-FFF2-40B4-BE49-F238E27FC236}">
                <a16:creationId xmlns:a16="http://schemas.microsoft.com/office/drawing/2014/main" id="{5DDDD1E7-767D-CDE1-F7BB-F63F0EE05E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75" y="91734"/>
            <a:ext cx="936172" cy="936172"/>
          </a:xfrm>
          <a:prstGeom prst="rect">
            <a:avLst/>
          </a:prstGeom>
        </p:spPr>
      </p:pic>
      <p:pic>
        <p:nvPicPr>
          <p:cNvPr id="8" name="Picture 7" descr="Chart&#10;&#10;Description automatically generated with medium confidence">
            <a:extLst>
              <a:ext uri="{FF2B5EF4-FFF2-40B4-BE49-F238E27FC236}">
                <a16:creationId xmlns:a16="http://schemas.microsoft.com/office/drawing/2014/main" id="{9F3987CB-88D4-0239-7BDC-66E0339A935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5680" y="5653429"/>
            <a:ext cx="682488" cy="988359"/>
          </a:xfrm>
          <a:prstGeom prst="rect">
            <a:avLst/>
          </a:prstGeom>
        </p:spPr>
      </p:pic>
      <p:graphicFrame>
        <p:nvGraphicFramePr>
          <p:cNvPr id="10" name="Content Placeholder 9">
            <a:extLst>
              <a:ext uri="{FF2B5EF4-FFF2-40B4-BE49-F238E27FC236}">
                <a16:creationId xmlns:a16="http://schemas.microsoft.com/office/drawing/2014/main" id="{ADAFEB52-CCED-782F-F60A-5B040FC3E95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8545603"/>
              </p:ext>
            </p:extLst>
          </p:nvPr>
        </p:nvGraphicFramePr>
        <p:xfrm>
          <a:off x="838200" y="1830656"/>
          <a:ext cx="10515600" cy="44862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840501A9-3DD4-DDCB-CD40-6D352283F605}"/>
              </a:ext>
            </a:extLst>
          </p:cNvPr>
          <p:cNvSpPr txBox="1"/>
          <p:nvPr/>
        </p:nvSpPr>
        <p:spPr>
          <a:xfrm>
            <a:off x="2453335" y="5117299"/>
            <a:ext cx="1145705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en-US"/>
            </a:defPPr>
            <a:lvl1pPr marL="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RD </a:t>
            </a:r>
            <a:r>
              <a:rPr lang="en-US" sz="16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= </a:t>
            </a:r>
            <a:r>
              <a:rPr lang="en-US" sz="1600" b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11.8%</a:t>
            </a:r>
            <a:endParaRPr lang="he-IL" sz="1600" b="1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2">
            <a:extLst>
              <a:ext uri="{FF2B5EF4-FFF2-40B4-BE49-F238E27FC236}">
                <a16:creationId xmlns:a16="http://schemas.microsoft.com/office/drawing/2014/main" id="{EC2ED7BF-E5D0-4349-C48C-B5101FFABA58}"/>
              </a:ext>
            </a:extLst>
          </p:cNvPr>
          <p:cNvSpPr txBox="1"/>
          <p:nvPr/>
        </p:nvSpPr>
        <p:spPr>
          <a:xfrm>
            <a:off x="7144104" y="5149197"/>
            <a:ext cx="1248246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en-US"/>
            </a:defPPr>
            <a:lvl1pPr marL="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RD </a:t>
            </a:r>
            <a:r>
              <a:rPr lang="en-US" sz="16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= </a:t>
            </a:r>
            <a:r>
              <a:rPr lang="en-US" sz="1600" b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8.7%</a:t>
            </a:r>
            <a:endParaRPr lang="he-IL" sz="1600" b="1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D9D9DC0-E1B1-8385-5C3F-D07977C70352}"/>
              </a:ext>
            </a:extLst>
          </p:cNvPr>
          <p:cNvSpPr txBox="1"/>
          <p:nvPr/>
        </p:nvSpPr>
        <p:spPr>
          <a:xfrm>
            <a:off x="4844793" y="5149197"/>
            <a:ext cx="1677681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en-US"/>
            </a:defPPr>
            <a:lvl1pPr marL="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RD </a:t>
            </a:r>
            <a:r>
              <a:rPr lang="en-US" sz="16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= </a:t>
            </a:r>
            <a:r>
              <a:rPr lang="en-US" sz="1600" b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11.7%</a:t>
            </a:r>
            <a:endParaRPr lang="he-IL" sz="1600" b="1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2">
            <a:extLst>
              <a:ext uri="{FF2B5EF4-FFF2-40B4-BE49-F238E27FC236}">
                <a16:creationId xmlns:a16="http://schemas.microsoft.com/office/drawing/2014/main" id="{68636125-84F6-5D7D-6B31-E0893CCF02C3}"/>
              </a:ext>
            </a:extLst>
          </p:cNvPr>
          <p:cNvSpPr txBox="1"/>
          <p:nvPr/>
        </p:nvSpPr>
        <p:spPr>
          <a:xfrm>
            <a:off x="9462762" y="5185597"/>
            <a:ext cx="1248246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en-US"/>
            </a:defPPr>
            <a:lvl1pPr marL="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RD </a:t>
            </a:r>
            <a:r>
              <a:rPr lang="en-US" sz="16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= </a:t>
            </a:r>
            <a:r>
              <a:rPr lang="en-US" sz="1600" b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5.4%</a:t>
            </a:r>
            <a:endParaRPr lang="he-IL" sz="1600" b="1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D40B78B-3EEF-198F-C737-F9DB20CE1EE8}"/>
              </a:ext>
            </a:extLst>
          </p:cNvPr>
          <p:cNvSpPr txBox="1"/>
          <p:nvPr/>
        </p:nvSpPr>
        <p:spPr>
          <a:xfrm>
            <a:off x="4174220" y="6323598"/>
            <a:ext cx="38435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he-IL" sz="160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שיעור ארצי (2024): 72.9%</a:t>
            </a:r>
            <a:endParaRPr lang="en-IL" sz="160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975005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7E6942-D0D2-C78C-FA80-047AD7F253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112770-5AD3-18FC-ECA3-601F9E8065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3371" y="216213"/>
            <a:ext cx="9960429" cy="1474476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 rtl="1"/>
            <a:r>
              <a:rPr lang="he-IL" sz="4000" b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שיעור הטיפול בתרופות ממשפחת </a:t>
            </a:r>
            <a:r>
              <a:rPr lang="en-US" sz="4000" b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SGLT-2 Inhibitors </a:t>
            </a:r>
            <a:r>
              <a:rPr lang="he-IL" sz="4000" b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ו/או </a:t>
            </a:r>
            <a:r>
              <a:rPr lang="en-US" sz="4000" b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GLP-1 Receptor Agonists </a:t>
            </a:r>
            <a:r>
              <a:rPr lang="he-IL" sz="4000" b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בחולי סוכרת בני 18-84 עם פגיעה כלייתית לפי קבוצת אוכלוסיה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5053E8B5-115F-C482-D6DE-97B25EDEA67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7328009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7" name="Content Placeholder 3" descr="Logo, icon&#10;&#10;Description automatically generated">
            <a:extLst>
              <a:ext uri="{FF2B5EF4-FFF2-40B4-BE49-F238E27FC236}">
                <a16:creationId xmlns:a16="http://schemas.microsoft.com/office/drawing/2014/main" id="{166BD1BB-0F77-5C93-3538-C3B5553F5D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75" y="91734"/>
            <a:ext cx="936172" cy="936172"/>
          </a:xfrm>
          <a:prstGeom prst="rect">
            <a:avLst/>
          </a:prstGeom>
        </p:spPr>
      </p:pic>
      <p:pic>
        <p:nvPicPr>
          <p:cNvPr id="8" name="Picture 7" descr="Chart&#10;&#10;Description automatically generated with medium confidence">
            <a:extLst>
              <a:ext uri="{FF2B5EF4-FFF2-40B4-BE49-F238E27FC236}">
                <a16:creationId xmlns:a16="http://schemas.microsoft.com/office/drawing/2014/main" id="{E91812BC-11CB-4EB5-4CC8-FC2A877DD0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5680" y="5653429"/>
            <a:ext cx="682488" cy="98835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DF4C131-1C48-190B-EA7B-65911DD543D2}"/>
              </a:ext>
            </a:extLst>
          </p:cNvPr>
          <p:cNvSpPr txBox="1"/>
          <p:nvPr/>
        </p:nvSpPr>
        <p:spPr>
          <a:xfrm>
            <a:off x="4174220" y="6323598"/>
            <a:ext cx="38435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he-IL" sz="160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שיעור ארצי (2024): 72.9%</a:t>
            </a:r>
            <a:endParaRPr lang="en-IL" sz="160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213026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54C3D0A5-E04F-984B-0E97-A4B264FDA01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04703725"/>
              </p:ext>
            </p:extLst>
          </p:nvPr>
        </p:nvGraphicFramePr>
        <p:xfrm>
          <a:off x="669234" y="1519238"/>
          <a:ext cx="10853531" cy="43632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itle 1">
            <a:extLst>
              <a:ext uri="{FF2B5EF4-FFF2-40B4-BE49-F238E27FC236}">
                <a16:creationId xmlns:a16="http://schemas.microsoft.com/office/drawing/2014/main" id="{BE5F12D0-55FD-CECC-9008-6D7556070B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93675"/>
            <a:ext cx="10515600" cy="1325563"/>
          </a:xfrm>
        </p:spPr>
        <p:txBody>
          <a:bodyPr anchor="b">
            <a:normAutofit/>
          </a:bodyPr>
          <a:lstStyle/>
          <a:p>
            <a:pPr algn="ctr" rtl="1"/>
            <a:r>
              <a:rPr lang="he-IL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היארעות טיפול כלייתי חליפי </a:t>
            </a:r>
            <a:br>
              <a:rPr lang="he-IL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he-IL" sz="31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מספר חולים חדשים ושיעור גולמי ל-100,000 תושבים</a:t>
            </a:r>
            <a:endParaRPr lang="LID4096" sz="3100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8231A65-EFCD-2CC6-26CF-18E3F39F306D}"/>
              </a:ext>
            </a:extLst>
          </p:cNvPr>
          <p:cNvSpPr txBox="1"/>
          <p:nvPr/>
        </p:nvSpPr>
        <p:spPr>
          <a:xfrm>
            <a:off x="1635152" y="6027780"/>
            <a:ext cx="9390492" cy="707886"/>
          </a:xfrm>
          <a:prstGeom prst="rect">
            <a:avLst/>
          </a:prstGeom>
          <a:noFill/>
          <a:ln w="57150">
            <a:solidFill>
              <a:srgbClr val="FF9900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he-IL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בשנת 2024 – 595 מקרי דיאליזה חדשים מיוחסים לסוכרת, המספר הנמוך ביותר משנת 2006. </a:t>
            </a:r>
          </a:p>
          <a:p>
            <a:pPr algn="r" rtl="1"/>
            <a:r>
              <a:rPr lang="he-IL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מהווים 36% מכלל מקרי הדיאליזה – האחוז הנמוך ביותר משנת 2000</a:t>
            </a:r>
            <a:endParaRPr lang="en-IL" sz="200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3657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9267F6-FE4E-2022-F4D2-AB912B1DB1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C2E8CB8-E58D-6A1C-1995-6C10CD0646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2731" y="1576773"/>
            <a:ext cx="6477000" cy="2930200"/>
          </a:xfrm>
        </p:spPr>
        <p:txBody>
          <a:bodyPr>
            <a:normAutofit/>
          </a:bodyPr>
          <a:lstStyle/>
          <a:p>
            <a:pPr marL="0" indent="0" algn="r" rtl="1">
              <a:buNone/>
            </a:pPr>
            <a:r>
              <a:rPr lang="he-IL" sz="40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פריסת שירותי בריאות בקהילה</a:t>
            </a:r>
            <a:endParaRPr lang="he-IL" sz="3600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r" rtl="1">
              <a:buNone/>
            </a:pPr>
            <a:endParaRPr lang="he-IL" sz="3600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 descr="Text&#10;&#10;Description automatically generated">
            <a:extLst>
              <a:ext uri="{FF2B5EF4-FFF2-40B4-BE49-F238E27FC236}">
                <a16:creationId xmlns:a16="http://schemas.microsoft.com/office/drawing/2014/main" id="{21E5113F-13E2-A3A6-FE6D-FA5A25A66D7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3821" y="5004619"/>
            <a:ext cx="4445910" cy="1591414"/>
          </a:xfrm>
          <a:prstGeom prst="rect">
            <a:avLst/>
          </a:prstGeom>
        </p:spPr>
      </p:pic>
      <p:pic>
        <p:nvPicPr>
          <p:cNvPr id="5" name="Picture 4" descr="A blue and black logo&#10;&#10;Description automatically generated">
            <a:extLst>
              <a:ext uri="{FF2B5EF4-FFF2-40B4-BE49-F238E27FC236}">
                <a16:creationId xmlns:a16="http://schemas.microsoft.com/office/drawing/2014/main" id="{7BB0B3C2-5C09-128D-92E6-5DD50A52E14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0767" y="5849487"/>
            <a:ext cx="1458053" cy="41366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60B4F48-3567-B168-D484-62390FC54E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30" t="219" r="19735"/>
          <a:stretch>
            <a:fillRect/>
          </a:stretch>
        </p:blipFill>
        <p:spPr>
          <a:xfrm>
            <a:off x="979189" y="1079127"/>
            <a:ext cx="4168179" cy="3925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68415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0C3CD2-0A3F-C383-92E8-F5DC518449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FBFBF7F-43AD-B170-1871-0246495F83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37565" y="934973"/>
            <a:ext cx="6325317" cy="43513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0E89A1A-19EA-71D9-B7F2-B588312DDD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6611" y="10919"/>
            <a:ext cx="5391902" cy="92405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CBF7122-B793-6515-1F01-B9660BF556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866" y="73711"/>
            <a:ext cx="2548745" cy="53589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C2B24AA-04A5-86FA-7500-E32594B956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016" y="5193507"/>
            <a:ext cx="6204049" cy="1590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53127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AB7453-4113-EB1D-1980-3A0D7DDFA7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20D75D-9838-B8E0-C719-39F9A0AFE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68375"/>
          </a:xfrm>
        </p:spPr>
        <p:txBody>
          <a:bodyPr/>
          <a:lstStyle/>
          <a:p>
            <a:pPr algn="ctr" rtl="1"/>
            <a:r>
              <a:rPr lang="he-IL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פריסת שירותי בריאות בקהילה</a:t>
            </a:r>
            <a:endParaRPr lang="en-IL" b="1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6589FF-A3AA-827E-39A3-0F648CF42B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2975" y="1482725"/>
            <a:ext cx="10410825" cy="1325563"/>
          </a:xfrm>
        </p:spPr>
        <p:txBody>
          <a:bodyPr>
            <a:normAutofit/>
          </a:bodyPr>
          <a:lstStyle/>
          <a:p>
            <a:pPr marL="0" indent="0" algn="r" rtl="1">
              <a:buNone/>
            </a:pPr>
            <a:r>
              <a:rPr lang="he-IL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על מנת לפעול לצמצום פערים בבריאות </a:t>
            </a:r>
            <a:r>
              <a:rPr lang="he-IL" dirty="0" err="1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האוכלוסיה</a:t>
            </a:r>
            <a:r>
              <a:rPr lang="he-IL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בישראל, ברצוננו לבחון את אפשרויות ההגעה לשירותי רפואה שונים לפי אזורי מגורים בישראל.</a:t>
            </a:r>
            <a:endParaRPr lang="en-US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r" rtl="1">
              <a:buNone/>
            </a:pPr>
            <a:endParaRPr lang="he-IL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1BBE699-4C2D-B296-1855-0261228505DB}"/>
              </a:ext>
            </a:extLst>
          </p:cNvPr>
          <p:cNvSpPr txBox="1"/>
          <p:nvPr/>
        </p:nvSpPr>
        <p:spPr>
          <a:xfrm>
            <a:off x="1104900" y="2537976"/>
            <a:ext cx="10248900" cy="406265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lvl="0" algn="r" rtl="1"/>
            <a:endParaRPr lang="he-IL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0" algn="r" rtl="1"/>
            <a:r>
              <a:rPr lang="he-IL" sz="36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שלבים:</a:t>
            </a:r>
          </a:p>
          <a:p>
            <a:pPr lvl="0" algn="r" rtl="1"/>
            <a:endParaRPr lang="he-IL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514350" lvl="0" indent="-514350" algn="r" rtl="1">
              <a:buFont typeface="+mj-lt"/>
              <a:buAutoNum type="romanUcPeriod"/>
            </a:pPr>
            <a:r>
              <a:rPr lang="he-IL" sz="24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מיפוי פריסת שירותי הבריאות בקהילה </a:t>
            </a:r>
          </a:p>
          <a:p>
            <a:pPr marL="514350" lvl="0" indent="-514350" algn="r" rtl="1">
              <a:buFont typeface="+mj-lt"/>
              <a:buAutoNum type="romanUcPeriod"/>
            </a:pPr>
            <a:endParaRPr lang="he-IL" sz="2400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514350" lvl="0" indent="-514350" algn="r" rtl="1">
              <a:buFont typeface="+mj-lt"/>
              <a:buAutoNum type="romanUcPeriod"/>
            </a:pPr>
            <a:r>
              <a:rPr lang="he-IL" sz="24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חישוב מדד נגישות לפי זמני הגעה ממרכזי אזורים סטטיסטיים לשירותי הבריאות בהליכה, נסיעה ברכב פרטי או בתחבורה ציבורית או בשילוב ביניהם</a:t>
            </a:r>
          </a:p>
          <a:p>
            <a:pPr marL="514350" lvl="0" indent="-514350" algn="r" rtl="1">
              <a:buFont typeface="+mj-lt"/>
              <a:buAutoNum type="romanUcPeriod"/>
            </a:pPr>
            <a:endParaRPr lang="en-US" sz="2400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514350" lvl="0" indent="-514350" algn="r" rtl="1">
              <a:buFont typeface="+mj-lt"/>
              <a:buAutoNum type="romanUcPeriod"/>
            </a:pPr>
            <a:r>
              <a:rPr lang="he-IL" sz="24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בדיקת הקשר בין פריסת השירותים ומדד הנגישות לבין עמידה במדדי המצאות ואיכות הטיפול</a:t>
            </a:r>
          </a:p>
          <a:p>
            <a:pPr algn="r" rtl="1"/>
            <a:endParaRPr lang="he-IL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86144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con&#10;&#10;Description automatically generated">
            <a:extLst>
              <a:ext uri="{FF2B5EF4-FFF2-40B4-BE49-F238E27FC236}">
                <a16:creationId xmlns:a16="http://schemas.microsoft.com/office/drawing/2014/main" id="{AB6F71AB-8C6B-EB2F-2B82-7CEFB02DA0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221" y="1807724"/>
            <a:ext cx="3242552" cy="3242552"/>
          </a:xfrm>
          <a:prstGeom prst="rect">
            <a:avLst/>
          </a:prstGeom>
        </p:spPr>
      </p:pic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65E23077-C92F-942E-3200-BCA4518E6ED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8939" y="4746945"/>
            <a:ext cx="5166360" cy="18492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DA7CD9E-3319-0BB5-4E37-62A1270A9B2D}"/>
              </a:ext>
            </a:extLst>
          </p:cNvPr>
          <p:cNvSpPr txBox="1"/>
          <p:nvPr/>
        </p:nvSpPr>
        <p:spPr>
          <a:xfrm>
            <a:off x="4850525" y="1608049"/>
            <a:ext cx="6101254" cy="27484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4400" b="1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בדיקות סיקור לסרטן</a:t>
            </a: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-228600" algn="r" defTabSz="914400" rtl="1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-228600" algn="r" defTabSz="914400" rtl="1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e-IL" sz="24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ביצוע ממוגרפיה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-228600" algn="r" defTabSz="914400" rtl="1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e-IL" sz="24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ביצוע סיקור לסרטן צוואר הרחם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-228600" algn="r" defTabSz="914400" rtl="1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e-IL" sz="24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ביצוע סיקור לגילוי סרטן המעי הגס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​</a:t>
            </a:r>
          </a:p>
          <a:p>
            <a:pPr marL="0" marR="0" lvl="0" indent="-228600" algn="r" defTabSz="914400" rtl="1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e-IL" sz="24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קולונוסקופיה לאחר דם סמוי חיובי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4553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8"/>
    </mc:Choice>
    <mc:Fallback xmlns="">
      <p:transition spd="slow" advTm="198"/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D79516-82F9-A040-063A-6E19376BE3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4A39E7-3B57-C9DA-33B2-AA91CF837F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rtl="1"/>
            <a:r>
              <a:rPr lang="he-IL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שיטות (שלב </a:t>
            </a:r>
            <a:r>
              <a:rPr lang="en-US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he-IL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 – פריסת שירותים</a:t>
            </a:r>
            <a:endParaRPr lang="en-IL" b="1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53E93D-C0FA-BBC4-80AD-D7F57EAB44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475" y="1825625"/>
            <a:ext cx="10982325" cy="4351338"/>
          </a:xfrm>
        </p:spPr>
        <p:txBody>
          <a:bodyPr>
            <a:normAutofit lnSpcReduction="10000"/>
          </a:bodyPr>
          <a:lstStyle/>
          <a:p>
            <a:pPr algn="r" rtl="1"/>
            <a:r>
              <a:rPr lang="he-IL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הופקו נתונים אודות פריסת רופאים ומכונים מתוך ספרי השירותים המפורסמים של קופות החולים.</a:t>
            </a:r>
          </a:p>
          <a:p>
            <a:pPr algn="r" rtl="1"/>
            <a:r>
              <a:rPr lang="he-IL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חושבו שיעורי הרופאים</a:t>
            </a:r>
            <a:r>
              <a:rPr lang="en-US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he-IL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מכונים ל-100,000 תושבים לפי נפה (</a:t>
            </a:r>
            <a:r>
              <a:rPr lang="en-US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n=20</a:t>
            </a:r>
            <a:r>
              <a:rPr lang="he-IL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 או מחוז (</a:t>
            </a:r>
            <a:r>
              <a:rPr lang="en-US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n=7</a:t>
            </a:r>
            <a:r>
              <a:rPr lang="he-IL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).</a:t>
            </a:r>
          </a:p>
          <a:p>
            <a:pPr algn="r" rtl="1"/>
            <a:r>
              <a:rPr lang="he-IL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נאסף מידע אודות:</a:t>
            </a:r>
          </a:p>
          <a:p>
            <a:pPr marL="857250" indent="-514350" algn="r" rtl="1">
              <a:buFont typeface="+mj-lt"/>
              <a:buAutoNum type="arabicPeriod"/>
            </a:pPr>
            <a:r>
              <a:rPr lang="he-IL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רופאים מומחים העובדים בקהילה בהתמחויות נבחרות:</a:t>
            </a:r>
          </a:p>
          <a:p>
            <a:pPr marL="1085850" indent="0" algn="r" rtl="1">
              <a:buNone/>
            </a:pPr>
            <a:r>
              <a:rPr lang="he-IL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נשים, אף אוזן גרון, רפואת עור, אורתופדיה, גריאטריה, פסיכיאטריה, גסטרואנטרולוגיה</a:t>
            </a:r>
          </a:p>
          <a:p>
            <a:pPr marL="857250" indent="-514350" algn="r" rtl="1">
              <a:buFont typeface="+mj-lt"/>
              <a:buAutoNum type="arabicPeriod" startAt="2"/>
            </a:pPr>
            <a:r>
              <a:rPr lang="he-IL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מכונים:</a:t>
            </a:r>
          </a:p>
          <a:p>
            <a:pPr marL="342900" indent="742950" algn="r" rtl="1">
              <a:buNone/>
            </a:pPr>
            <a:r>
              <a:rPr lang="he-IL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ביצוע ממוגרפיה, ביצוע קולונוסקופיה</a:t>
            </a:r>
          </a:p>
        </p:txBody>
      </p:sp>
    </p:spTree>
    <p:extLst>
      <p:ext uri="{BB962C8B-B14F-4D97-AF65-F5344CB8AC3E}">
        <p14:creationId xmlns:p14="http://schemas.microsoft.com/office/powerpoint/2010/main" val="28940852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49D489-BB32-0E4E-CCA5-9CAE076FA3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9E63156-1870-7D21-A574-32A2CD47E9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7825" y="548835"/>
            <a:ext cx="4404852" cy="62334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CD1F285-17FD-1E5C-94F0-2289AA1F425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7242"/>
          <a:stretch>
            <a:fillRect/>
          </a:stretch>
        </p:blipFill>
        <p:spPr>
          <a:xfrm>
            <a:off x="3189466" y="548835"/>
            <a:ext cx="3681723" cy="62587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CE7C717-0666-41B7-1322-6F19960983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564" y="3429000"/>
            <a:ext cx="2448267" cy="32675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7C163EF-8DF9-2709-0CFA-920621904019}"/>
              </a:ext>
            </a:extLst>
          </p:cNvPr>
          <p:cNvSpPr txBox="1"/>
          <p:nvPr/>
        </p:nvSpPr>
        <p:spPr>
          <a:xfrm>
            <a:off x="5013962" y="50367"/>
            <a:ext cx="4926349" cy="46166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sz="2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אורתופדיה – שיעור הרופאים וזמני המתנה</a:t>
            </a:r>
            <a:endParaRPr lang="en-US" sz="24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651017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58F6821-16BE-2E89-2C4F-EA8D1D45C1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5941" y="567468"/>
            <a:ext cx="4335270" cy="61349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8C7A944-A6BC-50CA-659D-EBF7B86B04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2374" y="567468"/>
            <a:ext cx="3305636" cy="61349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F0D83DD-BA63-87D8-9177-1A6DC195F3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789" y="3343275"/>
            <a:ext cx="2448267" cy="32675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C2EB686-4791-308F-F1A9-07ED5FAABCCC}"/>
              </a:ext>
            </a:extLst>
          </p:cNvPr>
          <p:cNvSpPr txBox="1"/>
          <p:nvPr/>
        </p:nvSpPr>
        <p:spPr>
          <a:xfrm>
            <a:off x="5013962" y="31777"/>
            <a:ext cx="5022529" cy="46166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sz="2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רופאי נשים – שיעור הרופאים וזמני המתנה</a:t>
            </a:r>
            <a:endParaRPr lang="en-US" sz="24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450963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867A7B-591D-C499-A2BE-F90F2D9024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48AD69-4A3D-9701-74E5-73D60FC913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he-IL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ממצאים בולטים - סיקור לסרטן</a:t>
            </a:r>
            <a:endParaRPr lang="en-IL" b="1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A0C1D3-E36D-587D-B326-F4FD602368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r" rtl="1"/>
            <a:r>
              <a:rPr lang="he-IL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עליה בביצוע ממוגרפיה בחברה הערבית ובמצב החברתי-כלכלי הנמוך.</a:t>
            </a:r>
          </a:p>
          <a:p>
            <a:pPr algn="r" rtl="1"/>
            <a:r>
              <a:rPr lang="he-IL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עליה בביצוע בדיקת הסקר לסרטן צוואר הרחם, ובפרט בחברה החרדית (עליה של כ-5%)</a:t>
            </a:r>
          </a:p>
          <a:p>
            <a:pPr algn="r" rtl="1"/>
            <a:r>
              <a:rPr lang="he-IL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עליה בסיקור לסרטן המעי במצב החברתי-כלכלי הנמוך ובחברה הערבית וצמצום הפערים לעומת השכבה הגבוה </a:t>
            </a:r>
            <a:r>
              <a:rPr lang="he-IL" dirty="0" err="1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והאוכלוסיה</a:t>
            </a:r>
            <a:r>
              <a:rPr lang="he-IL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הכללית.</a:t>
            </a:r>
          </a:p>
        </p:txBody>
      </p:sp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881F1AAD-E414-1AA5-03B2-E106730A478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8507" y="5229727"/>
            <a:ext cx="4069902" cy="1456823"/>
          </a:xfrm>
          <a:prstGeom prst="rect">
            <a:avLst/>
          </a:prstGeom>
        </p:spPr>
      </p:pic>
      <p:pic>
        <p:nvPicPr>
          <p:cNvPr id="5" name="Content Placeholder 3" descr="Icon&#10;&#10;Description automatically generated">
            <a:extLst>
              <a:ext uri="{FF2B5EF4-FFF2-40B4-BE49-F238E27FC236}">
                <a16:creationId xmlns:a16="http://schemas.microsoft.com/office/drawing/2014/main" id="{F32D2020-0689-6958-2CA9-52538DE7AE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766" y="230355"/>
            <a:ext cx="1460333" cy="1460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27602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870B13-59F3-8F2E-3EDC-2351FEF60A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D3DA17-C7E1-087C-3BE2-34A66D77F5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4900" y="161925"/>
            <a:ext cx="10515600" cy="1120775"/>
          </a:xfrm>
        </p:spPr>
        <p:txBody>
          <a:bodyPr/>
          <a:lstStyle/>
          <a:p>
            <a:pPr algn="r" rtl="1"/>
            <a:r>
              <a:rPr lang="he-IL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ממצאים בולטים - ילדים</a:t>
            </a:r>
            <a:endParaRPr lang="en-IL" b="1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9DDE9A-9930-1B09-4ABA-F1D2DB00C6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4900" y="1127125"/>
            <a:ext cx="10515600" cy="5124450"/>
          </a:xfrm>
        </p:spPr>
        <p:txBody>
          <a:bodyPr>
            <a:normAutofit fontScale="92500" lnSpcReduction="20000"/>
          </a:bodyPr>
          <a:lstStyle/>
          <a:p>
            <a:pPr algn="r" rtl="1"/>
            <a:r>
              <a:rPr lang="he-IL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שיעורי הרזון והשמנת היתר בבני 7 גבוהים ביותר </a:t>
            </a:r>
            <a:r>
              <a:rPr lang="he-IL" dirty="0" err="1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באוכלוסיה</a:t>
            </a:r>
            <a:r>
              <a:rPr lang="he-IL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הערבית.</a:t>
            </a:r>
          </a:p>
          <a:p>
            <a:pPr algn="r" rtl="1"/>
            <a:r>
              <a:rPr lang="he-IL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שיעורי האנמיה גבוהים יותר בחברה החרדית, גם בתרחישי הקצה.</a:t>
            </a:r>
          </a:p>
          <a:p>
            <a:pPr algn="r" rtl="1"/>
            <a:r>
              <a:rPr lang="he-IL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אנמיה ורזון בחברה החרדית – חוסר בטחון תזונתי?</a:t>
            </a:r>
          </a:p>
          <a:p>
            <a:pPr marL="0" indent="0" algn="r" rtl="1">
              <a:buNone/>
            </a:pPr>
            <a:endParaRPr lang="he-IL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r" rtl="1">
              <a:buNone/>
            </a:pPr>
            <a:r>
              <a:rPr lang="he-IL" b="1" u="sng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סוכרת ילדים</a:t>
            </a:r>
          </a:p>
          <a:p>
            <a:pPr algn="r" rtl="1"/>
            <a:r>
              <a:rPr lang="he-IL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המצאות סוכרת בילדים עלתה מאז 2020 בשכבה הנמוכה ביותר בעוד שבשכבה הגבוהה ביותר נצפתה ירידה.</a:t>
            </a:r>
          </a:p>
          <a:p>
            <a:pPr algn="r" rtl="1"/>
            <a:r>
              <a:rPr lang="he-IL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לאורך השנים, שיעורי הסוכרת הגבוהים ביותר נמצאו בילדים ערבים.</a:t>
            </a:r>
          </a:p>
          <a:p>
            <a:pPr algn="r" rtl="1"/>
            <a:r>
              <a:rPr lang="he-IL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בשנת 2024 נצפתה עליה בשיעורי הביקור במרפאת סוכרת בשכבה הנמוכה ביותר ובערבים.</a:t>
            </a:r>
          </a:p>
          <a:p>
            <a:pPr algn="r" rtl="1"/>
            <a:r>
              <a:rPr lang="he-IL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למרות ירידה מתמדת בשיעורי חוסר האיזון מאז 2020 בכלל האוכלוסיות, חוסר האיזון במצב החברתי-כלכלי הנמוך נותר גבוה פי 14 לעומת המצב הגבוה, ופי 3.4 בקרב ערבים לעומת </a:t>
            </a:r>
            <a:r>
              <a:rPr lang="he-IL" dirty="0" err="1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האוכלוסיה</a:t>
            </a:r>
            <a:r>
              <a:rPr lang="he-IL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הכללית. </a:t>
            </a:r>
            <a:endParaRPr lang="en-IL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37C7F515-E1FF-B6A0-FFC6-ACC7EDF031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00" y="107950"/>
            <a:ext cx="1460500" cy="1460500"/>
          </a:xfrm>
          <a:prstGeom prst="rect">
            <a:avLst/>
          </a:prstGeom>
        </p:spPr>
      </p:pic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404E2874-E465-D5D7-71CD-D351018940C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9224" y="5605637"/>
            <a:ext cx="3075409" cy="1100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24421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B6B110-F93B-181C-9089-1C6676AE6E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D4F792-A841-37AA-C09E-6FA649DF9A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5825" y="71438"/>
            <a:ext cx="10515600" cy="1120775"/>
          </a:xfrm>
        </p:spPr>
        <p:txBody>
          <a:bodyPr/>
          <a:lstStyle/>
          <a:p>
            <a:pPr algn="r" rtl="1"/>
            <a:r>
              <a:rPr lang="he-IL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ממצאים בולטים - סוכרת</a:t>
            </a:r>
            <a:endParaRPr lang="en-IL" b="1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4703D8-20F8-333E-199D-2C3411A9A6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9650" y="1368425"/>
            <a:ext cx="10515600" cy="4351338"/>
          </a:xfrm>
        </p:spPr>
        <p:txBody>
          <a:bodyPr>
            <a:normAutofit/>
          </a:bodyPr>
          <a:lstStyle/>
          <a:p>
            <a:pPr algn="r" rtl="1"/>
            <a:endParaRPr lang="he-IL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r" rtl="1"/>
            <a:endParaRPr lang="en-IL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6B78D0D-3F41-0168-01A6-191BBADBDC10}"/>
              </a:ext>
            </a:extLst>
          </p:cNvPr>
          <p:cNvSpPr txBox="1">
            <a:spLocks/>
          </p:cNvSpPr>
          <p:nvPr/>
        </p:nvSpPr>
        <p:spPr>
          <a:xfrm>
            <a:off x="1104900" y="1368425"/>
            <a:ext cx="10515600" cy="51244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endParaRPr lang="en-IL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AFE1AA4-59F0-5AC0-8CB0-F5045D8B180D}"/>
              </a:ext>
            </a:extLst>
          </p:cNvPr>
          <p:cNvSpPr txBox="1">
            <a:spLocks/>
          </p:cNvSpPr>
          <p:nvPr/>
        </p:nvSpPr>
        <p:spPr>
          <a:xfrm>
            <a:off x="914400" y="1208088"/>
            <a:ext cx="10515600" cy="4537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he-IL" u="sng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שיעורי המצאות </a:t>
            </a:r>
            <a:r>
              <a:rPr lang="he-IL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גבוהים יותר בקרב מבוטחים מהמצב החברתי-כלכלי הנמוך ובקרב ערבים.</a:t>
            </a:r>
          </a:p>
          <a:p>
            <a:pPr algn="r" rtl="1"/>
            <a:r>
              <a:rPr lang="he-IL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ירידה מתמדת לאורך השנים </a:t>
            </a:r>
            <a:r>
              <a:rPr lang="he-IL" u="sng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בחוסר האיזון </a:t>
            </a:r>
            <a:r>
              <a:rPr lang="he-IL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בכלל השכבות של המצב החברתי-כלכלי אך נצפתה הרחבה של פערי חוסר האיזון בין הנמוך והגבוה. </a:t>
            </a:r>
          </a:p>
          <a:p>
            <a:pPr algn="r" rtl="1"/>
            <a:r>
              <a:rPr lang="he-IL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חוסר האיזון גבוה פי 3.4 בקרב ערבים בהשוואה לאוכלוסיה הכללית וללא שינוי במגמות הפערים מאז 2020.</a:t>
            </a:r>
          </a:p>
          <a:p>
            <a:pPr algn="r" rtl="1"/>
            <a:r>
              <a:rPr lang="he-IL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שיעור </a:t>
            </a:r>
            <a:r>
              <a:rPr lang="he-IL" u="sng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הפגיעה הכלייתית</a:t>
            </a:r>
            <a:r>
              <a:rPr lang="he-IL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בקרב חולי סוכרת, יציב לאורך השנים עם מדרג ברור לרעת המבוטחים במצב בחברתי-כלכלי הנמוך, הערבים והחרדים.</a:t>
            </a:r>
          </a:p>
          <a:p>
            <a:pPr algn="r" rtl="1"/>
            <a:r>
              <a:rPr lang="he-IL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שיעורי הטיפול בחולים עם פגיעה כלייתית </a:t>
            </a:r>
            <a:r>
              <a:rPr lang="he-IL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גבוהים ודומים </a:t>
            </a:r>
            <a:r>
              <a:rPr lang="he-IL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בקרב ערבים, חרדים </a:t>
            </a:r>
            <a:r>
              <a:rPr lang="he-IL" dirty="0" err="1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והאוכלוסיה</a:t>
            </a:r>
            <a:r>
              <a:rPr lang="he-IL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הכללית. </a:t>
            </a:r>
          </a:p>
          <a:p>
            <a:pPr algn="r" rtl="1"/>
            <a:endParaRPr lang="he-IL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Content Placeholder 3" descr="Logo, icon&#10;&#10;Description automatically generated">
            <a:extLst>
              <a:ext uri="{FF2B5EF4-FFF2-40B4-BE49-F238E27FC236}">
                <a16:creationId xmlns:a16="http://schemas.microsoft.com/office/drawing/2014/main" id="{272CB735-2533-DF4F-61C2-C5C6217081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" y="247650"/>
            <a:ext cx="1238250" cy="1238250"/>
          </a:xfrm>
          <a:prstGeom prst="rect">
            <a:avLst/>
          </a:prstGeom>
        </p:spPr>
      </p:pic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0E82B320-F324-1097-CB3A-BB565FFD517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3425" y="5439099"/>
            <a:ext cx="3484984" cy="1247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50854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E973C883-B443-F93A-C584-BF5F8D125879}"/>
              </a:ext>
            </a:extLst>
          </p:cNvPr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7670" y="0"/>
            <a:ext cx="3665698" cy="6837937"/>
          </a:xfrm>
          <a:prstGeom prst="rect">
            <a:avLst/>
          </a:prstGeom>
        </p:spPr>
      </p:pic>
      <p:pic>
        <p:nvPicPr>
          <p:cNvPr id="7" name="Picture 6" descr="תרשים 3 - שיעורי תמותה מתוקננים לגיל לפי סיבות מוות נבחרות וקבוצת אוכלוסייה,2022 ">
            <a:extLst>
              <a:ext uri="{FF2B5EF4-FFF2-40B4-BE49-F238E27FC236}">
                <a16:creationId xmlns:a16="http://schemas.microsoft.com/office/drawing/2014/main" id="{66250392-34F3-DD57-FDA3-50E22A298B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2713" y="2672774"/>
            <a:ext cx="5664957" cy="3971133"/>
          </a:xfrm>
          <a:prstGeom prst="rect">
            <a:avLst/>
          </a:prstGeom>
          <a:solidFill>
            <a:schemeClr val="bg1"/>
          </a:solidFill>
        </p:spPr>
      </p:pic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BD53E6F9-1840-504F-CEF5-902C792613A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22482597"/>
              </p:ext>
            </p:extLst>
          </p:nvPr>
        </p:nvGraphicFramePr>
        <p:xfrm>
          <a:off x="872319" y="900754"/>
          <a:ext cx="6320051" cy="46061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678702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A9CDA6-8BF7-85A7-5D05-CE41B86E3F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A5D134-CD35-0E39-D40A-9DB4D9D344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5825" y="71438"/>
            <a:ext cx="10515600" cy="1120775"/>
          </a:xfrm>
        </p:spPr>
        <p:txBody>
          <a:bodyPr/>
          <a:lstStyle/>
          <a:p>
            <a:pPr algn="r" rtl="1"/>
            <a:r>
              <a:rPr lang="he-IL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לסיום</a:t>
            </a:r>
            <a:endParaRPr lang="en-IL" b="1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2C2E36-A958-ECEB-339C-464B0BA9CC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9650" y="1368425"/>
            <a:ext cx="10515600" cy="4351338"/>
          </a:xfrm>
        </p:spPr>
        <p:txBody>
          <a:bodyPr>
            <a:normAutofit/>
          </a:bodyPr>
          <a:lstStyle/>
          <a:p>
            <a:pPr algn="r" rtl="1"/>
            <a:endParaRPr lang="he-IL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r" rtl="1"/>
            <a:endParaRPr lang="en-IL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E9BC297-836D-7EBD-D853-773616E8C280}"/>
              </a:ext>
            </a:extLst>
          </p:cNvPr>
          <p:cNvSpPr txBox="1">
            <a:spLocks/>
          </p:cNvSpPr>
          <p:nvPr/>
        </p:nvSpPr>
        <p:spPr>
          <a:xfrm>
            <a:off x="1104900" y="1368425"/>
            <a:ext cx="10515600" cy="51244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endParaRPr lang="en-IL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23187A1-3FAE-3E7F-6719-E1CA6ABE85C7}"/>
              </a:ext>
            </a:extLst>
          </p:cNvPr>
          <p:cNvSpPr txBox="1">
            <a:spLocks/>
          </p:cNvSpPr>
          <p:nvPr/>
        </p:nvSpPr>
        <p:spPr>
          <a:xfrm>
            <a:off x="388620" y="1208088"/>
            <a:ext cx="11567160" cy="4537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he-IL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העמקת הידע וההבנה של פערים בשימוש בשירותי בריאות, איכותם ובריאות האוכלוסיה מתאפשרת הודות לשיתוף פעולה של קופות החולים ומשמשות אותן בהתערבויות מועילות. </a:t>
            </a:r>
          </a:p>
          <a:p>
            <a:pPr algn="r" rtl="1"/>
            <a:r>
              <a:rPr lang="he-IL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מתן מידע ברזולוציה גיאוגרפית גדולה יותר (אשכולות, ערים גדולות) יאפשר תכנון פעילות ממוקדת והתערבויות בקידום בריאות.</a:t>
            </a:r>
          </a:p>
          <a:p>
            <a:pPr algn="r" rtl="1"/>
            <a:r>
              <a:rPr lang="he-IL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ניתוח מורחב של זמינות שירותי הבריאות הכולל נתוני פריסה, שעות קבלה, וזמני/מרחקי נסיעה יסייע בהבנת הנגישות ותכנון שירותים.</a:t>
            </a:r>
          </a:p>
          <a:p>
            <a:pPr algn="r" rtl="1"/>
            <a:r>
              <a:rPr lang="he-IL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דוח הפערים הראשון הוצג בשנת </a:t>
            </a:r>
            <a:r>
              <a:rPr lang="en-US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2023 </a:t>
            </a:r>
            <a:r>
              <a:rPr lang="he-IL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(נתוני 2021) ושנת 2024 כבר הדגימה צמצום פערים, למרות המלחמה, הודות למאמצי הקופות ועל כך מגיעות הערכה רבה ותודות.</a:t>
            </a:r>
          </a:p>
          <a:p>
            <a:pPr algn="r" rtl="1"/>
            <a:endParaRPr lang="he-IL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r" rtl="1"/>
            <a:endParaRPr lang="he-IL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r" rtl="1"/>
            <a:endParaRPr lang="he-IL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6D73006F-906D-7948-50C0-5ED6DBA2E7C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3425" y="5439099"/>
            <a:ext cx="3484984" cy="1247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60957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r>
              <a:rPr lang="en-US"/>
              <a:t>31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838200" y="136525"/>
            <a:ext cx="10515600" cy="8010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he-IL" sz="400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תודות</a:t>
            </a:r>
          </a:p>
          <a:p>
            <a:pPr>
              <a:defRPr/>
            </a:pPr>
            <a:r>
              <a:rPr lang="he-IL" sz="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מכבי שירותי בריאות</a:t>
            </a:r>
            <a:endParaRPr lang="en-US" sz="40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Slide Number Placeholder 5"/>
          <p:cNvSpPr txBox="1">
            <a:spLocks/>
          </p:cNvSpPr>
          <p:nvPr/>
        </p:nvSpPr>
        <p:spPr>
          <a:xfrm>
            <a:off x="8610600" y="726228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31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584156" y="1127575"/>
            <a:ext cx="10586607" cy="4962139"/>
          </a:xfrm>
          <a:ln>
            <a:noFill/>
          </a:ln>
        </p:spPr>
        <p:txBody>
          <a:bodyPr>
            <a:noAutofit/>
          </a:bodyPr>
          <a:lstStyle/>
          <a:p>
            <a:pPr algn="r" rtl="1">
              <a:lnSpc>
                <a:spcPct val="150000"/>
              </a:lnSpc>
              <a:spcBef>
                <a:spcPts val="0"/>
              </a:spcBef>
              <a:buSzPts val="1000"/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he-IL" sz="20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גב</a:t>
            </a:r>
            <a:r>
              <a:rPr lang="ar-SA" sz="20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' </a:t>
            </a:r>
            <a:r>
              <a:rPr lang="he-IL" sz="20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עדנה בר-רצון </a:t>
            </a:r>
            <a:r>
              <a:rPr lang="ar-SA" sz="2000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-  </a:t>
            </a:r>
            <a:r>
              <a:rPr lang="he-IL" sz="2000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מנהלת מחלקת ניהול איכות</a:t>
            </a:r>
            <a:r>
              <a:rPr lang="ar-SA" sz="2000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  </a:t>
            </a:r>
            <a:r>
              <a:rPr lang="he-IL" sz="2000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חטיבת הבריאות</a:t>
            </a:r>
            <a:r>
              <a:rPr lang="ar-SA" sz="2000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 </a:t>
            </a:r>
            <a:endParaRPr lang="he-IL" sz="2000" dirty="0">
              <a:solidFill>
                <a:srgbClr val="00206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r" rtl="1">
              <a:lnSpc>
                <a:spcPct val="150000"/>
              </a:lnSpc>
              <a:spcBef>
                <a:spcPts val="0"/>
              </a:spcBef>
              <a:buSzPts val="1000"/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he-IL" sz="20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ד"ר ערן </a:t>
            </a:r>
            <a:r>
              <a:rPr lang="he-IL" sz="2000" b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רוטמן</a:t>
            </a:r>
            <a:r>
              <a:rPr lang="he-IL" sz="20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he-IL" sz="20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-</a:t>
            </a:r>
            <a:r>
              <a:rPr lang="ar-SA" sz="20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he-IL" sz="2000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ראש חטיבת הבריאות ו</a:t>
            </a:r>
            <a:r>
              <a:rPr lang="he-IL" sz="20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משנה למנכ"לית </a:t>
            </a:r>
            <a:r>
              <a:rPr lang="en-US" sz="20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​</a:t>
            </a:r>
            <a:endParaRPr lang="en-US" sz="2000" dirty="0">
              <a:solidFill>
                <a:srgbClr val="002060"/>
              </a:solidFill>
              <a:effectLst/>
              <a:latin typeface="Calibri" panose="020F0502020204030204" pitchFamily="34" charset="0"/>
              <a:ea typeface="Aptos" panose="020B0004020202020204" pitchFamily="34" charset="0"/>
              <a:cs typeface="Calibri" panose="020F0502020204030204" pitchFamily="34" charset="0"/>
            </a:endParaRPr>
          </a:p>
          <a:p>
            <a:pPr algn="r" rtl="1">
              <a:lnSpc>
                <a:spcPct val="150000"/>
              </a:lnSpc>
              <a:spcBef>
                <a:spcPts val="0"/>
              </a:spcBef>
              <a:buSzPts val="1000"/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he-IL" sz="20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ד"ר נטלי לרנר </a:t>
            </a:r>
            <a:r>
              <a:rPr lang="he-IL" sz="20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-</a:t>
            </a:r>
            <a:r>
              <a:rPr lang="ar-SA" sz="20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he-IL" sz="20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סגנית מנהלת מחלקה ומנהלת רפואית</a:t>
            </a:r>
            <a:r>
              <a:rPr lang="ar-SA" sz="20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he-IL" sz="20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מחלקת ניהול איכות</a:t>
            </a:r>
            <a:r>
              <a:rPr lang="ar-SA" sz="20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he-IL" sz="20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חטיבת הבריאות</a:t>
            </a:r>
            <a:r>
              <a:rPr lang="ar-SA" sz="20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 </a:t>
            </a:r>
            <a:r>
              <a:rPr lang="en-US" sz="20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​</a:t>
            </a:r>
            <a:endParaRPr lang="en-US" sz="2000" dirty="0">
              <a:solidFill>
                <a:srgbClr val="002060"/>
              </a:solidFill>
              <a:effectLst/>
              <a:latin typeface="Calibri" panose="020F0502020204030204" pitchFamily="34" charset="0"/>
              <a:ea typeface="Aptos" panose="020B0004020202020204" pitchFamily="34" charset="0"/>
              <a:cs typeface="Calibri" panose="020F0502020204030204" pitchFamily="34" charset="0"/>
            </a:endParaRPr>
          </a:p>
          <a:p>
            <a:pPr algn="r" rtl="1">
              <a:lnSpc>
                <a:spcPct val="150000"/>
              </a:lnSpc>
              <a:spcBef>
                <a:spcPts val="0"/>
              </a:spcBef>
              <a:buSzPts val="1000"/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he-IL" sz="20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מר בני </a:t>
            </a:r>
            <a:r>
              <a:rPr lang="he-IL" sz="2000" b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בראונשטיין</a:t>
            </a:r>
            <a:r>
              <a:rPr lang="he-IL" sz="20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ar-SA" sz="20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- </a:t>
            </a:r>
            <a:r>
              <a:rPr lang="he-IL" sz="20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מנהל פרויקטים</a:t>
            </a:r>
            <a:r>
              <a:rPr lang="ar-SA" sz="20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he-IL" sz="200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דיגיטל</a:t>
            </a:r>
            <a:r>
              <a:rPr lang="he-IL" sz="20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ודאטה</a:t>
            </a:r>
            <a:r>
              <a:rPr lang="ar-SA" sz="20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he-IL" sz="20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חטיבת הטכנולוגיות </a:t>
            </a:r>
            <a:r>
              <a:rPr lang="en-US" sz="20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​</a:t>
            </a:r>
            <a:endParaRPr lang="en-US" sz="2000" dirty="0">
              <a:solidFill>
                <a:srgbClr val="002060"/>
              </a:solidFill>
              <a:effectLst/>
              <a:latin typeface="Calibri" panose="020F0502020204030204" pitchFamily="34" charset="0"/>
              <a:ea typeface="Aptos" panose="020B0004020202020204" pitchFamily="34" charset="0"/>
              <a:cs typeface="Calibri" panose="020F0502020204030204" pitchFamily="34" charset="0"/>
            </a:endParaRPr>
          </a:p>
          <a:p>
            <a:pPr algn="r" rtl="1">
              <a:lnSpc>
                <a:spcPct val="150000"/>
              </a:lnSpc>
              <a:spcBef>
                <a:spcPts val="0"/>
              </a:spcBef>
              <a:buSzPts val="1000"/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he-IL" sz="20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מר רם מסיקה </a:t>
            </a:r>
            <a:r>
              <a:rPr lang="ar-SA" sz="20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- </a:t>
            </a:r>
            <a:r>
              <a:rPr lang="he-IL" sz="20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מנתח מערכות</a:t>
            </a:r>
            <a:r>
              <a:rPr lang="ar-SA" sz="20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he-IL" sz="200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דיגיטל</a:t>
            </a:r>
            <a:r>
              <a:rPr lang="he-IL" sz="20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ודאטה</a:t>
            </a:r>
            <a:r>
              <a:rPr lang="ar-SA" sz="20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he-IL" sz="20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חטיבת הטכנולוגיות </a:t>
            </a:r>
            <a:r>
              <a:rPr lang="en-US" sz="20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​</a:t>
            </a:r>
            <a:endParaRPr lang="he-IL" sz="2000" dirty="0">
              <a:solidFill>
                <a:srgbClr val="00206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r" rtl="1">
              <a:lnSpc>
                <a:spcPct val="150000"/>
              </a:lnSpc>
              <a:spcBef>
                <a:spcPts val="0"/>
              </a:spcBef>
              <a:buSzPts val="1000"/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he-IL" sz="2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גב' דנה אייל </a:t>
            </a:r>
            <a:r>
              <a:rPr lang="he-IL" sz="2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גלינקא</a:t>
            </a:r>
            <a:r>
              <a:rPr lang="he-IL" sz="2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e-IL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הממונה על השוויון מחלקת ניהול איכות חטיבת הבריאות</a:t>
            </a:r>
          </a:p>
          <a:p>
            <a:pPr algn="r" rtl="1">
              <a:lnSpc>
                <a:spcPct val="150000"/>
              </a:lnSpc>
              <a:spcBef>
                <a:spcPts val="0"/>
              </a:spcBef>
              <a:buSzPts val="1000"/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he-IL" sz="2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מר יוסי</a:t>
            </a:r>
            <a:r>
              <a:rPr lang="he-IL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e-IL" sz="2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אלימלך</a:t>
            </a:r>
            <a:r>
              <a:rPr lang="he-IL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e-IL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he-IL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ראש</a:t>
            </a:r>
            <a:r>
              <a:rPr lang="he-IL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e-IL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צוות</a:t>
            </a:r>
            <a:r>
              <a:rPr lang="he-IL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e-IL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מנתחי</a:t>
            </a:r>
            <a:r>
              <a:rPr lang="he-IL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e-IL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מערכות</a:t>
            </a:r>
            <a:r>
              <a:rPr lang="he-IL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e-IL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מידע,</a:t>
            </a:r>
            <a:r>
              <a:rPr lang="he-IL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e-IL" sz="2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דיגיטל</a:t>
            </a:r>
            <a:r>
              <a:rPr lang="he-IL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e-IL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ודאטה,</a:t>
            </a:r>
            <a:r>
              <a:rPr lang="he-IL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e-IL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חטיבת הטכנולוגיות  </a:t>
            </a:r>
          </a:p>
          <a:p>
            <a:pPr algn="r" rtl="1">
              <a:lnSpc>
                <a:spcPct val="150000"/>
              </a:lnSpc>
              <a:spcBef>
                <a:spcPts val="0"/>
              </a:spcBef>
              <a:buSzPts val="1000"/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he-IL" sz="2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ד"ר בתיה סלע רזון </a:t>
            </a:r>
            <a:r>
              <a:rPr lang="he-IL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מנהלת מערך הרפואה, חטיבת הבריאות </a:t>
            </a:r>
          </a:p>
          <a:p>
            <a:pPr algn="r" rtl="1">
              <a:lnSpc>
                <a:spcPct val="150000"/>
              </a:lnSpc>
              <a:spcBef>
                <a:spcPts val="0"/>
              </a:spcBef>
              <a:buSzPts val="1000"/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he-IL" sz="2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גב' תמר אלקלעי </a:t>
            </a:r>
            <a:r>
              <a:rPr lang="he-IL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מנהלת מערך האחיות, חטיבת הבריאות </a:t>
            </a:r>
          </a:p>
          <a:p>
            <a:pPr algn="r" rtl="1">
              <a:lnSpc>
                <a:spcPct val="150000"/>
              </a:lnSpc>
              <a:spcBef>
                <a:spcPts val="0"/>
              </a:spcBef>
              <a:buSzPts val="1000"/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he-IL" sz="2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גב' טל ניצן </a:t>
            </a:r>
            <a:r>
              <a:rPr lang="he-IL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מנהלת מערך מקצועות הבריאות, חטיבת </a:t>
            </a:r>
            <a:r>
              <a:rPr lang="he-IL" sz="2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הבריאות</a:t>
            </a:r>
          </a:p>
          <a:p>
            <a:pPr algn="r" rtl="1">
              <a:lnSpc>
                <a:spcPct val="150000"/>
              </a:lnSpc>
              <a:spcBef>
                <a:spcPts val="0"/>
              </a:spcBef>
              <a:buSzPts val="1000"/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he-IL" sz="2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ד"ר ענבל יפרח-דמארי </a:t>
            </a:r>
            <a:r>
              <a:rPr lang="he-IL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 מנהלת המערך לרוקחות ופרמקולוגיה, מערך הרופא הראשי, חטיבת הבריאות </a:t>
            </a:r>
            <a:endParaRPr lang="en-US" sz="2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rtl="1">
              <a:lnSpc>
                <a:spcPct val="150000"/>
              </a:lnSpc>
              <a:spcBef>
                <a:spcPts val="0"/>
              </a:spcBef>
              <a:buSzPts val="1000"/>
              <a:buFont typeface="Wingdings" panose="05000000000000000000" pitchFamily="2" charset="2"/>
              <a:buChar char="§"/>
              <a:tabLst>
                <a:tab pos="457200" algn="l"/>
              </a:tabLst>
            </a:pPr>
            <a:endParaRPr lang="en-US" sz="2000" dirty="0">
              <a:solidFill>
                <a:srgbClr val="002060"/>
              </a:solidFill>
              <a:effectLst/>
              <a:latin typeface="Calibri" panose="020F0502020204030204" pitchFamily="34" charset="0"/>
              <a:ea typeface="Aptos" panose="020B0004020202020204" pitchFamily="34" charset="0"/>
              <a:cs typeface="Calibri" panose="020F0502020204030204" pitchFamily="34" charset="0"/>
            </a:endParaRPr>
          </a:p>
          <a:p>
            <a:pPr algn="r" rtl="1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  <a:tabLst>
                <a:tab pos="457200" algn="l"/>
              </a:tabLst>
            </a:pPr>
            <a:endParaRPr lang="en-US" sz="20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תמונה 2" descr="תמונה שמכילה גופן, גרפיקה, לוגו, סמל&#10;&#10;התיאור נוצר באופן אוטומטי">
            <a:extLst>
              <a:ext uri="{FF2B5EF4-FFF2-40B4-BE49-F238E27FC236}">
                <a16:creationId xmlns:a16="http://schemas.microsoft.com/office/drawing/2014/main" id="{2E9E387E-AF1A-9D68-90FA-DB13AF4A9CA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682" y="5976045"/>
            <a:ext cx="1384939" cy="67031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CD600AC-9D6D-1A90-57EE-C8E04276199F}"/>
              </a:ext>
            </a:extLst>
          </p:cNvPr>
          <p:cNvSpPr/>
          <p:nvPr/>
        </p:nvSpPr>
        <p:spPr>
          <a:xfrm>
            <a:off x="85725" y="95250"/>
            <a:ext cx="12001500" cy="666750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385475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B096BF-247B-4CD6-BC8A-F2A42EA607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8675" y="214314"/>
            <a:ext cx="10515600" cy="825320"/>
          </a:xfrm>
        </p:spPr>
        <p:txBody>
          <a:bodyPr rtlCol="1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he-IL" sz="4000" b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שרותי בריאות כללית</a:t>
            </a:r>
            <a:endParaRPr lang="en-US" sz="4000" b="1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4941A666-A1EB-4BEE-90DD-9BCEF3BF00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78250" y="2725738"/>
            <a:ext cx="138113" cy="2762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68580" tIns="34290" rIns="68580" bIns="34290" anchor="ctr">
            <a:spAutoFit/>
          </a:bodyPr>
          <a:lstStyle/>
          <a:p>
            <a:pPr algn="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prstClr val="black"/>
              </a:solidFill>
              <a:latin typeface="+mn-l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F9CA970-B6B2-41F2-A723-B95305B11862}"/>
              </a:ext>
            </a:extLst>
          </p:cNvPr>
          <p:cNvSpPr/>
          <p:nvPr/>
        </p:nvSpPr>
        <p:spPr>
          <a:xfrm>
            <a:off x="85725" y="95250"/>
            <a:ext cx="12001500" cy="666750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e-IL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BA70E47-E8FB-4A0F-8D04-41AD2E614344}"/>
              </a:ext>
            </a:extLst>
          </p:cNvPr>
          <p:cNvSpPr txBox="1"/>
          <p:nvPr/>
        </p:nvSpPr>
        <p:spPr>
          <a:xfrm>
            <a:off x="492018" y="1025504"/>
            <a:ext cx="10852257" cy="532453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342900" indent="-342900" algn="r" rtl="1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e-IL" sz="2000" b="1" i="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פרופ' ארנון כהן </a:t>
            </a:r>
            <a:r>
              <a:rPr lang="he-IL" sz="2000" b="0" i="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נושא אחריות עבור פעילות הקופה </a:t>
            </a:r>
            <a:r>
              <a:rPr lang="he-IL" sz="2000" b="0" i="0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בתכנית</a:t>
            </a:r>
            <a:r>
              <a:rPr lang="he-IL" sz="2000" b="0" i="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הלאומית, מנהל מחלקת מדידת איכות ומחקר, אגף הרפואה, חטיבת הקהילה</a:t>
            </a:r>
          </a:p>
          <a:p>
            <a:pPr marL="342900" indent="-342900" algn="r" rtl="1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e-IL" sz="2000" b="1" i="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גב' תמרה קורמן </a:t>
            </a:r>
            <a:r>
              <a:rPr lang="he-IL" sz="2000" b="0" i="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מנתחת מערכות  בצוות</a:t>
            </a:r>
            <a:r>
              <a:rPr lang="en-US" sz="2000" b="0" i="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 </a:t>
            </a:r>
            <a:r>
              <a:rPr lang="he-IL" sz="2000" b="0" i="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ארגוני, אגף </a:t>
            </a:r>
            <a:r>
              <a:rPr lang="he-IL" sz="2000" b="0" i="0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דיגיטל</a:t>
            </a:r>
            <a:r>
              <a:rPr lang="he-IL" sz="2000" b="0" i="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ודאטה, חטיבת מערכות מידע </a:t>
            </a:r>
            <a:r>
              <a:rPr lang="he-IL" sz="2000" b="0" i="0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ודיגיטל</a:t>
            </a:r>
            <a:endParaRPr lang="he-IL" sz="2000" b="0" i="0" dirty="0">
              <a:solidFill>
                <a:schemeClr val="tx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r" rtl="1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e-IL" sz="2000" b="1" i="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גב' אלישבע לוי </a:t>
            </a:r>
            <a:r>
              <a:rPr lang="he-IL" sz="2000" b="0" i="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– </a:t>
            </a:r>
            <a:r>
              <a:rPr lang="he-IL" sz="2000" b="0" i="0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תכניתנית</a:t>
            </a:r>
            <a:r>
              <a:rPr lang="he-IL" sz="2000" b="0" i="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בצוות</a:t>
            </a:r>
            <a:r>
              <a:rPr lang="en-US" sz="2000" b="0" i="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 </a:t>
            </a:r>
            <a:r>
              <a:rPr lang="he-IL" sz="2000" b="0" i="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ארגוני, אגף </a:t>
            </a:r>
            <a:r>
              <a:rPr lang="he-IL" sz="2000" b="0" i="0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דיגיטל</a:t>
            </a:r>
            <a:r>
              <a:rPr lang="he-IL" sz="2000" b="0" i="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ודאטה, חטיבת מערכות מידע </a:t>
            </a:r>
            <a:r>
              <a:rPr lang="he-IL" sz="2000" b="0" i="0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ודיגיטל</a:t>
            </a:r>
            <a:endParaRPr lang="he-IL" sz="2000" b="0" i="0" dirty="0">
              <a:solidFill>
                <a:schemeClr val="tx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r" rtl="1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e-IL" sz="2000" b="1" i="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גב' טניה בקנשטיין </a:t>
            </a:r>
            <a:r>
              <a:rPr lang="he-IL" sz="2000" b="0" i="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רכזת מדידת איכות, מחלקת מדידת איכות ומחקר, אגף הרפואה, חטיבת הקהילה</a:t>
            </a:r>
          </a:p>
          <a:p>
            <a:pPr marL="342900" indent="-342900" algn="r" rtl="1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e-IL" sz="2000" b="1" i="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ד"ר דורון </a:t>
            </a:r>
            <a:r>
              <a:rPr lang="he-IL" sz="2000" b="1" i="0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קומנשטר</a:t>
            </a:r>
            <a:r>
              <a:rPr lang="he-IL" sz="2000" b="1" i="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e-IL" sz="2000" b="0" i="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– מנהל מדור מדידת רצף טיפול, מחלקת מדידת איכות ומחקר, אגף הרפואה, חטיבת הקהילה</a:t>
            </a:r>
          </a:p>
          <a:p>
            <a:pPr marL="342900" indent="-342900" algn="r" rtl="1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e-IL" sz="2000" b="1" i="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גב' עינת </a:t>
            </a:r>
            <a:r>
              <a:rPr lang="he-IL" sz="2000" b="1" i="0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ויזר</a:t>
            </a:r>
            <a:r>
              <a:rPr lang="he-IL" sz="2000" b="1" i="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e-IL" sz="2000" b="0" i="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– מנהלת מחלקת איכות ובטיחות מטופל, אגף האחיות, חטיבת הקהילה</a:t>
            </a:r>
          </a:p>
          <a:p>
            <a:pPr marL="342900" indent="-342900" algn="r" rtl="1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e-IL" sz="20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גב' ג'ני סימה </a:t>
            </a:r>
            <a:r>
              <a:rPr lang="he-IL" sz="20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מנהלת תחום איכות רפואית ברוקחות, אגף הרפואה, חטיבת הקהילה</a:t>
            </a:r>
            <a:endParaRPr lang="he-IL" sz="2000" b="0" i="0" dirty="0">
              <a:solidFill>
                <a:schemeClr val="tx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r" rtl="1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e-IL" sz="2000" b="1" i="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גב' מיטל </a:t>
            </a:r>
            <a:r>
              <a:rPr lang="he-IL" sz="2000" b="1" i="0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גולדרינג</a:t>
            </a:r>
            <a:r>
              <a:rPr lang="he-IL" sz="2000" b="1" i="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e-IL" sz="2000" b="0" i="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– ראש צוות קהילה, אגף </a:t>
            </a:r>
            <a:r>
              <a:rPr lang="he-IL" sz="2000" b="0" i="0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דיגיטל</a:t>
            </a:r>
            <a:r>
              <a:rPr lang="he-IL" sz="2000" b="0" i="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ודאטה, חטיבת מערכות מידע </a:t>
            </a:r>
            <a:r>
              <a:rPr lang="he-IL" sz="2000" b="0" i="0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ודיגיטל</a:t>
            </a:r>
            <a:endParaRPr lang="he-IL" sz="2000" b="0" i="0" dirty="0">
              <a:solidFill>
                <a:schemeClr val="tx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r" rtl="1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e-IL" sz="2000" b="1" i="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מר יואב שור </a:t>
            </a:r>
            <a:r>
              <a:rPr lang="he-IL" sz="2000" b="0" i="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– ראש צוות מחשוב, אגף </a:t>
            </a:r>
            <a:r>
              <a:rPr lang="he-IL" sz="2000" b="0" i="0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דיגיטל</a:t>
            </a:r>
            <a:r>
              <a:rPr lang="he-IL" sz="2000" b="0" i="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ודאטה, חטיבת מערכות מידע </a:t>
            </a:r>
            <a:r>
              <a:rPr lang="he-IL" sz="2000" b="0" i="0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ודיגיטל</a:t>
            </a:r>
            <a:endParaRPr lang="he-IL" sz="2000" b="0" i="0" dirty="0">
              <a:solidFill>
                <a:schemeClr val="tx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r" rtl="1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e-IL" sz="2000" b="1" i="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מר ניר שחר </a:t>
            </a:r>
            <a:r>
              <a:rPr lang="he-IL" sz="2000" b="0" i="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– מנהל מחלקת דאטה, אגף </a:t>
            </a:r>
            <a:r>
              <a:rPr lang="he-IL" sz="2000" b="0" i="0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דיגיטל</a:t>
            </a:r>
            <a:r>
              <a:rPr lang="he-IL" sz="2000" b="0" i="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ודאטה, חטיבת מערכות מידע </a:t>
            </a:r>
            <a:r>
              <a:rPr lang="he-IL" sz="2000" b="0" i="0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ודיגיטל</a:t>
            </a:r>
            <a:endParaRPr lang="he-IL" sz="2000" b="0" i="0" dirty="0">
              <a:solidFill>
                <a:schemeClr val="tx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r" rtl="1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e-IL" sz="2000" b="1" i="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ד"ר נעמה כץ חנין </a:t>
            </a:r>
            <a:r>
              <a:rPr lang="he-IL" sz="2000" b="0" i="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– מנהלת המחלקה לרפואה ראשונית, חטיבת הקהילה</a:t>
            </a:r>
          </a:p>
          <a:p>
            <a:pPr marL="342900" indent="-342900" algn="r" rtl="1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e-IL" sz="2000" b="1" i="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גב' ספי סובל </a:t>
            </a:r>
            <a:r>
              <a:rPr lang="he-IL" sz="2000" b="1" i="0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רויטבלט</a:t>
            </a:r>
            <a:r>
              <a:rPr lang="he-IL" sz="2000" b="1" i="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e-IL" sz="2000" b="0" i="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– ראש אגף האחיות, חטיבת הקהילה</a:t>
            </a:r>
          </a:p>
          <a:p>
            <a:pPr marL="342900" indent="-342900" algn="r" rtl="1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e-IL" sz="2000" b="1" i="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פרופ' דורון נצר </a:t>
            </a:r>
            <a:r>
              <a:rPr lang="he-IL" sz="2000" b="0" i="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– ראש אגף הרפואה, חטיבת הקהילה</a:t>
            </a:r>
          </a:p>
        </p:txBody>
      </p:sp>
      <p:pic>
        <p:nvPicPr>
          <p:cNvPr id="2050" name="תמונה 11">
            <a:extLst>
              <a:ext uri="{FF2B5EF4-FFF2-40B4-BE49-F238E27FC236}">
                <a16:creationId xmlns:a16="http://schemas.microsoft.com/office/drawing/2014/main" id="{2FD17928-09AB-D50D-BE87-C2D8506B8E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572" y="5899427"/>
            <a:ext cx="3882132" cy="593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83903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81B234-AA03-3877-EBF8-57C07F3784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E6D70BA-B8A2-F6F9-C659-71424CE7442E}"/>
              </a:ext>
            </a:extLst>
          </p:cNvPr>
          <p:cNvSpPr txBox="1"/>
          <p:nvPr/>
        </p:nvSpPr>
        <p:spPr>
          <a:xfrm>
            <a:off x="1996596" y="194702"/>
            <a:ext cx="780288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 rtl="1">
              <a:spcAft>
                <a:spcPts val="1000"/>
              </a:spcAft>
            </a:pPr>
            <a:r>
              <a:rPr lang="he-IL" sz="32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שיעור הביצוע של ממוגרפיה לגילוי מוקדם של סרטן השד בנשים בנות 50-74 לפי מצב חברתי-כלכלי</a:t>
            </a:r>
            <a:endParaRPr lang="en-US" sz="32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 descr="Chart&#10;&#10;Description automatically generated with medium confidence">
            <a:extLst>
              <a:ext uri="{FF2B5EF4-FFF2-40B4-BE49-F238E27FC236}">
                <a16:creationId xmlns:a16="http://schemas.microsoft.com/office/drawing/2014/main" id="{F44A04A1-B216-0D9A-1544-0EB361D01DF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5680" y="5669471"/>
            <a:ext cx="682488" cy="988359"/>
          </a:xfrm>
          <a:prstGeom prst="rect">
            <a:avLst/>
          </a:prstGeom>
        </p:spPr>
      </p:pic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3DD21919-A330-1348-9DD3-EADF585AEE3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59643732"/>
              </p:ext>
            </p:extLst>
          </p:nvPr>
        </p:nvGraphicFramePr>
        <p:xfrm>
          <a:off x="625218" y="1461021"/>
          <a:ext cx="10374086" cy="47026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EE7E30B5-8B93-1322-3385-DD9E4E3E711D}"/>
              </a:ext>
            </a:extLst>
          </p:cNvPr>
          <p:cNvSpPr txBox="1"/>
          <p:nvPr/>
        </p:nvSpPr>
        <p:spPr>
          <a:xfrm>
            <a:off x="11028669" y="2889005"/>
            <a:ext cx="127651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he-IL" sz="16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שיעור ארצי </a:t>
            </a:r>
            <a:r>
              <a:rPr lang="he-IL" sz="160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מתוקנן </a:t>
            </a:r>
            <a:r>
              <a:rPr lang="he-IL" sz="16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(2024): 72.3%</a:t>
            </a:r>
            <a:endParaRPr lang="en-IL" sz="1600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C38A644-4127-1D19-D544-00513D94F1F5}"/>
              </a:ext>
            </a:extLst>
          </p:cNvPr>
          <p:cNvSpPr txBox="1"/>
          <p:nvPr/>
        </p:nvSpPr>
        <p:spPr>
          <a:xfrm>
            <a:off x="1473135" y="4700669"/>
            <a:ext cx="17044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RD</a:t>
            </a:r>
            <a:r>
              <a:rPr lang="en-US" sz="1600" b="1" baseline="-2500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high</a:t>
            </a:r>
            <a:r>
              <a:rPr lang="en-US" sz="1600" b="1" baseline="-2500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-low</a:t>
            </a:r>
            <a:r>
              <a:rPr lang="en-US" sz="1600" b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4.9%</a:t>
            </a:r>
            <a:endParaRPr lang="en-IL" sz="1600" b="1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EEDB6E1-358B-501F-842F-C38527BF7BDC}"/>
              </a:ext>
            </a:extLst>
          </p:cNvPr>
          <p:cNvSpPr txBox="1"/>
          <p:nvPr/>
        </p:nvSpPr>
        <p:spPr>
          <a:xfrm>
            <a:off x="8920857" y="4700669"/>
            <a:ext cx="11436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RD: 17.3%</a:t>
            </a:r>
            <a:endParaRPr lang="en-IL" sz="1600" b="1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62BFB73-5AEC-1CF2-85F3-0E87806F406A}"/>
              </a:ext>
            </a:extLst>
          </p:cNvPr>
          <p:cNvSpPr txBox="1"/>
          <p:nvPr/>
        </p:nvSpPr>
        <p:spPr>
          <a:xfrm>
            <a:off x="9939047" y="4700669"/>
            <a:ext cx="10602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RD: 11.3%</a:t>
            </a:r>
            <a:endParaRPr lang="en-IL" sz="1600" b="1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733975F-3EA3-2DEC-7F2A-2BC8905B57E7}"/>
              </a:ext>
            </a:extLst>
          </p:cNvPr>
          <p:cNvSpPr txBox="1"/>
          <p:nvPr/>
        </p:nvSpPr>
        <p:spPr>
          <a:xfrm>
            <a:off x="5243761" y="4700669"/>
            <a:ext cx="17044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RD: 7.8%</a:t>
            </a:r>
            <a:endParaRPr lang="en-IL" sz="1600" b="1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2" descr="3,400+ Cancer Ribbon Logo Stock Illustrations, Royalty-Free ...">
            <a:extLst>
              <a:ext uri="{FF2B5EF4-FFF2-40B4-BE49-F238E27FC236}">
                <a16:creationId xmlns:a16="http://schemas.microsoft.com/office/drawing/2014/main" id="{34E648F4-E0D3-5CFC-312E-005F75897B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8490" cy="1278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1261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8"/>
    </mc:Choice>
    <mc:Fallback xmlns="">
      <p:transition spd="slow" advTm="168"/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E892FD-2922-4890-8801-4D20EB5771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6222" y="219076"/>
            <a:ext cx="7886700" cy="692248"/>
          </a:xfrm>
        </p:spPr>
        <p:txBody>
          <a:bodyPr rtlCol="1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he-IL" sz="4000" b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קופת חולים מאוחדת</a:t>
            </a:r>
            <a:endParaRPr lang="en-US" sz="4000" b="1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24259" name="Picture 5">
            <a:extLst>
              <a:ext uri="{FF2B5EF4-FFF2-40B4-BE49-F238E27FC236}">
                <a16:creationId xmlns:a16="http://schemas.microsoft.com/office/drawing/2014/main" id="{8380D6D0-6FAE-4BEA-B271-432B3D3053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" y="5864225"/>
            <a:ext cx="3495675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61EFB0D-2841-46E9-9094-DD975F7D4481}"/>
              </a:ext>
            </a:extLst>
          </p:cNvPr>
          <p:cNvSpPr/>
          <p:nvPr/>
        </p:nvSpPr>
        <p:spPr>
          <a:xfrm>
            <a:off x="85725" y="95250"/>
            <a:ext cx="12001500" cy="66675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E3503E8-7484-30E1-5D8F-8A21F8F845C3}"/>
              </a:ext>
            </a:extLst>
          </p:cNvPr>
          <p:cNvSpPr txBox="1"/>
          <p:nvPr/>
        </p:nvSpPr>
        <p:spPr>
          <a:xfrm>
            <a:off x="428625" y="1035149"/>
            <a:ext cx="11391900" cy="5076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e-IL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ד"ר סיון ברגר אחיטוב - </a:t>
            </a:r>
            <a:r>
              <a:rPr lang="he-IL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מנהלת המחלקת לאיכות קלינית וטרנספורמציה רפואית, מערך האיכות והבטיחות, חטיבת רפואה</a:t>
            </a:r>
            <a:endParaRPr lang="en-US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lvl="0" indent="-285750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e-IL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ד"ר דב </a:t>
            </a:r>
            <a:r>
              <a:rPr lang="he-IL" b="1" dirty="0" err="1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אלבוקרק</a:t>
            </a:r>
            <a:r>
              <a:rPr lang="he-IL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- </a:t>
            </a:r>
            <a:r>
              <a:rPr lang="he-IL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סמנכ"ל רפואה, חטיבת רפואה</a:t>
            </a:r>
            <a:endParaRPr lang="en-US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lvl="0" indent="-285750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e-IL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דורית גולדמן – </a:t>
            </a:r>
            <a:r>
              <a:rPr lang="he-IL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מנהלת המערך לאיכות, ניהול סיכונים ובטיחות הטיפול, חטיבת רפואה</a:t>
            </a:r>
            <a:endParaRPr lang="en-US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lvl="0" indent="-285750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e-IL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הגר </a:t>
            </a:r>
            <a:r>
              <a:rPr lang="he-IL" b="1" dirty="0" err="1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וקסלר</a:t>
            </a:r>
            <a:r>
              <a:rPr lang="he-IL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he-IL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אחות ראשית, מנהלת אגף הסיעוד וניהול אוכלוסיות, חטיבת רפואה</a:t>
            </a:r>
            <a:endParaRPr lang="en-US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lvl="0" indent="-285750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e-IL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רות אליעזר - </a:t>
            </a:r>
            <a:r>
              <a:rPr lang="he-IL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מנהלת מחלקת </a:t>
            </a:r>
            <a:r>
              <a:rPr lang="en-US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</a:t>
            </a:r>
            <a:r>
              <a:rPr lang="he-IL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אגף טכנולוגיות מידע, חטיבת תפעול</a:t>
            </a:r>
            <a:endParaRPr lang="en-US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lvl="0" indent="-285750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e-IL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חן פלג - </a:t>
            </a:r>
            <a:r>
              <a:rPr lang="he-IL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מנתחת מערכות רפואיות, מחלקת </a:t>
            </a:r>
            <a:r>
              <a:rPr lang="en-US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</a:t>
            </a:r>
            <a:r>
              <a:rPr lang="he-IL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אגף טכנולוגיות מידע, חטיבת תפעול</a:t>
            </a:r>
            <a:endParaRPr lang="en-US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lvl="0" indent="-285750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e-IL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ד"ר אפרת </a:t>
            </a:r>
            <a:r>
              <a:rPr lang="he-IL" b="1" dirty="0" err="1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ווקסלר</a:t>
            </a:r>
            <a:r>
              <a:rPr lang="he-IL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- </a:t>
            </a:r>
            <a:r>
              <a:rPr lang="he-IL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ראש אגף רפואה ראשונית, אגף רפואה ראשונית, חטיבת רפואה</a:t>
            </a:r>
            <a:endParaRPr lang="en-US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lvl="0" indent="-285750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e-IL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יהודית צמיר - </a:t>
            </a:r>
            <a:r>
              <a:rPr lang="he-IL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מנהלת המחלקה להערכת איכות רפואית, אגף רפואה ראשונית, חטיבת רפואה</a:t>
            </a:r>
            <a:endParaRPr lang="en-US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lvl="0" indent="-285750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e-IL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קטיה </a:t>
            </a:r>
            <a:r>
              <a:rPr lang="he-IL" b="1" dirty="0" err="1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דידיק</a:t>
            </a:r>
            <a:r>
              <a:rPr lang="he-IL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he-IL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מנהלת המחלקה לרפואה ראשונית, אגף הסיעוד וניהול אוכלוסיות, חטיבת רפואה</a:t>
            </a:r>
            <a:endParaRPr lang="en-US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lvl="0" indent="-285750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e-IL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איציק </a:t>
            </a:r>
            <a:r>
              <a:rPr lang="he-IL" b="1" dirty="0" err="1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ששונוב</a:t>
            </a:r>
            <a:r>
              <a:rPr lang="he-IL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he-IL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מרכז תחום מערכות מידע ולוגיסטיקה – אגף הסיעוד וניהול אוכלוסיות, חטיבת רפואה</a:t>
            </a:r>
            <a:endParaRPr lang="en-US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lvl="0" indent="-285750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e-IL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ד"ר עודד </a:t>
            </a:r>
            <a:r>
              <a:rPr lang="he-IL" b="1" dirty="0" err="1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וקסברג</a:t>
            </a:r>
            <a:r>
              <a:rPr lang="he-IL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- </a:t>
            </a:r>
            <a:r>
              <a:rPr lang="he-IL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מנהל תחום רפואת משפחה, מוקדים ואשפוז יום, אגף רפואה ראשונית, חטיבת רפואה</a:t>
            </a:r>
            <a:endParaRPr lang="en-US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 algn="r" rtl="1">
              <a:lnSpc>
                <a:spcPct val="150000"/>
              </a:lnSpc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en-US" sz="2000" dirty="0">
              <a:solidFill>
                <a:schemeClr val="tx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170831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43C4EE-003E-4F46-A1DA-C3A2971DCE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0188"/>
            <a:ext cx="10515600" cy="1325563"/>
          </a:xfrm>
        </p:spPr>
        <p:txBody>
          <a:bodyPr rtlCol="1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he-IL" sz="4000" b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לאומית שירותי בריאות</a:t>
            </a:r>
            <a:endParaRPr lang="en-US" sz="4000" b="1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DCC1A63-48BF-4B31-9B6C-0021B40CA683}"/>
              </a:ext>
            </a:extLst>
          </p:cNvPr>
          <p:cNvSpPr/>
          <p:nvPr/>
        </p:nvSpPr>
        <p:spPr>
          <a:xfrm>
            <a:off x="85725" y="95250"/>
            <a:ext cx="12001500" cy="666750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e-IL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5AB880B-7ABD-16B5-AEC3-092CD2BE6404}"/>
              </a:ext>
            </a:extLst>
          </p:cNvPr>
          <p:cNvSpPr/>
          <p:nvPr/>
        </p:nvSpPr>
        <p:spPr>
          <a:xfrm>
            <a:off x="2793280" y="1555751"/>
            <a:ext cx="8465270" cy="39130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e-IL" sz="24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ד"ר ערן מץ -</a:t>
            </a:r>
            <a:r>
              <a:rPr lang="he-IL" sz="24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מנהל מחלקת רפואה בקהילה</a:t>
            </a:r>
          </a:p>
          <a:p>
            <a:pPr marL="285750" indent="-285750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e-IL" sz="24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גב' נחמה אמינוב - </a:t>
            </a:r>
            <a:r>
              <a:rPr lang="he-IL" sz="24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מנתחת מערכות צוות </a:t>
            </a:r>
            <a:r>
              <a:rPr lang="en-US" sz="24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</a:t>
            </a:r>
            <a:endParaRPr lang="he-IL" sz="2400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e-IL" sz="24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גב' נעמה היימן בריסק- </a:t>
            </a:r>
            <a:r>
              <a:rPr lang="he-IL" sz="24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מפתחת צוות </a:t>
            </a:r>
            <a:r>
              <a:rPr lang="en-US" sz="24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</a:t>
            </a:r>
            <a:endParaRPr lang="he-IL" sz="2400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e-IL" sz="24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גב' נירית פרץ - </a:t>
            </a:r>
            <a:r>
              <a:rPr lang="he-IL" sz="24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ראש צוות דאטה </a:t>
            </a:r>
            <a:r>
              <a:rPr lang="he-IL" sz="2400" dirty="0" err="1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ואנליטיקה</a:t>
            </a:r>
            <a:endParaRPr lang="he-IL" sz="2400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e-IL" sz="24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ד"ר דורון דושניצקי - </a:t>
            </a:r>
            <a:r>
              <a:rPr lang="he-IL" sz="24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מנהל מחלקת פיתוח מערכות רפואיות</a:t>
            </a:r>
          </a:p>
          <a:p>
            <a:pPr marL="285750" indent="-285750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e-IL" sz="24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פרופ' שלמה וינקר - </a:t>
            </a:r>
            <a:r>
              <a:rPr lang="he-IL" sz="24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ראש חטיבת הרפואה</a:t>
            </a:r>
            <a:br>
              <a:rPr lang="he-IL" sz="24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he-IL" sz="240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2238A41-1E0E-E584-3B77-486F93D926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582" y="5468810"/>
            <a:ext cx="3335445" cy="833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201626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196E55-759E-4565-9192-B0490F177A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8675" y="318843"/>
            <a:ext cx="10515600" cy="880201"/>
          </a:xfrm>
        </p:spPr>
        <p:txBody>
          <a:bodyPr rtlCol="1">
            <a:normAutofit/>
          </a:bodyPr>
          <a:lstStyle/>
          <a:p>
            <a:pPr algn="ctr" rtl="1"/>
            <a:r>
              <a:rPr lang="he-IL" sz="4000" b="1" i="0" u="none" strike="noStrike" kern="1200" baseline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חברי ועדת ההיגוי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5E1B56-A05B-488B-8D94-72AED4D5C7CF}"/>
              </a:ext>
            </a:extLst>
          </p:cNvPr>
          <p:cNvSpPr/>
          <p:nvPr/>
        </p:nvSpPr>
        <p:spPr>
          <a:xfrm>
            <a:off x="85725" y="95250"/>
            <a:ext cx="12001500" cy="666750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e-IL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891C3BB-DBFA-4BEF-1E3C-1CDD4C2E407F}"/>
              </a:ext>
            </a:extLst>
          </p:cNvPr>
          <p:cNvSpPr txBox="1"/>
          <p:nvPr/>
        </p:nvSpPr>
        <p:spPr>
          <a:xfrm>
            <a:off x="1619794" y="1258679"/>
            <a:ext cx="9135291" cy="40786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e-IL" sz="2400" b="1" u="none" strike="noStrike" kern="1200" baseline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פרופ' ליטל קינן-בוקר </a:t>
            </a:r>
            <a:r>
              <a:rPr lang="he-IL" sz="2400" b="0" u="none" strike="noStrike" kern="1200" baseline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מנהלת המרכז הלאומי לבקרת מחלות, משרד הבריאות</a:t>
            </a:r>
          </a:p>
          <a:p>
            <a:pPr marL="342900" indent="-342900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e-IL" sz="2400" b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ד"ר לימור </a:t>
            </a:r>
            <a:r>
              <a:rPr lang="he-IL" sz="2400" b="1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פרידנזון</a:t>
            </a:r>
            <a:r>
              <a:rPr lang="he-IL" sz="2400" b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e-IL" sz="24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מנהלת אגף לאבטחת איכות, משרד הבריאות</a:t>
            </a:r>
            <a:endParaRPr lang="he-IL" sz="2400" b="0" u="none" strike="noStrike" kern="1200" baseline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e-IL" sz="2400" b="1" u="none" strike="noStrike" kern="1200" baseline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ד"ר תם </a:t>
            </a:r>
            <a:r>
              <a:rPr lang="he-IL" sz="2400" b="1" u="none" strike="noStrike" kern="1200" baseline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אקסלרוד</a:t>
            </a:r>
            <a:r>
              <a:rPr lang="he-IL" sz="2400" b="1" u="none" strike="noStrike" kern="1200" baseline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e-IL" sz="2400" b="0" u="none" strike="noStrike" kern="1200" baseline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נציג איגוד רופאי המשפחה</a:t>
            </a:r>
          </a:p>
          <a:p>
            <a:pPr marL="342900" indent="-342900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e-IL" sz="2400" b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פרופ' אמנון להד </a:t>
            </a:r>
            <a:r>
              <a:rPr lang="he-IL" sz="24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נציג המועצה הלאומית לבריאות הקהילה</a:t>
            </a:r>
          </a:p>
          <a:p>
            <a:pPr marL="342900" indent="-342900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e-IL" sz="2400" b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גב' אתי פרץ </a:t>
            </a:r>
            <a:r>
              <a:rPr lang="he-IL" sz="24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נציגת הציבור</a:t>
            </a:r>
          </a:p>
          <a:p>
            <a:pPr marL="342900" indent="-342900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he-IL" sz="2400" baseline="0">
              <a:solidFill>
                <a:schemeClr val="tx2"/>
              </a:solidFill>
              <a:highlight>
                <a:srgbClr val="FFFF00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he-IL" sz="3200" baseline="0">
              <a:solidFill>
                <a:schemeClr val="tx2"/>
              </a:solidFill>
              <a:highlight>
                <a:srgbClr val="FFFF00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2343081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196E55-759E-4565-9192-B0490F177A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1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he-IL" sz="4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המכון הלאומי לחקר שירותי בריאות ומדיניות בריאות </a:t>
            </a:r>
            <a:endParaRPr lang="en-US" sz="40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5E1B56-A05B-488B-8D94-72AED4D5C7CF}"/>
              </a:ext>
            </a:extLst>
          </p:cNvPr>
          <p:cNvSpPr/>
          <p:nvPr/>
        </p:nvSpPr>
        <p:spPr>
          <a:xfrm>
            <a:off x="85725" y="95250"/>
            <a:ext cx="12001500" cy="666750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e-IL"/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000493E6-15C1-4AED-9B7F-91843657B2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1" t="17786" r="6300"/>
          <a:stretch>
            <a:fillRect/>
          </a:stretch>
        </p:blipFill>
        <p:spPr bwMode="auto">
          <a:xfrm>
            <a:off x="507533" y="4793527"/>
            <a:ext cx="2735288" cy="1538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9EB2A03-FFEE-F4A0-4A30-9862C1A7AB6D}"/>
              </a:ext>
            </a:extLst>
          </p:cNvPr>
          <p:cNvSpPr txBox="1"/>
          <p:nvPr/>
        </p:nvSpPr>
        <p:spPr>
          <a:xfrm>
            <a:off x="4004821" y="1882015"/>
            <a:ext cx="6911373" cy="33590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r" rtl="1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he-IL" sz="24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פרופ' נחמן אש</a:t>
            </a:r>
          </a:p>
          <a:p>
            <a:pPr marL="342900" marR="0" lvl="0" indent="-342900" algn="r" rtl="1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sz="24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פרופ' לאונרד </a:t>
            </a:r>
            <a:r>
              <a:rPr lang="he-IL" sz="2400" b="1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ליבוביץ</a:t>
            </a:r>
            <a:endParaRPr lang="he-IL" sz="2400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 algn="r" rtl="1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sz="24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ד"ר נועה טריקי</a:t>
            </a:r>
          </a:p>
          <a:p>
            <a:pPr marL="342900" marR="0" lvl="0" indent="-342900" algn="r" rtl="1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sz="24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גב' שירה שנקר יערי</a:t>
            </a:r>
          </a:p>
          <a:p>
            <a:pPr marL="342900" marR="0" lvl="0" indent="-342900" algn="r" rtl="1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sz="24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גב' עינב כהן</a:t>
            </a:r>
          </a:p>
          <a:p>
            <a:pPr marL="342900" marR="0" lvl="0" indent="-342900" algn="r" rtl="1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sz="24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גב' ליאור מרוז</a:t>
            </a:r>
          </a:p>
        </p:txBody>
      </p:sp>
    </p:spTree>
    <p:extLst>
      <p:ext uri="{BB962C8B-B14F-4D97-AF65-F5344CB8AC3E}">
        <p14:creationId xmlns:p14="http://schemas.microsoft.com/office/powerpoint/2010/main" val="2014656822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196E55-759E-4565-9192-B0490F177A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55675"/>
          </a:xfrm>
        </p:spPr>
        <p:txBody>
          <a:bodyPr rtlCol="1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he-IL" sz="4000" b="1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פוינטס</a:t>
            </a:r>
            <a:r>
              <a:rPr lang="he-IL" sz="4000" b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 מיפוי עסקי </a:t>
            </a:r>
            <a:endParaRPr lang="en-US" sz="4000" b="1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5E1B56-A05B-488B-8D94-72AED4D5C7CF}"/>
              </a:ext>
            </a:extLst>
          </p:cNvPr>
          <p:cNvSpPr/>
          <p:nvPr/>
        </p:nvSpPr>
        <p:spPr>
          <a:xfrm>
            <a:off x="85725" y="95250"/>
            <a:ext cx="12001500" cy="666750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e-IL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9EB2A03-FFEE-F4A0-4A30-9862C1A7AB6D}"/>
              </a:ext>
            </a:extLst>
          </p:cNvPr>
          <p:cNvSpPr txBox="1"/>
          <p:nvPr/>
        </p:nvSpPr>
        <p:spPr>
          <a:xfrm>
            <a:off x="3385696" y="1472470"/>
            <a:ext cx="6911373" cy="39130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sz="24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יפית בן חיים </a:t>
            </a:r>
            <a:r>
              <a:rPr lang="he-IL" sz="24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מנכ"לית</a:t>
            </a:r>
          </a:p>
          <a:p>
            <a:pPr marL="342900" marR="0" lvl="0" indent="-342900" algn="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sz="24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בת</a:t>
            </a:r>
            <a:r>
              <a:rPr lang="en-GB" sz="24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he-IL" sz="24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אל כספי </a:t>
            </a:r>
            <a:r>
              <a:rPr lang="he-IL" sz="24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מנהלת מחקר</a:t>
            </a:r>
          </a:p>
          <a:p>
            <a:pPr marL="342900" marR="0" lvl="0" indent="-342900" algn="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sz="24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דין דנינו </a:t>
            </a:r>
            <a:r>
              <a:rPr lang="he-IL" sz="24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אנליסטית בכירה</a:t>
            </a:r>
          </a:p>
          <a:p>
            <a:pPr marL="342900" marR="0" lvl="0" indent="-342900" algn="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sz="24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אפרת </a:t>
            </a:r>
            <a:r>
              <a:rPr lang="he-IL" sz="2400" b="1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גנס</a:t>
            </a:r>
            <a:r>
              <a:rPr lang="he-IL" sz="24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e-IL" sz="24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אנליסטית</a:t>
            </a:r>
          </a:p>
          <a:p>
            <a:pPr marL="342900" marR="0" lvl="0" indent="-342900" algn="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he-IL" sz="240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R="0" lvl="0" algn="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he-IL" sz="240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R="0" lvl="0" algn="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he-IL" sz="240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 descr="A logo with blue and black text&#10;&#10;Description automatically generated">
            <a:extLst>
              <a:ext uri="{FF2B5EF4-FFF2-40B4-BE49-F238E27FC236}">
                <a16:creationId xmlns:a16="http://schemas.microsoft.com/office/drawing/2014/main" id="{7FA098E0-507B-29F0-2A6F-1792A2E1CEB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183" y="5824396"/>
            <a:ext cx="2114639" cy="600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373742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B28507C5-387E-1913-F4B1-1B66D1D096F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401" y="4595289"/>
            <a:ext cx="5416731" cy="195902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18A317C-F2C7-4CF7-9EB5-8FE5396667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67749"/>
          </a:xfrm>
        </p:spPr>
        <p:txBody>
          <a:bodyPr rtlCol="1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he-IL" sz="4000" b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מנהלת וצוות תכנית המדדים</a:t>
            </a:r>
            <a:endParaRPr lang="en-US" sz="4000" b="1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7B4D5A3-DE5C-4956-86DB-C691970B50FD}"/>
              </a:ext>
            </a:extLst>
          </p:cNvPr>
          <p:cNvSpPr/>
          <p:nvPr/>
        </p:nvSpPr>
        <p:spPr>
          <a:xfrm>
            <a:off x="85725" y="95250"/>
            <a:ext cx="12001500" cy="666750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e-IL"/>
          </a:p>
        </p:txBody>
      </p:sp>
      <p:graphicFrame>
        <p:nvGraphicFramePr>
          <p:cNvPr id="5" name="Table 7">
            <a:extLst>
              <a:ext uri="{FF2B5EF4-FFF2-40B4-BE49-F238E27FC236}">
                <a16:creationId xmlns:a16="http://schemas.microsoft.com/office/drawing/2014/main" id="{4056EF01-7685-2850-1620-6E30DAB9BE7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785071"/>
              </p:ext>
            </p:extLst>
          </p:nvPr>
        </p:nvGraphicFramePr>
        <p:xfrm>
          <a:off x="1654136" y="1690688"/>
          <a:ext cx="9413761" cy="4206240"/>
        </p:xfrm>
        <a:graphic>
          <a:graphicData uri="http://schemas.openxmlformats.org/drawingml/2006/table">
            <a:tbl>
              <a:tblPr rtl="1" firstRow="1" bandRow="1">
                <a:tableStyleId>{2D5ABB26-0587-4C30-8999-92F81FD0307C}</a:tableStyleId>
              </a:tblPr>
              <a:tblGrid>
                <a:gridCol w="3133891">
                  <a:extLst>
                    <a:ext uri="{9D8B030D-6E8A-4147-A177-3AD203B41FA5}">
                      <a16:colId xmlns:a16="http://schemas.microsoft.com/office/drawing/2014/main" val="3662082891"/>
                    </a:ext>
                  </a:extLst>
                </a:gridCol>
                <a:gridCol w="3139935">
                  <a:extLst>
                    <a:ext uri="{9D8B030D-6E8A-4147-A177-3AD203B41FA5}">
                      <a16:colId xmlns:a16="http://schemas.microsoft.com/office/drawing/2014/main" val="1634603786"/>
                    </a:ext>
                  </a:extLst>
                </a:gridCol>
                <a:gridCol w="3139935">
                  <a:extLst>
                    <a:ext uri="{9D8B030D-6E8A-4147-A177-3AD203B41FA5}">
                      <a16:colId xmlns:a16="http://schemas.microsoft.com/office/drawing/2014/main" val="3833209236"/>
                    </a:ext>
                  </a:extLst>
                </a:gridCol>
              </a:tblGrid>
              <a:tr h="661332">
                <a:tc>
                  <a:txBody>
                    <a:bodyPr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e-IL" altLang="en-US" sz="2000" b="1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פרופ' רונית קלדרון-מרגלית </a:t>
                      </a:r>
                      <a:endParaRPr lang="he-IL" sz="2000" b="1">
                        <a:solidFill>
                          <a:schemeClr val="tx2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e-IL" sz="2000" b="1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פרופ' שושי רבל-ווילק</a:t>
                      </a:r>
                    </a:p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he-IL" sz="2000" b="1">
                        <a:solidFill>
                          <a:schemeClr val="tx2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e-IL" sz="2000" b="1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גב' טלי שפירא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3486058"/>
                  </a:ext>
                </a:extLst>
              </a:tr>
              <a:tr h="661332">
                <a:tc>
                  <a:txBody>
                    <a:bodyPr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e-IL" sz="2000" b="1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ד"ר אלה עין מור</a:t>
                      </a:r>
                    </a:p>
                    <a:p>
                      <a:pPr algn="r" rtl="1"/>
                      <a:endParaRPr lang="he-IL" sz="2000" b="1">
                        <a:solidFill>
                          <a:schemeClr val="tx2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e-IL" sz="2000" b="1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ד"ר מיכל קריגר</a:t>
                      </a:r>
                    </a:p>
                    <a:p>
                      <a:pPr algn="r" rtl="1"/>
                      <a:endParaRPr lang="he-IL" sz="2000" b="1">
                        <a:solidFill>
                          <a:schemeClr val="tx2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e-IL" sz="2000" b="1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גב' אביטל יונרמן</a:t>
                      </a:r>
                    </a:p>
                    <a:p>
                      <a:pPr algn="r" rtl="1"/>
                      <a:endParaRPr lang="he-IL" sz="2000" b="1">
                        <a:solidFill>
                          <a:schemeClr val="tx2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4859461"/>
                  </a:ext>
                </a:extLst>
              </a:tr>
              <a:tr h="661332">
                <a:tc>
                  <a:txBody>
                    <a:bodyPr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e-IL" sz="2000" b="1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פרופ' אריה בן-יהודה</a:t>
                      </a:r>
                    </a:p>
                    <a:p>
                      <a:pPr algn="r" rtl="1"/>
                      <a:endParaRPr lang="he-IL" sz="2000" b="1">
                        <a:solidFill>
                          <a:schemeClr val="tx2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e-IL" sz="2000" b="1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ד"ר שולי ברמלי-גרינברג</a:t>
                      </a:r>
                    </a:p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he-IL" sz="2000" b="1">
                        <a:solidFill>
                          <a:schemeClr val="tx2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e-IL" sz="2000" b="1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גב' ברכה ערליך</a:t>
                      </a:r>
                    </a:p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he-IL" sz="2000" b="1">
                        <a:solidFill>
                          <a:schemeClr val="tx2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4755615"/>
                  </a:ext>
                </a:extLst>
              </a:tr>
              <a:tr h="661332">
                <a:tc>
                  <a:txBody>
                    <a:bodyPr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e-IL" sz="2000" b="1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פרופ' אורה פלטיאל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e-IL" sz="2000" b="1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ד"ר אהוד הורביץ</a:t>
                      </a:r>
                    </a:p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he-IL" sz="2000" b="1">
                        <a:solidFill>
                          <a:schemeClr val="tx2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he-IL" sz="2000" b="1">
                        <a:solidFill>
                          <a:schemeClr val="tx2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9253311"/>
                  </a:ext>
                </a:extLst>
              </a:tr>
              <a:tr h="661332">
                <a:tc>
                  <a:txBody>
                    <a:bodyPr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e-IL" sz="2000" b="1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פרופ' אורלי מנור </a:t>
                      </a:r>
                    </a:p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he-IL" sz="2000" b="1">
                        <a:solidFill>
                          <a:schemeClr val="tx2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e-IL" sz="2000" b="1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פרופ' </a:t>
                      </a:r>
                      <a:r>
                        <a:rPr lang="he-IL" sz="2000" b="1" dirty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יעל בר זאב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he-IL" sz="2000" b="1">
                        <a:solidFill>
                          <a:schemeClr val="tx2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810799"/>
                  </a:ext>
                </a:extLst>
              </a:tr>
              <a:tr h="661332">
                <a:tc>
                  <a:txBody>
                    <a:bodyPr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e-IL" sz="2000" b="1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פרופ' אדם רוז</a:t>
                      </a:r>
                    </a:p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he-IL" sz="2000" b="1">
                        <a:solidFill>
                          <a:schemeClr val="tx2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he-IL" sz="2000" b="1" dirty="0">
                        <a:solidFill>
                          <a:schemeClr val="tx2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endParaRPr lang="he-IL" sz="2000" b="1" dirty="0">
                        <a:solidFill>
                          <a:schemeClr val="tx2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835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9286631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F7E84F-E983-5A23-D924-E228FAF8C0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E3EC853-7469-3049-C1DC-D205FEC563A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040" y="461400"/>
            <a:ext cx="11170338" cy="609291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4CD0FFC-D28D-4A19-7B51-1E2DC81278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3778" y="384088"/>
            <a:ext cx="10515600" cy="1067749"/>
          </a:xfrm>
        </p:spPr>
        <p:txBody>
          <a:bodyPr rtlCol="1">
            <a:normAutofit/>
          </a:bodyPr>
          <a:lstStyle/>
          <a:p>
            <a:pPr algn="ctr" rtl="1" eaLnBrk="1" fontAlgn="auto" hangingPunct="1">
              <a:spcAft>
                <a:spcPts val="0"/>
              </a:spcAft>
              <a:defRPr/>
            </a:pPr>
            <a:r>
              <a:rPr lang="he-IL" sz="5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תודה רבה</a:t>
            </a:r>
            <a:endParaRPr lang="en-US" sz="54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4ABC47C8-EAE7-7695-9290-71506B6073F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401" y="4595289"/>
            <a:ext cx="5416731" cy="195902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ADBDF9A-C7E4-635A-AE12-D1FC3E09B4FF}"/>
              </a:ext>
            </a:extLst>
          </p:cNvPr>
          <p:cNvSpPr/>
          <p:nvPr/>
        </p:nvSpPr>
        <p:spPr>
          <a:xfrm>
            <a:off x="85725" y="95250"/>
            <a:ext cx="12001500" cy="666750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11D6D8F-E403-E452-72FB-F6C5F38C0886}"/>
              </a:ext>
            </a:extLst>
          </p:cNvPr>
          <p:cNvSpPr txBox="1"/>
          <p:nvPr/>
        </p:nvSpPr>
        <p:spPr>
          <a:xfrm>
            <a:off x="2124075" y="3190876"/>
            <a:ext cx="8867775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he-IL" sz="2000" b="1" dirty="0">
                <a:solidFill>
                  <a:srgbClr val="002060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12:40 - פערים בבריאות: ניתוח מגמות ויישום – גב' נדא עליאן </a:t>
            </a:r>
          </a:p>
          <a:p>
            <a:pPr algn="r" rtl="1"/>
            <a:r>
              <a:rPr lang="he-IL" sz="1600" b="1" dirty="0">
                <a:solidFill>
                  <a:srgbClr val="002060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מנהלת תחום צמצום פערי בריאות, מנהל תכנון אסטרטגי וכלכלי, משרד הבריאות</a:t>
            </a:r>
          </a:p>
          <a:p>
            <a:pPr algn="r" rtl="1"/>
            <a:endParaRPr lang="he-IL" b="1" dirty="0">
              <a:solidFill>
                <a:srgbClr val="002060"/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pPr algn="r" rtl="1"/>
            <a:r>
              <a:rPr lang="he-IL" sz="2000" b="1" dirty="0">
                <a:solidFill>
                  <a:srgbClr val="002060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13:00- שיתוף פעולה עם השלטון המקומי – גב' איילת גרינבאום אריזון</a:t>
            </a:r>
          </a:p>
          <a:p>
            <a:pPr algn="r" rtl="1"/>
            <a:r>
              <a:rPr lang="he-IL" sz="1600" b="1" dirty="0">
                <a:solidFill>
                  <a:srgbClr val="002060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סמנכ"לית בכירה לתכנון אסטרטגי וכלכלי, משרד הבריאות</a:t>
            </a:r>
          </a:p>
          <a:p>
            <a:pPr algn="r" rtl="1"/>
            <a:endParaRPr lang="he-IL" b="1" dirty="0">
              <a:solidFill>
                <a:srgbClr val="002060"/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pPr algn="r" rtl="1"/>
            <a:r>
              <a:rPr lang="he-IL" sz="2000" b="1" dirty="0">
                <a:solidFill>
                  <a:srgbClr val="002060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13:10 - התייחסות הקופות</a:t>
            </a:r>
          </a:p>
          <a:p>
            <a:pPr algn="r" rtl="1"/>
            <a:endParaRPr lang="he-IL" sz="2000" b="1" dirty="0">
              <a:solidFill>
                <a:srgbClr val="002060"/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pPr algn="r" rtl="1"/>
            <a:r>
              <a:rPr lang="he-IL" sz="2000" b="1" dirty="0">
                <a:solidFill>
                  <a:srgbClr val="002060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13:45 - שאלות וסיכום</a:t>
            </a:r>
          </a:p>
        </p:txBody>
      </p:sp>
    </p:spTree>
    <p:extLst>
      <p:ext uri="{BB962C8B-B14F-4D97-AF65-F5344CB8AC3E}">
        <p14:creationId xmlns:p14="http://schemas.microsoft.com/office/powerpoint/2010/main" val="12660058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3B71AF-CDA4-7195-99BE-6F5BA50BA1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7">
            <a:extLst>
              <a:ext uri="{FF2B5EF4-FFF2-40B4-BE49-F238E27FC236}">
                <a16:creationId xmlns:a16="http://schemas.microsoft.com/office/drawing/2014/main" id="{4CA50A40-AB45-E1BA-C869-4FF0DE2827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65468" y="142240"/>
            <a:ext cx="10077457" cy="10823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rtl="1">
              <a:spcAft>
                <a:spcPts val="1000"/>
              </a:spcAft>
              <a:tabLst>
                <a:tab pos="6400800" algn="r"/>
              </a:tabLst>
            </a:pPr>
            <a:r>
              <a:rPr lang="he-IL" sz="2800" b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שיעור הביצוע של ממוגרפיה לגילוי מוקדם של סרטן השד בנשים בנות 50-74 </a:t>
            </a:r>
          </a:p>
          <a:p>
            <a:pPr algn="ctr" rtl="1">
              <a:spcAft>
                <a:spcPts val="1000"/>
              </a:spcAft>
              <a:tabLst>
                <a:tab pos="6400800" algn="r"/>
              </a:tabLst>
            </a:pPr>
            <a:r>
              <a:rPr lang="he-IL" sz="2800" b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לפי קבוצת אוכלוסיה</a:t>
            </a:r>
            <a:endParaRPr lang="en-US" sz="2800" b="1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Rectangle 8">
            <a:extLst>
              <a:ext uri="{FF2B5EF4-FFF2-40B4-BE49-F238E27FC236}">
                <a16:creationId xmlns:a16="http://schemas.microsoft.com/office/drawing/2014/main" id="{2B8D5C00-220A-C182-CBEF-1F76F1F54E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3464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e-IL"/>
          </a:p>
        </p:txBody>
      </p:sp>
      <p:pic>
        <p:nvPicPr>
          <p:cNvPr id="2" name="Picture 1" descr="Chart&#10;&#10;Description automatically generated with medium confidence">
            <a:extLst>
              <a:ext uri="{FF2B5EF4-FFF2-40B4-BE49-F238E27FC236}">
                <a16:creationId xmlns:a16="http://schemas.microsoft.com/office/drawing/2014/main" id="{122C1AAF-5C6E-25E9-5EEE-A88FF036B11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5680" y="5653429"/>
            <a:ext cx="682488" cy="988359"/>
          </a:xfrm>
          <a:prstGeom prst="rect">
            <a:avLst/>
          </a:prstGeom>
        </p:spPr>
      </p:pic>
      <p:pic>
        <p:nvPicPr>
          <p:cNvPr id="4" name="Content Placeholder 3" descr="Icon&#10;&#10;Description automatically generated">
            <a:extLst>
              <a:ext uri="{FF2B5EF4-FFF2-40B4-BE49-F238E27FC236}">
                <a16:creationId xmlns:a16="http://schemas.microsoft.com/office/drawing/2014/main" id="{53403E95-ECDF-FE34-3A51-8E57B3ECDC0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2" y="67609"/>
            <a:ext cx="1021716" cy="1021716"/>
          </a:xfrm>
          <a:prstGeom prst="rect">
            <a:avLst/>
          </a:prstGeom>
        </p:spPr>
      </p:pic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57BF04F0-BA26-CFE2-7C2D-1D341175ABE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0428622"/>
              </p:ext>
            </p:extLst>
          </p:nvPr>
        </p:nvGraphicFramePr>
        <p:xfrm>
          <a:off x="879009" y="1482549"/>
          <a:ext cx="10216257" cy="44631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CEBCBB3A-86E9-8A0B-3AD1-50AEBA1263E8}"/>
              </a:ext>
            </a:extLst>
          </p:cNvPr>
          <p:cNvSpPr txBox="1"/>
          <p:nvPr/>
        </p:nvSpPr>
        <p:spPr>
          <a:xfrm>
            <a:off x="1265469" y="6147608"/>
            <a:ext cx="9938657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r" rtl="1">
              <a:lnSpc>
                <a:spcPct val="107000"/>
              </a:lnSpc>
              <a:spcAft>
                <a:spcPts val="800"/>
              </a:spcAft>
              <a:buNone/>
            </a:pPr>
            <a:r>
              <a:rPr lang="he-IL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הפרש</a:t>
            </a:r>
            <a:r>
              <a:rPr lang="he-IL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השיעורים המוצג הוא בין החברה </a:t>
            </a:r>
            <a:r>
              <a:rPr lang="he-IL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הכללית לחברה </a:t>
            </a:r>
            <a:r>
              <a:rPr lang="he-IL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הערבית (</a:t>
            </a:r>
            <a:r>
              <a:rPr lang="he-IL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בירוק)</a:t>
            </a:r>
            <a:r>
              <a:rPr lang="he-IL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ולחברה החרדית (בכחול)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E312C9F-8600-6A8A-09BF-9A6C4802F582}"/>
              </a:ext>
            </a:extLst>
          </p:cNvPr>
          <p:cNvSpPr txBox="1"/>
          <p:nvPr/>
        </p:nvSpPr>
        <p:spPr>
          <a:xfrm>
            <a:off x="11060999" y="2967335"/>
            <a:ext cx="121184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he-IL" sz="16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שיעור ארצי </a:t>
            </a:r>
            <a:r>
              <a:rPr lang="he-IL" sz="160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מתוקנן </a:t>
            </a:r>
            <a:r>
              <a:rPr lang="he-IL" sz="16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(2024): 72.3%</a:t>
            </a:r>
            <a:endParaRPr lang="en-IL" sz="1600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5904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9"/>
    </mc:Choice>
    <mc:Fallback xmlns="">
      <p:transition spd="slow" advTm="169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0.1|0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9e5b7bda-7518-4488-bfd1-0a60ed5012ee">
      <UserInfo>
        <DisplayName/>
        <AccountId xsi:nil="true"/>
        <AccountType/>
      </UserInfo>
    </SharedWithUser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מסמך" ma:contentTypeID="0x010100813F47D3158A5B4ABF1C054F8697ED07" ma:contentTypeVersion="10" ma:contentTypeDescription="צור מסמך חדש." ma:contentTypeScope="" ma:versionID="e76e346c2947b3e42f2318b3920b460d">
  <xsd:schema xmlns:xsd="http://www.w3.org/2001/XMLSchema" xmlns:xs="http://www.w3.org/2001/XMLSchema" xmlns:p="http://schemas.microsoft.com/office/2006/metadata/properties" xmlns:ns2="09de546c-3867-4234-84de-2f362e5744b1" xmlns:ns3="9e5b7bda-7518-4488-bfd1-0a60ed5012ee" targetNamespace="http://schemas.microsoft.com/office/2006/metadata/properties" ma:root="true" ma:fieldsID="c2d7ad6f968e8d8ac97daa82e7adbe07" ns2:_="" ns3:_="">
    <xsd:import namespace="09de546c-3867-4234-84de-2f362e5744b1"/>
    <xsd:import namespace="9e5b7bda-7518-4488-bfd1-0a60ed5012e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MediaServiceSearchPropertie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9de546c-3867-4234-84de-2f362e5744b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e5b7bda-7518-4488-bfd1-0a60ed5012ee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משותף עם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משותף עם פרטים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סוג תוכן"/>
        <xsd:element ref="dc:title" minOccurs="0" maxOccurs="1" ma:index="4" ma:displayName="כותרת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D619C20-690C-47D1-9DCD-35C18C1966E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3AECFD2-A5FE-44B1-820F-E95CFE61B8C1}">
  <ds:schemaRefs>
    <ds:schemaRef ds:uri="http://schemas.microsoft.com/office/2006/documentManagement/types"/>
    <ds:schemaRef ds:uri="http://purl.org/dc/terms/"/>
    <ds:schemaRef ds:uri="9e5b7bda-7518-4488-bfd1-0a60ed5012ee"/>
    <ds:schemaRef ds:uri="http://schemas.microsoft.com/office/2006/metadata/properties"/>
    <ds:schemaRef ds:uri="http://schemas.microsoft.com/office/infopath/2007/PartnerControls"/>
    <ds:schemaRef ds:uri="http://purl.org/dc/dcmitype/"/>
    <ds:schemaRef ds:uri="http://www.w3.org/XML/1998/namespace"/>
    <ds:schemaRef ds:uri="http://schemas.openxmlformats.org/package/2006/metadata/core-properties"/>
    <ds:schemaRef ds:uri="09de546c-3867-4234-84de-2f362e5744b1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E9476F2D-0AA1-4F02-85CD-C070CB5E857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9de546c-3867-4234-84de-2f362e5744b1"/>
    <ds:schemaRef ds:uri="9e5b7bda-7518-4488-bfd1-0a60ed5012e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8975</TotalTime>
  <Words>3703</Words>
  <Application>Microsoft Office PowerPoint</Application>
  <PresentationFormat>Widescreen</PresentationFormat>
  <Paragraphs>665</Paragraphs>
  <Slides>86</Slides>
  <Notes>33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86</vt:i4>
      </vt:variant>
    </vt:vector>
  </HeadingPairs>
  <TitlesOfParts>
    <vt:vector size="97" baseType="lpstr">
      <vt:lpstr>Aptos</vt:lpstr>
      <vt:lpstr>Aptos Display</vt:lpstr>
      <vt:lpstr>Aptos Narrow</vt:lpstr>
      <vt:lpstr>Arial</vt:lpstr>
      <vt:lpstr>Arial Narrow</vt:lpstr>
      <vt:lpstr>Calibri</vt:lpstr>
      <vt:lpstr>Gisha</vt:lpstr>
      <vt:lpstr>Source Sans Pro Web</vt:lpstr>
      <vt:lpstr>Wingdings</vt:lpstr>
      <vt:lpstr>Office Theme</vt:lpstr>
      <vt:lpstr>1_office theme</vt:lpstr>
      <vt:lpstr>     מדדי פערים בבריאות  מתוך נתוני התכנית הלאומית למדדי איכות לרפואת הקהילה  לשנת 2024   18.5.2026</vt:lpstr>
      <vt:lpstr>התכנית הלאומית למדידת פערים בבריאות בישראל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השתתפות בתכניות לגילוי מוקדם  לפי הכנסה והשכלה, ארה"ב</vt:lpstr>
      <vt:lpstr> Estimated age-standardised cancer mortality rate per 100 000, by education, 2015-2019</vt:lpstr>
      <vt:lpstr>PowerPoint Presentation</vt:lpstr>
      <vt:lpstr>PowerPoint Presentation</vt:lpstr>
      <vt:lpstr>שיעור ההימצאות של אנמיה בקרב תינוקות בני 9-18 חודשים לפי מצב חברתי-כלכלי</vt:lpstr>
      <vt:lpstr>שיעור הביצוע של בדיקת המוגלובין ושיעור האנמיה בתינוקות בני 9-18 חודשים לפי קבוצת אוכלוסיה</vt:lpstr>
      <vt:lpstr>שיעורי אנמיה בתרחישי קצה של ביצוע בדיקות המוגלובין לפי קבוצת אוכלוסיה</vt:lpstr>
      <vt:lpstr>שיעור ההימצאות אנמיה בקרב תינוקות בני 18-9 חודשים לפי נפת מגורים, 2024</vt:lpstr>
      <vt:lpstr>2022</vt:lpstr>
      <vt:lpstr>PowerPoint Presentation</vt:lpstr>
      <vt:lpstr>שיעור רזון והשמנת יתר בקרב ילדים בני 7  לפי מצב חברתי - כלכלי</vt:lpstr>
      <vt:lpstr>שיעור הימצאות רזון והשמנת יתר בקרב ילדים בני  7  לפי קבוצת אוכלוסיה</vt:lpstr>
      <vt:lpstr>שיעור ההימצאות של רזון בבני ובנות 14-15  </vt:lpstr>
      <vt:lpstr>שיעור ההימצאות של השמנת יתר בבני ובנות 14-15 לפי מצב חברתי-כלכלי</vt:lpstr>
      <vt:lpstr>שיעור הימצאות השמנת יתר בקרב בני 14-15  לפי קבוצת אוכלוסיה</vt:lpstr>
      <vt:lpstr>השמנת יתר בבני 14-15 לשנת 2024  לפי קבוצת אוכלוסיה ונפה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שיעור ההימצאות השמנת יתר בגילאים שונים לפי מין וקבוצת אוכלוסייה</vt:lpstr>
      <vt:lpstr>סוכרת בילדים</vt:lpstr>
      <vt:lpstr>שיעור ההימצאות של סוכרת בקרב בני 2-17  לפי מצב חברתי-כלכלי</vt:lpstr>
      <vt:lpstr>שיעור ההימצאות של סוכרת בקרב בני 2-17  לפי קבוצת אוכלוסיה</vt:lpstr>
      <vt:lpstr>היארעות סוכרת סוג 1 לפי קבוצת אוכלוסייה</vt:lpstr>
      <vt:lpstr>שיעור ההימצאות של סוכרת בקרב בני 2-17  לפי נפה</vt:lpstr>
      <vt:lpstr>שיעור המבקרים במרפאת סוכרת ילדים בקרב חולי סוכרת בני 17-2  לפי מצב חברתי-כלכלי</vt:lpstr>
      <vt:lpstr>שיעור בעלי רמת  HbA1c גבוהה מ-9% בקרב חולי סוכרת בני 17-2  לפי מצב חברתי-כלכלי</vt:lpstr>
      <vt:lpstr>שיעור המבקרים במרפאת סוכרת ילדים ושיעור בעלי רמת  HbA1c גבוהה מ-9% בקרב חולי סוכרת בני 17-2  לפי מצב חברתי-כלכלי</vt:lpstr>
      <vt:lpstr>שיעור המבקרים במרפאת סוכרת ילדים בקרב חולי סוכרת בני 17-2  לפי קבוצת אוכלוסיה</vt:lpstr>
      <vt:lpstr>שיעור בעלי רמת HbA1c  גבוהה מ-9% בחולי סוכרת בני 2-17  לפי  קבוצת אוכלוסיה</vt:lpstr>
      <vt:lpstr>שיעור בעלי רמת  HbA1c גבוהה מ-9% בחולי סוכרת בני 17-2</vt:lpstr>
      <vt:lpstr>PowerPoint Presentation</vt:lpstr>
      <vt:lpstr>PowerPoint Presentation</vt:lpstr>
      <vt:lpstr>שיעור ההימצאות של סוכרת בקרב בני 18 ומעלה לפי מצב חברתי-כלכלי</vt:lpstr>
      <vt:lpstr>שיעור ההימצאות של סוכרת בקרב בני/ות 18 ומעלה  לפי קבוצת אוכלוסייה </vt:lpstr>
      <vt:lpstr>שיעור בעלי רמת  HbA1c גבוהה מ-9% בחולי סוכרת בני 18 ומעלה לפי מין</vt:lpstr>
      <vt:lpstr>שיעור בעלי רמת  HbA1c גבוהה מ-9% בחולי סוכרת בני 18 ומעלה לפי מצב חברתי-כלכלי</vt:lpstr>
      <vt:lpstr>שיעור בעלי רמת  HbA1c גבוהה מ-9% בחולי סוכרת בני/ות 18 ומעלה לפי קבוצת אוכלוסייה</vt:lpstr>
      <vt:lpstr>PowerPoint Presentation</vt:lpstr>
      <vt:lpstr>שיעור חולי סוכרת בני 18-84 עם פגיעה כלייתית</vt:lpstr>
      <vt:lpstr>שיעור הטיפול בתרופות ממשפחת  SGLT-2 Inhibitors ו/או GLP-1 Receptor Agonists  בחולי סוכרת בני 18-84 עם פגיעה כלייתית לפי מצב חברתי-כלכלי</vt:lpstr>
      <vt:lpstr>שיעור הטיפול בתרופות ממשפחת  SGLT-2 Inhibitors ו/או GLP-1 Receptor Agonists  בחולי סוכרת בני 18-84 עם פגיעה כלייתית לפי קבוצת אוכלוסיה</vt:lpstr>
      <vt:lpstr>היארעות טיפול כלייתי חליפי  מספר חולים חדשים ושיעור גולמי ל-100,000 תושבים</vt:lpstr>
      <vt:lpstr>PowerPoint Presentation</vt:lpstr>
      <vt:lpstr>PowerPoint Presentation</vt:lpstr>
      <vt:lpstr>פריסת שירותי בריאות בקהילה</vt:lpstr>
      <vt:lpstr>שיטות (שלב I) – פריסת שירותים</vt:lpstr>
      <vt:lpstr>PowerPoint Presentation</vt:lpstr>
      <vt:lpstr>PowerPoint Presentation</vt:lpstr>
      <vt:lpstr>ממצאים בולטים - סיקור לסרטן</vt:lpstr>
      <vt:lpstr>ממצאים בולטים - ילדים</vt:lpstr>
      <vt:lpstr>ממצאים בולטים - סוכרת</vt:lpstr>
      <vt:lpstr>PowerPoint Presentation</vt:lpstr>
      <vt:lpstr>לסיום</vt:lpstr>
      <vt:lpstr>PowerPoint Presentation</vt:lpstr>
      <vt:lpstr>שרותי בריאות כללית</vt:lpstr>
      <vt:lpstr>קופת חולים מאוחדת</vt:lpstr>
      <vt:lpstr>לאומית שירותי בריאות</vt:lpstr>
      <vt:lpstr>חברי ועדת ההיגוי</vt:lpstr>
      <vt:lpstr>המכון הלאומי לחקר שירותי בריאות ומדיניות בריאות </vt:lpstr>
      <vt:lpstr>פוינטס מיפוי עסקי </vt:lpstr>
      <vt:lpstr>מנהלת וצוות תכנית המדדים</vt:lpstr>
      <vt:lpstr>תודה רבה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Tali Shapiro</dc:creator>
  <cp:lastModifiedBy>Avital Yunerman</cp:lastModifiedBy>
  <cp:revision>4</cp:revision>
  <dcterms:created xsi:type="dcterms:W3CDTF">2026-04-26T08:46:46Z</dcterms:created>
  <dcterms:modified xsi:type="dcterms:W3CDTF">2026-05-31T08:02:52Z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0x010100813F47D3158A5B4ABF1C054F8697ED07</vt:lpwstr>
  </property>
  <property fmtid="{D5CDD505-2E9C-101B-9397-08002B2CF9AE}" pid="3" name="MediaServiceImageTags">
    <vt:lpwstr/>
  </property>
  <property fmtid="{D5CDD505-2E9C-101B-9397-08002B2CF9AE}" pid="4" name="Order">
    <vt:lpwstr>96000.0000000000</vt:lpwstr>
  </property>
  <property fmtid="{D5CDD505-2E9C-101B-9397-08002B2CF9AE}" pid="5" name="xd_ProgID">
    <vt:lpwstr/>
  </property>
  <property fmtid="{D5CDD505-2E9C-101B-9397-08002B2CF9AE}" pid="6" name="ComplianceAssetId">
    <vt:lpwstr/>
  </property>
  <property fmtid="{D5CDD505-2E9C-101B-9397-08002B2CF9AE}" pid="7" name="TemplateUrl">
    <vt:lpwstr/>
  </property>
  <property fmtid="{D5CDD505-2E9C-101B-9397-08002B2CF9AE}" pid="8" name="_ExtendedDescription">
    <vt:lpwstr/>
  </property>
  <property fmtid="{D5CDD505-2E9C-101B-9397-08002B2CF9AE}" pid="9" name="TriggerFlowInfo">
    <vt:lpwstr/>
  </property>
  <property fmtid="{D5CDD505-2E9C-101B-9397-08002B2CF9AE}" pid="10" name="xd_Signature">
    <vt:lpwstr/>
  </property>
</Properties>
</file>